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82" r:id="rId2"/>
    <p:sldId id="369" r:id="rId3"/>
    <p:sldId id="370" r:id="rId4"/>
    <p:sldId id="371" r:id="rId5"/>
    <p:sldId id="372" r:id="rId6"/>
    <p:sldId id="373" r:id="rId7"/>
    <p:sldId id="374" r:id="rId8"/>
    <p:sldId id="375" r:id="rId9"/>
    <p:sldId id="376" r:id="rId10"/>
    <p:sldId id="377" r:id="rId11"/>
    <p:sldId id="378" r:id="rId12"/>
    <p:sldId id="379" r:id="rId13"/>
    <p:sldId id="380" r:id="rId14"/>
    <p:sldId id="381" r:id="rId15"/>
    <p:sldId id="382" r:id="rId16"/>
    <p:sldId id="383" r:id="rId17"/>
    <p:sldId id="384" r:id="rId18"/>
    <p:sldId id="385" r:id="rId19"/>
    <p:sldId id="320" r:id="rId20"/>
    <p:sldId id="347" r:id="rId21"/>
    <p:sldId id="349" r:id="rId22"/>
    <p:sldId id="352" r:id="rId23"/>
    <p:sldId id="348" r:id="rId24"/>
    <p:sldId id="361" r:id="rId25"/>
    <p:sldId id="322" r:id="rId26"/>
    <p:sldId id="289" r:id="rId27"/>
    <p:sldId id="386" r:id="rId28"/>
    <p:sldId id="387" r:id="rId29"/>
    <p:sldId id="388" r:id="rId30"/>
    <p:sldId id="368" r:id="rId31"/>
    <p:sldId id="334"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58667A"/>
    <a:srgbClr val="48B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86167" autoAdjust="0"/>
  </p:normalViewPr>
  <p:slideViewPr>
    <p:cSldViewPr snapToGrid="0">
      <p:cViewPr varScale="1">
        <p:scale>
          <a:sx n="62" d="100"/>
          <a:sy n="62" d="100"/>
        </p:scale>
        <p:origin x="9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1F4C51-2A4C-4DF5-9EB3-658E41C93EE7}" type="doc">
      <dgm:prSet loTypeId="urn:microsoft.com/office/officeart/2009/layout/CircleArrowProcess" loCatId="process" qsTypeId="urn:microsoft.com/office/officeart/2005/8/quickstyle/simple4" qsCatId="simple" csTypeId="urn:microsoft.com/office/officeart/2005/8/colors/accent1_2" csCatId="accent1" phldr="1"/>
      <dgm:spPr/>
      <dgm:t>
        <a:bodyPr/>
        <a:lstStyle/>
        <a:p>
          <a:endParaRPr lang="en-US"/>
        </a:p>
      </dgm:t>
    </dgm:pt>
    <dgm:pt modelId="{F6079DF3-A463-44B1-835E-EB1A9154AAC5}">
      <dgm:prSet phldrT="[Text]" custT="1"/>
      <dgm:spPr>
        <a:xfrm>
          <a:off x="606409" y="743172"/>
          <a:ext cx="425168" cy="212443"/>
        </a:xfrm>
      </dgm:spPr>
      <dgm:t>
        <a:bodyPr/>
        <a:lstStyle/>
        <a:p>
          <a:r>
            <a:rPr lang="en-US" sz="900" dirty="0">
              <a:latin typeface="+mn-lt"/>
              <a:ea typeface="+mn-ea"/>
              <a:cs typeface="+mn-cs"/>
            </a:rPr>
            <a:t>Data Sources</a:t>
          </a:r>
        </a:p>
      </dgm:t>
    </dgm:pt>
    <dgm:pt modelId="{590C5C47-2994-4EF5-91BC-6A147AB78227}" type="parTrans" cxnId="{46297DE2-C2FE-4ED8-AA87-30E6286737E3}">
      <dgm:prSet/>
      <dgm:spPr/>
      <dgm:t>
        <a:bodyPr/>
        <a:lstStyle/>
        <a:p>
          <a:endParaRPr lang="en-US" sz="800"/>
        </a:p>
      </dgm:t>
    </dgm:pt>
    <dgm:pt modelId="{AC7D8BD6-9147-4C15-AA6A-18041139A017}" type="sibTrans" cxnId="{46297DE2-C2FE-4ED8-AA87-30E6286737E3}">
      <dgm:prSet/>
      <dgm:spPr/>
      <dgm:t>
        <a:bodyPr/>
        <a:lstStyle/>
        <a:p>
          <a:endParaRPr lang="en-US" sz="800"/>
        </a:p>
      </dgm:t>
    </dgm:pt>
    <dgm:pt modelId="{609383ED-003A-4A24-BCB1-98A0433AC77A}">
      <dgm:prSet phldrT="[Text]" custT="1"/>
      <dgm:spPr>
        <a:xfrm>
          <a:off x="472676" y="1653114"/>
          <a:ext cx="692634" cy="81300"/>
        </a:xfrm>
      </dgm:spPr>
      <dgm:t>
        <a:bodyPr/>
        <a:lstStyle/>
        <a:p>
          <a:r>
            <a:rPr lang="en-US" sz="900" dirty="0">
              <a:latin typeface="+mn-lt"/>
              <a:ea typeface="+mn-ea"/>
              <a:cs typeface="+mn-cs"/>
            </a:rPr>
            <a:t>Data Aggregation</a:t>
          </a:r>
        </a:p>
      </dgm:t>
    </dgm:pt>
    <dgm:pt modelId="{2737B9D9-ACCE-4549-B59F-6D342E6A7C6E}" type="parTrans" cxnId="{8EB33671-5FE6-41BC-93D2-50330AA451C8}">
      <dgm:prSet/>
      <dgm:spPr/>
      <dgm:t>
        <a:bodyPr/>
        <a:lstStyle/>
        <a:p>
          <a:endParaRPr lang="en-US" sz="800"/>
        </a:p>
      </dgm:t>
    </dgm:pt>
    <dgm:pt modelId="{CE6B4D7D-7466-4942-B928-AAFDF8A2B056}" type="sibTrans" cxnId="{8EB33671-5FE6-41BC-93D2-50330AA451C8}">
      <dgm:prSet/>
      <dgm:spPr/>
      <dgm:t>
        <a:bodyPr/>
        <a:lstStyle/>
        <a:p>
          <a:endParaRPr lang="en-US" sz="800"/>
        </a:p>
      </dgm:t>
    </dgm:pt>
    <dgm:pt modelId="{7F9DA60D-E234-42FD-A71A-E817CDD65ED6}">
      <dgm:prSet phldrT="[Text]" custT="1"/>
      <dgm:spPr>
        <a:xfrm>
          <a:off x="191318" y="2147110"/>
          <a:ext cx="830325" cy="36780"/>
        </a:xfrm>
      </dgm:spPr>
      <dgm:t>
        <a:bodyPr/>
        <a:lstStyle/>
        <a:p>
          <a:r>
            <a:rPr lang="en-US" sz="900" dirty="0">
              <a:latin typeface="+mn-lt"/>
              <a:ea typeface="+mn-ea"/>
              <a:cs typeface="+mn-cs"/>
            </a:rPr>
            <a:t>Preliminary </a:t>
          </a:r>
        </a:p>
        <a:p>
          <a:r>
            <a:rPr lang="en-US" sz="900" dirty="0">
              <a:latin typeface="+mn-lt"/>
              <a:ea typeface="+mn-ea"/>
              <a:cs typeface="+mn-cs"/>
            </a:rPr>
            <a:t>Analysis</a:t>
          </a:r>
        </a:p>
      </dgm:t>
    </dgm:pt>
    <dgm:pt modelId="{08E0DBB7-67DF-4C03-B51B-896E9039D304}" type="parTrans" cxnId="{F72E705F-93E9-4C84-B050-8BFD2B134A43}">
      <dgm:prSet/>
      <dgm:spPr/>
      <dgm:t>
        <a:bodyPr/>
        <a:lstStyle/>
        <a:p>
          <a:endParaRPr lang="en-US" sz="800"/>
        </a:p>
      </dgm:t>
    </dgm:pt>
    <dgm:pt modelId="{C27DAE26-B9CC-42AE-ADAB-2AB11DE045D4}" type="sibTrans" cxnId="{F72E705F-93E9-4C84-B050-8BFD2B134A43}">
      <dgm:prSet/>
      <dgm:spPr/>
      <dgm:t>
        <a:bodyPr/>
        <a:lstStyle/>
        <a:p>
          <a:endParaRPr lang="en-US" sz="800"/>
        </a:p>
      </dgm:t>
    </dgm:pt>
    <dgm:pt modelId="{5DE27D8C-8962-449D-9DEC-F162DAAB06D3}">
      <dgm:prSet phldrT="[Text]" custT="1"/>
      <dgm:spPr>
        <a:xfrm>
          <a:off x="393896" y="1160013"/>
          <a:ext cx="425168" cy="212443"/>
        </a:xfrm>
      </dgm:spPr>
      <dgm:t>
        <a:bodyPr/>
        <a:lstStyle/>
        <a:p>
          <a:r>
            <a:rPr lang="en-US" sz="900" dirty="0">
              <a:latin typeface="+mn-lt"/>
              <a:ea typeface="+mn-ea"/>
              <a:cs typeface="+mn-cs"/>
            </a:rPr>
            <a:t>Data Profiling</a:t>
          </a:r>
        </a:p>
      </dgm:t>
    </dgm:pt>
    <dgm:pt modelId="{58F38037-3A91-48EC-9A64-FC278D4A7597}" type="parTrans" cxnId="{134E10DF-F313-40F9-A60F-86E32338C406}">
      <dgm:prSet/>
      <dgm:spPr/>
      <dgm:t>
        <a:bodyPr/>
        <a:lstStyle/>
        <a:p>
          <a:endParaRPr lang="en-US" sz="800"/>
        </a:p>
      </dgm:t>
    </dgm:pt>
    <dgm:pt modelId="{11F3CFB5-C4FE-497A-927C-A80674930A13}" type="sibTrans" cxnId="{134E10DF-F313-40F9-A60F-86E32338C406}">
      <dgm:prSet/>
      <dgm:spPr/>
      <dgm:t>
        <a:bodyPr/>
        <a:lstStyle/>
        <a:p>
          <a:endParaRPr lang="en-US" sz="800"/>
        </a:p>
      </dgm:t>
    </dgm:pt>
    <dgm:pt modelId="{A4A7226B-FEA9-44F1-81DD-43087B3841BD}">
      <dgm:prSet phldrT="[Text]" custT="1"/>
      <dgm:spPr>
        <a:xfrm>
          <a:off x="334290" y="2528659"/>
          <a:ext cx="837654" cy="130724"/>
        </a:xfrm>
      </dgm:spPr>
      <dgm:t>
        <a:bodyPr/>
        <a:lstStyle/>
        <a:p>
          <a:r>
            <a:rPr lang="en-US" sz="900" dirty="0">
              <a:latin typeface="+mn-lt"/>
              <a:ea typeface="+mn-ea"/>
              <a:cs typeface="+mn-cs"/>
            </a:rPr>
            <a:t>Model </a:t>
          </a:r>
        </a:p>
        <a:p>
          <a:r>
            <a:rPr lang="en-US" sz="900" dirty="0">
              <a:latin typeface="+mn-lt"/>
              <a:ea typeface="+mn-ea"/>
              <a:cs typeface="+mn-cs"/>
            </a:rPr>
            <a:t>Identification</a:t>
          </a:r>
        </a:p>
      </dgm:t>
    </dgm:pt>
    <dgm:pt modelId="{FB76C10E-4E6C-44E3-BE45-96C55C051558}" type="parTrans" cxnId="{463E0ECD-08F7-47F7-B464-C6B1098F81C9}">
      <dgm:prSet/>
      <dgm:spPr/>
      <dgm:t>
        <a:bodyPr/>
        <a:lstStyle/>
        <a:p>
          <a:endParaRPr lang="en-US" sz="800"/>
        </a:p>
      </dgm:t>
    </dgm:pt>
    <dgm:pt modelId="{A3A53B30-9962-4EE0-BF9B-522806F93D77}" type="sibTrans" cxnId="{463E0ECD-08F7-47F7-B464-C6B1098F81C9}">
      <dgm:prSet/>
      <dgm:spPr/>
      <dgm:t>
        <a:bodyPr/>
        <a:lstStyle/>
        <a:p>
          <a:endParaRPr lang="en-US" sz="800"/>
        </a:p>
      </dgm:t>
    </dgm:pt>
    <dgm:pt modelId="{3B9C7B04-C859-4841-A0CC-EAB3F6180A68}">
      <dgm:prSet phldrT="[Text]" custT="1"/>
      <dgm:spPr>
        <a:xfrm>
          <a:off x="255933" y="2907836"/>
          <a:ext cx="701094" cy="269363"/>
        </a:xfrm>
      </dgm:spPr>
      <dgm:t>
        <a:bodyPr/>
        <a:lstStyle/>
        <a:p>
          <a:r>
            <a:rPr lang="en-US" sz="900" dirty="0">
              <a:latin typeface="+mn-lt"/>
              <a:ea typeface="+mn-ea"/>
              <a:cs typeface="+mn-cs"/>
            </a:rPr>
            <a:t>Evaluation</a:t>
          </a:r>
        </a:p>
      </dgm:t>
    </dgm:pt>
    <dgm:pt modelId="{40E7C3B4-B133-4872-818F-09FB8CC8373D}" type="parTrans" cxnId="{D8E5B6DB-03AC-49CA-967F-4EA118E6018A}">
      <dgm:prSet/>
      <dgm:spPr/>
      <dgm:t>
        <a:bodyPr/>
        <a:lstStyle/>
        <a:p>
          <a:endParaRPr lang="en-US" sz="800"/>
        </a:p>
      </dgm:t>
    </dgm:pt>
    <dgm:pt modelId="{F518ADDA-C8F4-40A3-8B0A-40602E012168}" type="sibTrans" cxnId="{D8E5B6DB-03AC-49CA-967F-4EA118E6018A}">
      <dgm:prSet/>
      <dgm:spPr/>
      <dgm:t>
        <a:bodyPr/>
        <a:lstStyle/>
        <a:p>
          <a:endParaRPr lang="en-US" sz="800"/>
        </a:p>
      </dgm:t>
    </dgm:pt>
    <dgm:pt modelId="{8B355CB2-5D8A-49DA-8079-AB36E840CB21}" type="pres">
      <dgm:prSet presAssocID="{EF1F4C51-2A4C-4DF5-9EB3-658E41C93EE7}" presName="Name0" presStyleCnt="0">
        <dgm:presLayoutVars>
          <dgm:chMax val="7"/>
          <dgm:chPref val="7"/>
          <dgm:dir/>
          <dgm:animLvl val="lvl"/>
        </dgm:presLayoutVars>
      </dgm:prSet>
      <dgm:spPr/>
    </dgm:pt>
    <dgm:pt modelId="{115A3EDC-45FC-4492-822A-935642D4F04B}" type="pres">
      <dgm:prSet presAssocID="{F6079DF3-A463-44B1-835E-EB1A9154AAC5}" presName="Accent1" presStyleCnt="0"/>
      <dgm:spPr/>
    </dgm:pt>
    <dgm:pt modelId="{3A176E47-AFFE-4FED-8A8D-8C6416D9F2A2}" type="pres">
      <dgm:prSet presAssocID="{F6079DF3-A463-44B1-835E-EB1A9154AAC5}" presName="Accent" presStyleLbl="node1" presStyleIdx="0" presStyleCnt="6"/>
      <dgm:spPr>
        <a:xfrm>
          <a:off x="438199" y="467256"/>
          <a:ext cx="761874" cy="761956"/>
        </a:xfrm>
        <a:prstGeom prst="circularArrow">
          <a:avLst>
            <a:gd name="adj1" fmla="val 10980"/>
            <a:gd name="adj2" fmla="val 1142322"/>
            <a:gd name="adj3" fmla="val 4500000"/>
            <a:gd name="adj4" fmla="val 10800000"/>
            <a:gd name="adj5" fmla="val 12500"/>
          </a:avLst>
        </a:prstGeom>
        <a:solidFill>
          <a:srgbClr val="666699"/>
        </a:solidFill>
      </dgm:spPr>
    </dgm:pt>
    <dgm:pt modelId="{14947501-A454-40E6-8CAF-000E751E92B9}" type="pres">
      <dgm:prSet presAssocID="{F6079DF3-A463-44B1-835E-EB1A9154AAC5}" presName="Parent1" presStyleLbl="revTx" presStyleIdx="0" presStyleCnt="6">
        <dgm:presLayoutVars>
          <dgm:chMax val="1"/>
          <dgm:chPref val="1"/>
          <dgm:bulletEnabled val="1"/>
        </dgm:presLayoutVars>
      </dgm:prSet>
      <dgm:spPr>
        <a:prstGeom prst="rect">
          <a:avLst/>
        </a:prstGeom>
      </dgm:spPr>
    </dgm:pt>
    <dgm:pt modelId="{8790A521-7E99-4703-9299-672D3C138D16}" type="pres">
      <dgm:prSet presAssocID="{5DE27D8C-8962-449D-9DEC-F162DAAB06D3}" presName="Accent2" presStyleCnt="0"/>
      <dgm:spPr/>
    </dgm:pt>
    <dgm:pt modelId="{A00D7C16-2619-4E05-AD45-38C5C6E3F01C}" type="pres">
      <dgm:prSet presAssocID="{5DE27D8C-8962-449D-9DEC-F162DAAB06D3}" presName="Accent" presStyleLbl="node1" presStyleIdx="1" presStyleCnt="6"/>
      <dgm:spPr>
        <a:xfrm>
          <a:off x="226543" y="905186"/>
          <a:ext cx="761874" cy="761956"/>
        </a:xfrm>
        <a:prstGeom prst="leftCircularArrow">
          <a:avLst>
            <a:gd name="adj1" fmla="val 10980"/>
            <a:gd name="adj2" fmla="val 1142322"/>
            <a:gd name="adj3" fmla="val 6300000"/>
            <a:gd name="adj4" fmla="val 18900000"/>
            <a:gd name="adj5" fmla="val 12500"/>
          </a:avLst>
        </a:prstGeom>
        <a:solidFill>
          <a:srgbClr val="666699"/>
        </a:solidFill>
      </dgm:spPr>
    </dgm:pt>
    <dgm:pt modelId="{12351D89-B9D8-445C-950F-A69E92D86B6A}" type="pres">
      <dgm:prSet presAssocID="{5DE27D8C-8962-449D-9DEC-F162DAAB06D3}" presName="Parent2" presStyleLbl="revTx" presStyleIdx="1" presStyleCnt="6" custLinFactNeighborY="-10336">
        <dgm:presLayoutVars>
          <dgm:chMax val="1"/>
          <dgm:chPref val="1"/>
          <dgm:bulletEnabled val="1"/>
        </dgm:presLayoutVars>
      </dgm:prSet>
      <dgm:spPr>
        <a:prstGeom prst="rect">
          <a:avLst/>
        </a:prstGeom>
      </dgm:spPr>
    </dgm:pt>
    <dgm:pt modelId="{9EDAA2C2-F8D8-48AE-84CF-05F327F91D10}" type="pres">
      <dgm:prSet presAssocID="{609383ED-003A-4A24-BCB1-98A0433AC77A}" presName="Accent3" presStyleCnt="0"/>
      <dgm:spPr/>
    </dgm:pt>
    <dgm:pt modelId="{F04487C2-1024-4964-95E0-89C89B282E1A}" type="pres">
      <dgm:prSet presAssocID="{609383ED-003A-4A24-BCB1-98A0433AC77A}" presName="Accent" presStyleLbl="node1" presStyleIdx="2" presStyleCnt="6"/>
      <dgm:spPr>
        <a:xfrm>
          <a:off x="438199" y="1344564"/>
          <a:ext cx="761874" cy="761956"/>
        </a:xfrm>
        <a:prstGeom prst="circularArrow">
          <a:avLst>
            <a:gd name="adj1" fmla="val 10980"/>
            <a:gd name="adj2" fmla="val 1142322"/>
            <a:gd name="adj3" fmla="val 4500000"/>
            <a:gd name="adj4" fmla="val 13500000"/>
            <a:gd name="adj5" fmla="val 12500"/>
          </a:avLst>
        </a:prstGeom>
        <a:solidFill>
          <a:srgbClr val="666699"/>
        </a:solidFill>
      </dgm:spPr>
    </dgm:pt>
    <dgm:pt modelId="{96348C3B-ECB5-4977-B910-EEB11BEEFC66}" type="pres">
      <dgm:prSet presAssocID="{609383ED-003A-4A24-BCB1-98A0433AC77A}" presName="Parent3" presStyleLbl="revTx" presStyleIdx="2" presStyleCnt="6" custScaleX="162908" custScaleY="38269" custLinFactNeighborY="-15504">
        <dgm:presLayoutVars>
          <dgm:chMax val="1"/>
          <dgm:chPref val="1"/>
          <dgm:bulletEnabled val="1"/>
        </dgm:presLayoutVars>
      </dgm:prSet>
      <dgm:spPr>
        <a:prstGeom prst="rect">
          <a:avLst/>
        </a:prstGeom>
      </dgm:spPr>
    </dgm:pt>
    <dgm:pt modelId="{C88EC5A3-DC56-4656-8169-FEEB9220BDF2}" type="pres">
      <dgm:prSet presAssocID="{7F9DA60D-E234-42FD-A71A-E817CDD65ED6}" presName="Accent4" presStyleCnt="0"/>
      <dgm:spPr/>
    </dgm:pt>
    <dgm:pt modelId="{EAB101E3-5F18-4046-B69E-B39B7B4B7BF0}" type="pres">
      <dgm:prSet presAssocID="{7F9DA60D-E234-42FD-A71A-E817CDD65ED6}" presName="Accent" presStyleLbl="node1" presStyleIdx="3" presStyleCnt="6"/>
      <dgm:spPr>
        <a:xfrm>
          <a:off x="226543" y="1783363"/>
          <a:ext cx="761874" cy="761956"/>
        </a:xfrm>
        <a:prstGeom prst="leftCircularArrow">
          <a:avLst>
            <a:gd name="adj1" fmla="val 10980"/>
            <a:gd name="adj2" fmla="val 1142322"/>
            <a:gd name="adj3" fmla="val 6300000"/>
            <a:gd name="adj4" fmla="val 18900000"/>
            <a:gd name="adj5" fmla="val 12500"/>
          </a:avLst>
        </a:prstGeom>
        <a:solidFill>
          <a:srgbClr val="666699"/>
        </a:solidFill>
      </dgm:spPr>
    </dgm:pt>
    <dgm:pt modelId="{0B840B59-8349-40C5-84DF-4D287151B796}" type="pres">
      <dgm:prSet presAssocID="{7F9DA60D-E234-42FD-A71A-E817CDD65ED6}" presName="Parent4" presStyleLbl="revTx" presStyleIdx="3" presStyleCnt="6" custScaleX="195293" custScaleY="17313">
        <dgm:presLayoutVars>
          <dgm:chMax val="1"/>
          <dgm:chPref val="1"/>
          <dgm:bulletEnabled val="1"/>
        </dgm:presLayoutVars>
      </dgm:prSet>
      <dgm:spPr>
        <a:prstGeom prst="rect">
          <a:avLst/>
        </a:prstGeom>
      </dgm:spPr>
    </dgm:pt>
    <dgm:pt modelId="{A5B65ABF-E4DE-4837-8FDF-23CDAA6E3A28}" type="pres">
      <dgm:prSet presAssocID="{A4A7226B-FEA9-44F1-81DD-43087B3841BD}" presName="Accent5" presStyleCnt="0"/>
      <dgm:spPr/>
    </dgm:pt>
    <dgm:pt modelId="{CE3EA4F1-B426-4930-ABE5-955BDAF4D9F0}" type="pres">
      <dgm:prSet presAssocID="{A4A7226B-FEA9-44F1-81DD-43087B3841BD}" presName="Accent" presStyleLbl="node1" presStyleIdx="4" presStyleCnt="6"/>
      <dgm:spPr>
        <a:xfrm>
          <a:off x="438199" y="2221582"/>
          <a:ext cx="761874" cy="761956"/>
        </a:xfrm>
        <a:prstGeom prst="circularArrow">
          <a:avLst>
            <a:gd name="adj1" fmla="val 10980"/>
            <a:gd name="adj2" fmla="val 1142322"/>
            <a:gd name="adj3" fmla="val 4500000"/>
            <a:gd name="adj4" fmla="val 13500000"/>
            <a:gd name="adj5" fmla="val 12500"/>
          </a:avLst>
        </a:prstGeom>
        <a:solidFill>
          <a:srgbClr val="666699"/>
        </a:solidFill>
      </dgm:spPr>
    </dgm:pt>
    <dgm:pt modelId="{E45B79D8-2697-4B56-934C-C2786DD45D72}" type="pres">
      <dgm:prSet presAssocID="{A4A7226B-FEA9-44F1-81DD-43087B3841BD}" presName="Parent5" presStyleLbl="revTx" presStyleIdx="4" presStyleCnt="6" custScaleX="197017" custScaleY="61534" custLinFactNeighborX="-15494" custLinFactNeighborY="-4565">
        <dgm:presLayoutVars>
          <dgm:chMax val="1"/>
          <dgm:chPref val="1"/>
          <dgm:bulletEnabled val="1"/>
        </dgm:presLayoutVars>
      </dgm:prSet>
      <dgm:spPr>
        <a:prstGeom prst="rect">
          <a:avLst/>
        </a:prstGeom>
      </dgm:spPr>
    </dgm:pt>
    <dgm:pt modelId="{9FB89C47-C892-46B9-9C24-A46357528A8D}" type="pres">
      <dgm:prSet presAssocID="{3B9C7B04-C859-4841-A0CC-EAB3F6180A68}" presName="Accent6" presStyleCnt="0"/>
      <dgm:spPr/>
    </dgm:pt>
    <dgm:pt modelId="{7E78F618-9823-4E43-8957-491189C5C4CC}" type="pres">
      <dgm:prSet presAssocID="{3B9C7B04-C859-4841-A0CC-EAB3F6180A68}" presName="Accent" presStyleLbl="node1" presStyleIdx="5" presStyleCnt="6"/>
      <dgm:spPr>
        <a:xfrm>
          <a:off x="280851" y="2710521"/>
          <a:ext cx="654545" cy="655009"/>
        </a:xfrm>
        <a:prstGeom prst="blockArc">
          <a:avLst>
            <a:gd name="adj1" fmla="val 0"/>
            <a:gd name="adj2" fmla="val 18900000"/>
            <a:gd name="adj3" fmla="val 12740"/>
          </a:avLst>
        </a:prstGeom>
        <a:solidFill>
          <a:srgbClr val="666699"/>
        </a:solidFill>
      </dgm:spPr>
    </dgm:pt>
    <dgm:pt modelId="{6E2472AC-5150-4847-B2CF-2674AEC9A23F}" type="pres">
      <dgm:prSet presAssocID="{3B9C7B04-C859-4841-A0CC-EAB3F6180A68}" presName="Parent6" presStyleLbl="revTx" presStyleIdx="5" presStyleCnt="6" custScaleX="164898" custScaleY="126793">
        <dgm:presLayoutVars>
          <dgm:chMax val="1"/>
          <dgm:chPref val="1"/>
          <dgm:bulletEnabled val="1"/>
        </dgm:presLayoutVars>
      </dgm:prSet>
      <dgm:spPr>
        <a:prstGeom prst="rect">
          <a:avLst/>
        </a:prstGeom>
      </dgm:spPr>
    </dgm:pt>
  </dgm:ptLst>
  <dgm:cxnLst>
    <dgm:cxn modelId="{26A5E204-121E-416E-AB1E-ED825F6AB95F}" type="presOf" srcId="{A4A7226B-FEA9-44F1-81DD-43087B3841BD}" destId="{E45B79D8-2697-4B56-934C-C2786DD45D72}" srcOrd="0" destOrd="0" presId="urn:microsoft.com/office/officeart/2009/layout/CircleArrowProcess"/>
    <dgm:cxn modelId="{10DDF621-0C65-478E-B70A-B0E8C003888C}" type="presOf" srcId="{F6079DF3-A463-44B1-835E-EB1A9154AAC5}" destId="{14947501-A454-40E6-8CAF-000E751E92B9}" srcOrd="0" destOrd="0" presId="urn:microsoft.com/office/officeart/2009/layout/CircleArrowProcess"/>
    <dgm:cxn modelId="{F5911C23-0603-4DF1-B111-F8C1DBE9CC15}" type="presOf" srcId="{EF1F4C51-2A4C-4DF5-9EB3-658E41C93EE7}" destId="{8B355CB2-5D8A-49DA-8079-AB36E840CB21}" srcOrd="0" destOrd="0" presId="urn:microsoft.com/office/officeart/2009/layout/CircleArrowProcess"/>
    <dgm:cxn modelId="{F72E705F-93E9-4C84-B050-8BFD2B134A43}" srcId="{EF1F4C51-2A4C-4DF5-9EB3-658E41C93EE7}" destId="{7F9DA60D-E234-42FD-A71A-E817CDD65ED6}" srcOrd="3" destOrd="0" parTransId="{08E0DBB7-67DF-4C03-B51B-896E9039D304}" sibTransId="{C27DAE26-B9CC-42AE-ADAB-2AB11DE045D4}"/>
    <dgm:cxn modelId="{4B669C43-CF7F-4D01-BB5F-6B4FD534D527}" type="presOf" srcId="{7F9DA60D-E234-42FD-A71A-E817CDD65ED6}" destId="{0B840B59-8349-40C5-84DF-4D287151B796}" srcOrd="0" destOrd="0" presId="urn:microsoft.com/office/officeart/2009/layout/CircleArrowProcess"/>
    <dgm:cxn modelId="{8EB33671-5FE6-41BC-93D2-50330AA451C8}" srcId="{EF1F4C51-2A4C-4DF5-9EB3-658E41C93EE7}" destId="{609383ED-003A-4A24-BCB1-98A0433AC77A}" srcOrd="2" destOrd="0" parTransId="{2737B9D9-ACCE-4549-B59F-6D342E6A7C6E}" sibTransId="{CE6B4D7D-7466-4942-B928-AAFDF8A2B056}"/>
    <dgm:cxn modelId="{8338C172-A230-4977-9F18-E8FA695FB52D}" type="presOf" srcId="{3B9C7B04-C859-4841-A0CC-EAB3F6180A68}" destId="{6E2472AC-5150-4847-B2CF-2674AEC9A23F}" srcOrd="0" destOrd="0" presId="urn:microsoft.com/office/officeart/2009/layout/CircleArrowProcess"/>
    <dgm:cxn modelId="{4336B397-8CE6-4DA5-80B9-5BDDCA09CA10}" type="presOf" srcId="{5DE27D8C-8962-449D-9DEC-F162DAAB06D3}" destId="{12351D89-B9D8-445C-950F-A69E92D86B6A}" srcOrd="0" destOrd="0" presId="urn:microsoft.com/office/officeart/2009/layout/CircleArrowProcess"/>
    <dgm:cxn modelId="{463E0ECD-08F7-47F7-B464-C6B1098F81C9}" srcId="{EF1F4C51-2A4C-4DF5-9EB3-658E41C93EE7}" destId="{A4A7226B-FEA9-44F1-81DD-43087B3841BD}" srcOrd="4" destOrd="0" parTransId="{FB76C10E-4E6C-44E3-BE45-96C55C051558}" sibTransId="{A3A53B30-9962-4EE0-BF9B-522806F93D77}"/>
    <dgm:cxn modelId="{D8E5B6DB-03AC-49CA-967F-4EA118E6018A}" srcId="{EF1F4C51-2A4C-4DF5-9EB3-658E41C93EE7}" destId="{3B9C7B04-C859-4841-A0CC-EAB3F6180A68}" srcOrd="5" destOrd="0" parTransId="{40E7C3B4-B133-4872-818F-09FB8CC8373D}" sibTransId="{F518ADDA-C8F4-40A3-8B0A-40602E012168}"/>
    <dgm:cxn modelId="{134E10DF-F313-40F9-A60F-86E32338C406}" srcId="{EF1F4C51-2A4C-4DF5-9EB3-658E41C93EE7}" destId="{5DE27D8C-8962-449D-9DEC-F162DAAB06D3}" srcOrd="1" destOrd="0" parTransId="{58F38037-3A91-48EC-9A64-FC278D4A7597}" sibTransId="{11F3CFB5-C4FE-497A-927C-A80674930A13}"/>
    <dgm:cxn modelId="{403659E1-541A-43C2-AF57-B0CBC830D734}" type="presOf" srcId="{609383ED-003A-4A24-BCB1-98A0433AC77A}" destId="{96348C3B-ECB5-4977-B910-EEB11BEEFC66}" srcOrd="0" destOrd="0" presId="urn:microsoft.com/office/officeart/2009/layout/CircleArrowProcess"/>
    <dgm:cxn modelId="{46297DE2-C2FE-4ED8-AA87-30E6286737E3}" srcId="{EF1F4C51-2A4C-4DF5-9EB3-658E41C93EE7}" destId="{F6079DF3-A463-44B1-835E-EB1A9154AAC5}" srcOrd="0" destOrd="0" parTransId="{590C5C47-2994-4EF5-91BC-6A147AB78227}" sibTransId="{AC7D8BD6-9147-4C15-AA6A-18041139A017}"/>
    <dgm:cxn modelId="{395F4412-74D6-4823-AB27-05B022586E2F}" type="presParOf" srcId="{8B355CB2-5D8A-49DA-8079-AB36E840CB21}" destId="{115A3EDC-45FC-4492-822A-935642D4F04B}" srcOrd="0" destOrd="0" presId="urn:microsoft.com/office/officeart/2009/layout/CircleArrowProcess"/>
    <dgm:cxn modelId="{3E5F842A-3ABA-45F5-86D6-C567D63C7D05}" type="presParOf" srcId="{115A3EDC-45FC-4492-822A-935642D4F04B}" destId="{3A176E47-AFFE-4FED-8A8D-8C6416D9F2A2}" srcOrd="0" destOrd="0" presId="urn:microsoft.com/office/officeart/2009/layout/CircleArrowProcess"/>
    <dgm:cxn modelId="{95CC08C4-C86C-4F12-8E38-D1207F45D1BA}" type="presParOf" srcId="{8B355CB2-5D8A-49DA-8079-AB36E840CB21}" destId="{14947501-A454-40E6-8CAF-000E751E92B9}" srcOrd="1" destOrd="0" presId="urn:microsoft.com/office/officeart/2009/layout/CircleArrowProcess"/>
    <dgm:cxn modelId="{E9BCD022-395E-40A4-A7E4-772FE89A19A2}" type="presParOf" srcId="{8B355CB2-5D8A-49DA-8079-AB36E840CB21}" destId="{8790A521-7E99-4703-9299-672D3C138D16}" srcOrd="2" destOrd="0" presId="urn:microsoft.com/office/officeart/2009/layout/CircleArrowProcess"/>
    <dgm:cxn modelId="{D1D6960C-16D0-458E-923A-2C4C35CA883C}" type="presParOf" srcId="{8790A521-7E99-4703-9299-672D3C138D16}" destId="{A00D7C16-2619-4E05-AD45-38C5C6E3F01C}" srcOrd="0" destOrd="0" presId="urn:microsoft.com/office/officeart/2009/layout/CircleArrowProcess"/>
    <dgm:cxn modelId="{B435FA66-F988-4FC5-875B-D11E249F2EA1}" type="presParOf" srcId="{8B355CB2-5D8A-49DA-8079-AB36E840CB21}" destId="{12351D89-B9D8-445C-950F-A69E92D86B6A}" srcOrd="3" destOrd="0" presId="urn:microsoft.com/office/officeart/2009/layout/CircleArrowProcess"/>
    <dgm:cxn modelId="{5FF5D62E-1EBC-47DE-AE25-37ABBD7B9179}" type="presParOf" srcId="{8B355CB2-5D8A-49DA-8079-AB36E840CB21}" destId="{9EDAA2C2-F8D8-48AE-84CF-05F327F91D10}" srcOrd="4" destOrd="0" presId="urn:microsoft.com/office/officeart/2009/layout/CircleArrowProcess"/>
    <dgm:cxn modelId="{F7EEAE9D-853A-47E7-9527-AA1E12CE1986}" type="presParOf" srcId="{9EDAA2C2-F8D8-48AE-84CF-05F327F91D10}" destId="{F04487C2-1024-4964-95E0-89C89B282E1A}" srcOrd="0" destOrd="0" presId="urn:microsoft.com/office/officeart/2009/layout/CircleArrowProcess"/>
    <dgm:cxn modelId="{22BA83CB-3C0F-405B-B7EB-8AF6392A58EB}" type="presParOf" srcId="{8B355CB2-5D8A-49DA-8079-AB36E840CB21}" destId="{96348C3B-ECB5-4977-B910-EEB11BEEFC66}" srcOrd="5" destOrd="0" presId="urn:microsoft.com/office/officeart/2009/layout/CircleArrowProcess"/>
    <dgm:cxn modelId="{87384114-C936-4406-996F-69639775777B}" type="presParOf" srcId="{8B355CB2-5D8A-49DA-8079-AB36E840CB21}" destId="{C88EC5A3-DC56-4656-8169-FEEB9220BDF2}" srcOrd="6" destOrd="0" presId="urn:microsoft.com/office/officeart/2009/layout/CircleArrowProcess"/>
    <dgm:cxn modelId="{00973B8C-FD80-49D7-A859-C609DAB8A656}" type="presParOf" srcId="{C88EC5A3-DC56-4656-8169-FEEB9220BDF2}" destId="{EAB101E3-5F18-4046-B69E-B39B7B4B7BF0}" srcOrd="0" destOrd="0" presId="urn:microsoft.com/office/officeart/2009/layout/CircleArrowProcess"/>
    <dgm:cxn modelId="{79610BEB-9FC5-4CDA-8DA9-D00CD6D6FC38}" type="presParOf" srcId="{8B355CB2-5D8A-49DA-8079-AB36E840CB21}" destId="{0B840B59-8349-40C5-84DF-4D287151B796}" srcOrd="7" destOrd="0" presId="urn:microsoft.com/office/officeart/2009/layout/CircleArrowProcess"/>
    <dgm:cxn modelId="{186A8616-C706-49D1-BFFF-674FC2701C3F}" type="presParOf" srcId="{8B355CB2-5D8A-49DA-8079-AB36E840CB21}" destId="{A5B65ABF-E4DE-4837-8FDF-23CDAA6E3A28}" srcOrd="8" destOrd="0" presId="urn:microsoft.com/office/officeart/2009/layout/CircleArrowProcess"/>
    <dgm:cxn modelId="{71F77DF8-A1E1-4BD3-A4ED-FB1D9CD37120}" type="presParOf" srcId="{A5B65ABF-E4DE-4837-8FDF-23CDAA6E3A28}" destId="{CE3EA4F1-B426-4930-ABE5-955BDAF4D9F0}" srcOrd="0" destOrd="0" presId="urn:microsoft.com/office/officeart/2009/layout/CircleArrowProcess"/>
    <dgm:cxn modelId="{1E3FF5A6-897C-4375-BD25-2FBBF818A6AD}" type="presParOf" srcId="{8B355CB2-5D8A-49DA-8079-AB36E840CB21}" destId="{E45B79D8-2697-4B56-934C-C2786DD45D72}" srcOrd="9" destOrd="0" presId="urn:microsoft.com/office/officeart/2009/layout/CircleArrowProcess"/>
    <dgm:cxn modelId="{4F4AB333-2DAA-43B2-AE5B-7EBE384ADE07}" type="presParOf" srcId="{8B355CB2-5D8A-49DA-8079-AB36E840CB21}" destId="{9FB89C47-C892-46B9-9C24-A46357528A8D}" srcOrd="10" destOrd="0" presId="urn:microsoft.com/office/officeart/2009/layout/CircleArrowProcess"/>
    <dgm:cxn modelId="{C60E32D8-333C-47A7-A022-4930F1E82D0E}" type="presParOf" srcId="{9FB89C47-C892-46B9-9C24-A46357528A8D}" destId="{7E78F618-9823-4E43-8957-491189C5C4CC}" srcOrd="0" destOrd="0" presId="urn:microsoft.com/office/officeart/2009/layout/CircleArrowProcess"/>
    <dgm:cxn modelId="{A5EA6DE2-6E88-488F-B10E-F8FA44BB21C4}" type="presParOf" srcId="{8B355CB2-5D8A-49DA-8079-AB36E840CB21}" destId="{6E2472AC-5150-4847-B2CF-2674AEC9A23F}" srcOrd="11" destOrd="0" presId="urn:microsoft.com/office/officeart/2009/layout/CircleArrowProcess"/>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888FE8-8B9E-4FE6-AFC0-A56DAEB31C5B}" type="doc">
      <dgm:prSet loTypeId="urn:microsoft.com/office/officeart/2005/8/layout/process4" loCatId="process" qsTypeId="urn:microsoft.com/office/officeart/2005/8/quickstyle/simple4" qsCatId="simple" csTypeId="urn:microsoft.com/office/officeart/2005/8/colors/accent1_2" csCatId="accent1" phldr="1"/>
      <dgm:spPr/>
    </dgm:pt>
    <dgm:pt modelId="{E50B85A8-7097-49C2-8B05-107E456BB134}">
      <dgm:prSet phldrT="[Text]" custT="1"/>
      <dgm:spPr>
        <a:xfrm rot="10800000">
          <a:off x="0" y="1239"/>
          <a:ext cx="1975409" cy="467214"/>
        </a:xfrm>
        <a:solidFill>
          <a:srgbClr val="666699"/>
        </a:solidFill>
      </dgm:spPr>
      <dgm:t>
        <a:bodyPr/>
        <a:lstStyle/>
        <a:p>
          <a:r>
            <a:rPr lang="en-US" sz="1200" dirty="0">
              <a:latin typeface="+mn-lt"/>
              <a:ea typeface="+mn-ea"/>
              <a:cs typeface="+mn-cs"/>
            </a:rPr>
            <a:t>UCM, Invoice, IB, Orders, Contracts, BCM </a:t>
          </a:r>
        </a:p>
      </dgm:t>
    </dgm:pt>
    <dgm:pt modelId="{4FEAD7AE-29D4-4764-8FC5-B288438ABB45}" type="parTrans" cxnId="{B3DED313-D799-4D17-AEBD-7873CD171E6A}">
      <dgm:prSet/>
      <dgm:spPr/>
      <dgm:t>
        <a:bodyPr/>
        <a:lstStyle/>
        <a:p>
          <a:endParaRPr lang="en-US" sz="900"/>
        </a:p>
      </dgm:t>
    </dgm:pt>
    <dgm:pt modelId="{9084DA24-BDC8-403A-8CAD-688EB0B05EBE}" type="sibTrans" cxnId="{B3DED313-D799-4D17-AEBD-7873CD171E6A}">
      <dgm:prSet custT="1"/>
      <dgm:spPr/>
      <dgm:t>
        <a:bodyPr/>
        <a:lstStyle/>
        <a:p>
          <a:endParaRPr lang="en-US" sz="900"/>
        </a:p>
      </dgm:t>
    </dgm:pt>
    <dgm:pt modelId="{17960728-DEB1-4C0A-82A8-870379F3A772}">
      <dgm:prSet phldrT="[Text]" custT="1"/>
      <dgm:spPr>
        <a:xfrm rot="10800000">
          <a:off x="0" y="463897"/>
          <a:ext cx="1975409" cy="467214"/>
        </a:xfrm>
        <a:solidFill>
          <a:srgbClr val="666699"/>
        </a:solidFill>
      </dgm:spPr>
      <dgm:t>
        <a:bodyPr/>
        <a:lstStyle/>
        <a:p>
          <a:r>
            <a:rPr lang="en-US" sz="1200" dirty="0">
              <a:latin typeface="+mn-lt"/>
              <a:ea typeface="+mn-ea"/>
              <a:cs typeface="+mn-cs"/>
            </a:rPr>
            <a:t>Feature Identification – Stage 1, Quality of Data</a:t>
          </a:r>
        </a:p>
      </dgm:t>
    </dgm:pt>
    <dgm:pt modelId="{4E730F6E-EC69-4535-8657-FEACB0D40EA1}" type="parTrans" cxnId="{038B1D8B-BF95-47B9-852B-7D0514FC850B}">
      <dgm:prSet/>
      <dgm:spPr/>
      <dgm:t>
        <a:bodyPr/>
        <a:lstStyle/>
        <a:p>
          <a:endParaRPr lang="en-US" sz="900"/>
        </a:p>
      </dgm:t>
    </dgm:pt>
    <dgm:pt modelId="{118F9116-3314-49C2-9E1C-659CEF2A98CF}" type="sibTrans" cxnId="{038B1D8B-BF95-47B9-852B-7D0514FC850B}">
      <dgm:prSet custT="1"/>
      <dgm:spPr/>
      <dgm:t>
        <a:bodyPr/>
        <a:lstStyle/>
        <a:p>
          <a:endParaRPr lang="en-US" sz="900"/>
        </a:p>
      </dgm:t>
    </dgm:pt>
    <dgm:pt modelId="{8401174A-0CD2-4D66-9C77-F1C45D7979A6}">
      <dgm:prSet phldrT="[Text]" custT="1"/>
      <dgm:spPr>
        <a:xfrm rot="10800000">
          <a:off x="0" y="926555"/>
          <a:ext cx="1975409" cy="467214"/>
        </a:xfrm>
        <a:solidFill>
          <a:srgbClr val="666699"/>
        </a:solidFill>
      </dgm:spPr>
      <dgm:t>
        <a:bodyPr/>
        <a:lstStyle/>
        <a:p>
          <a:r>
            <a:rPr lang="en-US" sz="1200" dirty="0">
              <a:latin typeface="+mn-lt"/>
              <a:ea typeface="+mn-ea"/>
              <a:cs typeface="+mn-cs"/>
            </a:rPr>
            <a:t>Feature roll up methodology, Data Merge</a:t>
          </a:r>
        </a:p>
      </dgm:t>
    </dgm:pt>
    <dgm:pt modelId="{0A334022-BE3F-4AE4-92D7-950785CE8259}" type="parTrans" cxnId="{C743942A-E261-485C-871F-87744FF8545F}">
      <dgm:prSet/>
      <dgm:spPr/>
      <dgm:t>
        <a:bodyPr/>
        <a:lstStyle/>
        <a:p>
          <a:endParaRPr lang="en-US" sz="900"/>
        </a:p>
      </dgm:t>
    </dgm:pt>
    <dgm:pt modelId="{9CD07050-F05F-4591-B6BF-73621FA83828}" type="sibTrans" cxnId="{C743942A-E261-485C-871F-87744FF8545F}">
      <dgm:prSet custT="1"/>
      <dgm:spPr/>
      <dgm:t>
        <a:bodyPr/>
        <a:lstStyle/>
        <a:p>
          <a:endParaRPr lang="en-US" sz="900"/>
        </a:p>
      </dgm:t>
    </dgm:pt>
    <dgm:pt modelId="{B8299D04-0697-4C9F-B9DE-BCC94B047C80}">
      <dgm:prSet phldrT="[Text]" custT="1"/>
      <dgm:spPr>
        <a:xfrm rot="10800000">
          <a:off x="0" y="1389213"/>
          <a:ext cx="1975409" cy="467214"/>
        </a:xfrm>
        <a:solidFill>
          <a:srgbClr val="666699"/>
        </a:solidFill>
      </dgm:spPr>
      <dgm:t>
        <a:bodyPr/>
        <a:lstStyle/>
        <a:p>
          <a:r>
            <a:rPr lang="en-US" sz="1200" dirty="0">
              <a:latin typeface="+mn-lt"/>
              <a:ea typeface="+mn-ea"/>
              <a:cs typeface="+mn-cs"/>
            </a:rPr>
            <a:t>Univariate and Bivariate analysis, Correlation</a:t>
          </a:r>
        </a:p>
      </dgm:t>
    </dgm:pt>
    <dgm:pt modelId="{EE6056C3-59B5-425E-9D68-FCE063915493}" type="parTrans" cxnId="{A64A22D8-975D-462A-B25D-32512FCA93D7}">
      <dgm:prSet/>
      <dgm:spPr/>
      <dgm:t>
        <a:bodyPr/>
        <a:lstStyle/>
        <a:p>
          <a:endParaRPr lang="en-US" sz="900"/>
        </a:p>
      </dgm:t>
    </dgm:pt>
    <dgm:pt modelId="{B5E6A210-ADE2-4C2C-92BC-AAD275A743D4}" type="sibTrans" cxnId="{A64A22D8-975D-462A-B25D-32512FCA93D7}">
      <dgm:prSet/>
      <dgm:spPr/>
      <dgm:t>
        <a:bodyPr/>
        <a:lstStyle/>
        <a:p>
          <a:endParaRPr lang="en-US" sz="900"/>
        </a:p>
      </dgm:t>
    </dgm:pt>
    <dgm:pt modelId="{0DDCF92B-55AE-4C9C-8155-C440E2DFF3CE}">
      <dgm:prSet phldrT="[Text]" custT="1"/>
      <dgm:spPr>
        <a:xfrm rot="10800000">
          <a:off x="0" y="1851871"/>
          <a:ext cx="1975409" cy="467214"/>
        </a:xfrm>
        <a:solidFill>
          <a:srgbClr val="666699"/>
        </a:solidFill>
      </dgm:spPr>
      <dgm:t>
        <a:bodyPr/>
        <a:lstStyle/>
        <a:p>
          <a:r>
            <a:rPr lang="en-US" sz="1200" dirty="0">
              <a:latin typeface="+mn-lt"/>
              <a:ea typeface="+mn-ea"/>
              <a:cs typeface="+mn-cs"/>
            </a:rPr>
            <a:t>Regularized Random Forest &amp; Ensemble Model</a:t>
          </a:r>
        </a:p>
      </dgm:t>
    </dgm:pt>
    <dgm:pt modelId="{4968C218-5AF5-45A7-8638-7212CDEEB845}" type="parTrans" cxnId="{C6B045C0-EAD5-412E-A1FA-EA7C35917ACC}">
      <dgm:prSet/>
      <dgm:spPr/>
      <dgm:t>
        <a:bodyPr/>
        <a:lstStyle/>
        <a:p>
          <a:endParaRPr lang="en-US" sz="1100"/>
        </a:p>
      </dgm:t>
    </dgm:pt>
    <dgm:pt modelId="{736B74BA-BC6F-4C94-A574-D90E46DD6591}" type="sibTrans" cxnId="{C6B045C0-EAD5-412E-A1FA-EA7C35917ACC}">
      <dgm:prSet/>
      <dgm:spPr/>
      <dgm:t>
        <a:bodyPr/>
        <a:lstStyle/>
        <a:p>
          <a:endParaRPr lang="en-US" sz="1100"/>
        </a:p>
      </dgm:t>
    </dgm:pt>
    <dgm:pt modelId="{6F9238F6-FE15-43CD-902C-A8A139594B79}">
      <dgm:prSet phldrT="[Text]" custT="1"/>
      <dgm:spPr>
        <a:xfrm>
          <a:off x="0" y="2314530"/>
          <a:ext cx="1975409" cy="303780"/>
        </a:xfrm>
        <a:solidFill>
          <a:srgbClr val="666699"/>
        </a:solidFill>
      </dgm:spPr>
      <dgm:t>
        <a:bodyPr/>
        <a:lstStyle/>
        <a:p>
          <a:r>
            <a:rPr lang="en-US" sz="1200" dirty="0">
              <a:latin typeface="+mn-lt"/>
              <a:ea typeface="+mn-ea"/>
              <a:cs typeface="+mn-cs"/>
            </a:rPr>
            <a:t>Confusion Matrix – Precision &amp; Recall</a:t>
          </a:r>
        </a:p>
      </dgm:t>
    </dgm:pt>
    <dgm:pt modelId="{C3BB7593-3D30-4FF7-97F6-7DC47A5F0372}" type="parTrans" cxnId="{E5C5D905-73A4-4D01-985A-0B91B457F64F}">
      <dgm:prSet/>
      <dgm:spPr/>
      <dgm:t>
        <a:bodyPr/>
        <a:lstStyle/>
        <a:p>
          <a:endParaRPr lang="en-US" sz="1100"/>
        </a:p>
      </dgm:t>
    </dgm:pt>
    <dgm:pt modelId="{57D5800A-F67F-4995-B78F-CE3A033EC0A3}" type="sibTrans" cxnId="{E5C5D905-73A4-4D01-985A-0B91B457F64F}">
      <dgm:prSet/>
      <dgm:spPr/>
      <dgm:t>
        <a:bodyPr/>
        <a:lstStyle/>
        <a:p>
          <a:endParaRPr lang="en-US" sz="1100"/>
        </a:p>
      </dgm:t>
    </dgm:pt>
    <dgm:pt modelId="{590DBE21-1F41-433B-87C1-C7E6D2D053B3}" type="pres">
      <dgm:prSet presAssocID="{CB888FE8-8B9E-4FE6-AFC0-A56DAEB31C5B}" presName="Name0" presStyleCnt="0">
        <dgm:presLayoutVars>
          <dgm:dir/>
          <dgm:animLvl val="lvl"/>
          <dgm:resizeHandles val="exact"/>
        </dgm:presLayoutVars>
      </dgm:prSet>
      <dgm:spPr/>
    </dgm:pt>
    <dgm:pt modelId="{B56790FE-CC71-4053-B2FD-745F9E2D1603}" type="pres">
      <dgm:prSet presAssocID="{6F9238F6-FE15-43CD-902C-A8A139594B79}" presName="boxAndChildren" presStyleCnt="0"/>
      <dgm:spPr/>
    </dgm:pt>
    <dgm:pt modelId="{BF3F5A70-474B-47B9-9857-CB26109592CB}" type="pres">
      <dgm:prSet presAssocID="{6F9238F6-FE15-43CD-902C-A8A139594B79}" presName="parentTextBox" presStyleLbl="node1" presStyleIdx="0" presStyleCnt="6"/>
      <dgm:spPr>
        <a:prstGeom prst="rect">
          <a:avLst/>
        </a:prstGeom>
      </dgm:spPr>
    </dgm:pt>
    <dgm:pt modelId="{49407189-B64F-479E-A1AA-9FC2FFB63590}" type="pres">
      <dgm:prSet presAssocID="{736B74BA-BC6F-4C94-A574-D90E46DD6591}" presName="sp" presStyleCnt="0"/>
      <dgm:spPr/>
    </dgm:pt>
    <dgm:pt modelId="{FCF91F95-2971-4B37-84ED-3DBEFFECD8B0}" type="pres">
      <dgm:prSet presAssocID="{0DDCF92B-55AE-4C9C-8155-C440E2DFF3CE}" presName="arrowAndChildren" presStyleCnt="0"/>
      <dgm:spPr/>
    </dgm:pt>
    <dgm:pt modelId="{A0412558-FFB3-4391-BADD-3B0D4AC6723D}" type="pres">
      <dgm:prSet presAssocID="{0DDCF92B-55AE-4C9C-8155-C440E2DFF3CE}" presName="parentTextArrow" presStyleLbl="node1" presStyleIdx="1" presStyleCnt="6"/>
      <dgm:spPr>
        <a:prstGeom prst="upArrowCallout">
          <a:avLst/>
        </a:prstGeom>
      </dgm:spPr>
    </dgm:pt>
    <dgm:pt modelId="{63B0182C-BA90-4D3E-9A52-5968F4F4D06A}" type="pres">
      <dgm:prSet presAssocID="{B5E6A210-ADE2-4C2C-92BC-AAD275A743D4}" presName="sp" presStyleCnt="0"/>
      <dgm:spPr/>
    </dgm:pt>
    <dgm:pt modelId="{E867926C-B845-4A97-A0E3-090FBAB5C250}" type="pres">
      <dgm:prSet presAssocID="{B8299D04-0697-4C9F-B9DE-BCC94B047C80}" presName="arrowAndChildren" presStyleCnt="0"/>
      <dgm:spPr/>
    </dgm:pt>
    <dgm:pt modelId="{F3322B11-E7B2-4E8C-B8BD-6C2835A27B72}" type="pres">
      <dgm:prSet presAssocID="{B8299D04-0697-4C9F-B9DE-BCC94B047C80}" presName="parentTextArrow" presStyleLbl="node1" presStyleIdx="2" presStyleCnt="6"/>
      <dgm:spPr>
        <a:prstGeom prst="upArrowCallout">
          <a:avLst/>
        </a:prstGeom>
      </dgm:spPr>
    </dgm:pt>
    <dgm:pt modelId="{DF52A04D-F004-4CFA-81A7-7ED6D2EDAB9B}" type="pres">
      <dgm:prSet presAssocID="{9CD07050-F05F-4591-B6BF-73621FA83828}" presName="sp" presStyleCnt="0"/>
      <dgm:spPr/>
    </dgm:pt>
    <dgm:pt modelId="{8AA01278-873F-4D1B-8E13-2673DEDF977E}" type="pres">
      <dgm:prSet presAssocID="{8401174A-0CD2-4D66-9C77-F1C45D7979A6}" presName="arrowAndChildren" presStyleCnt="0"/>
      <dgm:spPr/>
    </dgm:pt>
    <dgm:pt modelId="{F3273A5E-C025-47D0-A28E-EA700418A205}" type="pres">
      <dgm:prSet presAssocID="{8401174A-0CD2-4D66-9C77-F1C45D7979A6}" presName="parentTextArrow" presStyleLbl="node1" presStyleIdx="3" presStyleCnt="6"/>
      <dgm:spPr>
        <a:prstGeom prst="upArrowCallout">
          <a:avLst/>
        </a:prstGeom>
      </dgm:spPr>
    </dgm:pt>
    <dgm:pt modelId="{103B8705-2829-476D-8930-09A1A9690E63}" type="pres">
      <dgm:prSet presAssocID="{118F9116-3314-49C2-9E1C-659CEF2A98CF}" presName="sp" presStyleCnt="0"/>
      <dgm:spPr/>
    </dgm:pt>
    <dgm:pt modelId="{0EC0A164-5FB3-4C46-8101-93A52B808F78}" type="pres">
      <dgm:prSet presAssocID="{17960728-DEB1-4C0A-82A8-870379F3A772}" presName="arrowAndChildren" presStyleCnt="0"/>
      <dgm:spPr/>
    </dgm:pt>
    <dgm:pt modelId="{8850EDCC-5F79-4084-9676-5E30826503E5}" type="pres">
      <dgm:prSet presAssocID="{17960728-DEB1-4C0A-82A8-870379F3A772}" presName="parentTextArrow" presStyleLbl="node1" presStyleIdx="4" presStyleCnt="6"/>
      <dgm:spPr>
        <a:prstGeom prst="upArrowCallout">
          <a:avLst/>
        </a:prstGeom>
      </dgm:spPr>
    </dgm:pt>
    <dgm:pt modelId="{41FE8E1D-EEE3-47C4-AE93-30D11630FC33}" type="pres">
      <dgm:prSet presAssocID="{9084DA24-BDC8-403A-8CAD-688EB0B05EBE}" presName="sp" presStyleCnt="0"/>
      <dgm:spPr/>
    </dgm:pt>
    <dgm:pt modelId="{BC93102A-CD87-4E04-B714-0EB3D6FE457A}" type="pres">
      <dgm:prSet presAssocID="{E50B85A8-7097-49C2-8B05-107E456BB134}" presName="arrowAndChildren" presStyleCnt="0"/>
      <dgm:spPr/>
    </dgm:pt>
    <dgm:pt modelId="{7B9D8F4C-059B-4F57-BA22-888AAEC98C1B}" type="pres">
      <dgm:prSet presAssocID="{E50B85A8-7097-49C2-8B05-107E456BB134}" presName="parentTextArrow" presStyleLbl="node1" presStyleIdx="5" presStyleCnt="6" custLinFactNeighborY="-40077"/>
      <dgm:spPr>
        <a:prstGeom prst="upArrowCallout">
          <a:avLst/>
        </a:prstGeom>
      </dgm:spPr>
    </dgm:pt>
  </dgm:ptLst>
  <dgm:cxnLst>
    <dgm:cxn modelId="{E5C5D905-73A4-4D01-985A-0B91B457F64F}" srcId="{CB888FE8-8B9E-4FE6-AFC0-A56DAEB31C5B}" destId="{6F9238F6-FE15-43CD-902C-A8A139594B79}" srcOrd="5" destOrd="0" parTransId="{C3BB7593-3D30-4FF7-97F6-7DC47A5F0372}" sibTransId="{57D5800A-F67F-4995-B78F-CE3A033EC0A3}"/>
    <dgm:cxn modelId="{B3DED313-D799-4D17-AEBD-7873CD171E6A}" srcId="{CB888FE8-8B9E-4FE6-AFC0-A56DAEB31C5B}" destId="{E50B85A8-7097-49C2-8B05-107E456BB134}" srcOrd="0" destOrd="0" parTransId="{4FEAD7AE-29D4-4764-8FC5-B288438ABB45}" sibTransId="{9084DA24-BDC8-403A-8CAD-688EB0B05EBE}"/>
    <dgm:cxn modelId="{9C7F7316-79B2-406A-9FBC-BB193E4DF8FA}" type="presOf" srcId="{CB888FE8-8B9E-4FE6-AFC0-A56DAEB31C5B}" destId="{590DBE21-1F41-433B-87C1-C7E6D2D053B3}" srcOrd="0" destOrd="0" presId="urn:microsoft.com/office/officeart/2005/8/layout/process4"/>
    <dgm:cxn modelId="{540F4126-0F67-4DEF-991D-B3A194FD460B}" type="presOf" srcId="{0DDCF92B-55AE-4C9C-8155-C440E2DFF3CE}" destId="{A0412558-FFB3-4391-BADD-3B0D4AC6723D}" srcOrd="0" destOrd="0" presId="urn:microsoft.com/office/officeart/2005/8/layout/process4"/>
    <dgm:cxn modelId="{C743942A-E261-485C-871F-87744FF8545F}" srcId="{CB888FE8-8B9E-4FE6-AFC0-A56DAEB31C5B}" destId="{8401174A-0CD2-4D66-9C77-F1C45D7979A6}" srcOrd="2" destOrd="0" parTransId="{0A334022-BE3F-4AE4-92D7-950785CE8259}" sibTransId="{9CD07050-F05F-4591-B6BF-73621FA83828}"/>
    <dgm:cxn modelId="{39E78260-9EE9-4284-B314-AFDD4B9F56B0}" type="presOf" srcId="{E50B85A8-7097-49C2-8B05-107E456BB134}" destId="{7B9D8F4C-059B-4F57-BA22-888AAEC98C1B}" srcOrd="0" destOrd="0" presId="urn:microsoft.com/office/officeart/2005/8/layout/process4"/>
    <dgm:cxn modelId="{038B1D8B-BF95-47B9-852B-7D0514FC850B}" srcId="{CB888FE8-8B9E-4FE6-AFC0-A56DAEB31C5B}" destId="{17960728-DEB1-4C0A-82A8-870379F3A772}" srcOrd="1" destOrd="0" parTransId="{4E730F6E-EC69-4535-8657-FEACB0D40EA1}" sibTransId="{118F9116-3314-49C2-9E1C-659CEF2A98CF}"/>
    <dgm:cxn modelId="{C6B045C0-EAD5-412E-A1FA-EA7C35917ACC}" srcId="{CB888FE8-8B9E-4FE6-AFC0-A56DAEB31C5B}" destId="{0DDCF92B-55AE-4C9C-8155-C440E2DFF3CE}" srcOrd="4" destOrd="0" parTransId="{4968C218-5AF5-45A7-8638-7212CDEEB845}" sibTransId="{736B74BA-BC6F-4C94-A574-D90E46DD6591}"/>
    <dgm:cxn modelId="{34AEBDC0-E4A1-4673-9EB2-F5E0F46FCD22}" type="presOf" srcId="{8401174A-0CD2-4D66-9C77-F1C45D7979A6}" destId="{F3273A5E-C025-47D0-A28E-EA700418A205}" srcOrd="0" destOrd="0" presId="urn:microsoft.com/office/officeart/2005/8/layout/process4"/>
    <dgm:cxn modelId="{A743E4C7-82E8-4339-9667-9F87881C33BA}" type="presOf" srcId="{17960728-DEB1-4C0A-82A8-870379F3A772}" destId="{8850EDCC-5F79-4084-9676-5E30826503E5}" srcOrd="0" destOrd="0" presId="urn:microsoft.com/office/officeart/2005/8/layout/process4"/>
    <dgm:cxn modelId="{A64A22D8-975D-462A-B25D-32512FCA93D7}" srcId="{CB888FE8-8B9E-4FE6-AFC0-A56DAEB31C5B}" destId="{B8299D04-0697-4C9F-B9DE-BCC94B047C80}" srcOrd="3" destOrd="0" parTransId="{EE6056C3-59B5-425E-9D68-FCE063915493}" sibTransId="{B5E6A210-ADE2-4C2C-92BC-AAD275A743D4}"/>
    <dgm:cxn modelId="{38B270DA-B14D-4D2E-BC04-FA4FD0F1B64E}" type="presOf" srcId="{6F9238F6-FE15-43CD-902C-A8A139594B79}" destId="{BF3F5A70-474B-47B9-9857-CB26109592CB}" srcOrd="0" destOrd="0" presId="urn:microsoft.com/office/officeart/2005/8/layout/process4"/>
    <dgm:cxn modelId="{3BB37BE9-A452-4593-8850-6F83CC059940}" type="presOf" srcId="{B8299D04-0697-4C9F-B9DE-BCC94B047C80}" destId="{F3322B11-E7B2-4E8C-B8BD-6C2835A27B72}" srcOrd="0" destOrd="0" presId="urn:microsoft.com/office/officeart/2005/8/layout/process4"/>
    <dgm:cxn modelId="{CF583CDD-8048-49DC-9CD8-26707A310639}" type="presParOf" srcId="{590DBE21-1F41-433B-87C1-C7E6D2D053B3}" destId="{B56790FE-CC71-4053-B2FD-745F9E2D1603}" srcOrd="0" destOrd="0" presId="urn:microsoft.com/office/officeart/2005/8/layout/process4"/>
    <dgm:cxn modelId="{24333D75-6C9B-4E08-8AAC-FE176B1100BA}" type="presParOf" srcId="{B56790FE-CC71-4053-B2FD-745F9E2D1603}" destId="{BF3F5A70-474B-47B9-9857-CB26109592CB}" srcOrd="0" destOrd="0" presId="urn:microsoft.com/office/officeart/2005/8/layout/process4"/>
    <dgm:cxn modelId="{19F2B76B-D23A-4710-9872-37B474AB35C8}" type="presParOf" srcId="{590DBE21-1F41-433B-87C1-C7E6D2D053B3}" destId="{49407189-B64F-479E-A1AA-9FC2FFB63590}" srcOrd="1" destOrd="0" presId="urn:microsoft.com/office/officeart/2005/8/layout/process4"/>
    <dgm:cxn modelId="{82B59B21-B7A4-4E5D-87D1-CEBAEC1528E4}" type="presParOf" srcId="{590DBE21-1F41-433B-87C1-C7E6D2D053B3}" destId="{FCF91F95-2971-4B37-84ED-3DBEFFECD8B0}" srcOrd="2" destOrd="0" presId="urn:microsoft.com/office/officeart/2005/8/layout/process4"/>
    <dgm:cxn modelId="{1679BEC1-B0AD-4B92-A47F-6C10FFF94A71}" type="presParOf" srcId="{FCF91F95-2971-4B37-84ED-3DBEFFECD8B0}" destId="{A0412558-FFB3-4391-BADD-3B0D4AC6723D}" srcOrd="0" destOrd="0" presId="urn:microsoft.com/office/officeart/2005/8/layout/process4"/>
    <dgm:cxn modelId="{7127D19C-0838-4D98-9EF4-5C4E015EE353}" type="presParOf" srcId="{590DBE21-1F41-433B-87C1-C7E6D2D053B3}" destId="{63B0182C-BA90-4D3E-9A52-5968F4F4D06A}" srcOrd="3" destOrd="0" presId="urn:microsoft.com/office/officeart/2005/8/layout/process4"/>
    <dgm:cxn modelId="{DB311696-5D78-4567-80A7-145D2331CDC9}" type="presParOf" srcId="{590DBE21-1F41-433B-87C1-C7E6D2D053B3}" destId="{E867926C-B845-4A97-A0E3-090FBAB5C250}" srcOrd="4" destOrd="0" presId="urn:microsoft.com/office/officeart/2005/8/layout/process4"/>
    <dgm:cxn modelId="{38D6670D-A8E6-4DF7-BE71-A993E8A8AC5F}" type="presParOf" srcId="{E867926C-B845-4A97-A0E3-090FBAB5C250}" destId="{F3322B11-E7B2-4E8C-B8BD-6C2835A27B72}" srcOrd="0" destOrd="0" presId="urn:microsoft.com/office/officeart/2005/8/layout/process4"/>
    <dgm:cxn modelId="{D1164CC6-CB02-48D8-950C-236316708ECF}" type="presParOf" srcId="{590DBE21-1F41-433B-87C1-C7E6D2D053B3}" destId="{DF52A04D-F004-4CFA-81A7-7ED6D2EDAB9B}" srcOrd="5" destOrd="0" presId="urn:microsoft.com/office/officeart/2005/8/layout/process4"/>
    <dgm:cxn modelId="{BCB1FB5D-FEC5-4A59-B03C-1EC65442ECE5}" type="presParOf" srcId="{590DBE21-1F41-433B-87C1-C7E6D2D053B3}" destId="{8AA01278-873F-4D1B-8E13-2673DEDF977E}" srcOrd="6" destOrd="0" presId="urn:microsoft.com/office/officeart/2005/8/layout/process4"/>
    <dgm:cxn modelId="{4D8D3D81-C38B-4FE1-9F5C-72A81DD0F610}" type="presParOf" srcId="{8AA01278-873F-4D1B-8E13-2673DEDF977E}" destId="{F3273A5E-C025-47D0-A28E-EA700418A205}" srcOrd="0" destOrd="0" presId="urn:microsoft.com/office/officeart/2005/8/layout/process4"/>
    <dgm:cxn modelId="{2CCD987A-34D5-4089-943B-49C74C957C51}" type="presParOf" srcId="{590DBE21-1F41-433B-87C1-C7E6D2D053B3}" destId="{103B8705-2829-476D-8930-09A1A9690E63}" srcOrd="7" destOrd="0" presId="urn:microsoft.com/office/officeart/2005/8/layout/process4"/>
    <dgm:cxn modelId="{6A8B2B4E-0F78-4B8E-9DAC-C197F2CF72D6}" type="presParOf" srcId="{590DBE21-1F41-433B-87C1-C7E6D2D053B3}" destId="{0EC0A164-5FB3-4C46-8101-93A52B808F78}" srcOrd="8" destOrd="0" presId="urn:microsoft.com/office/officeart/2005/8/layout/process4"/>
    <dgm:cxn modelId="{4F2B13F7-1C97-40A6-8FF5-CE56AFA8F4BA}" type="presParOf" srcId="{0EC0A164-5FB3-4C46-8101-93A52B808F78}" destId="{8850EDCC-5F79-4084-9676-5E30826503E5}" srcOrd="0" destOrd="0" presId="urn:microsoft.com/office/officeart/2005/8/layout/process4"/>
    <dgm:cxn modelId="{B38701F5-A00F-4647-A2D4-5AD950D3832C}" type="presParOf" srcId="{590DBE21-1F41-433B-87C1-C7E6D2D053B3}" destId="{41FE8E1D-EEE3-47C4-AE93-30D11630FC33}" srcOrd="9" destOrd="0" presId="urn:microsoft.com/office/officeart/2005/8/layout/process4"/>
    <dgm:cxn modelId="{0B8B210C-0B24-49D8-A0AC-F7EF4DC7BCC4}" type="presParOf" srcId="{590DBE21-1F41-433B-87C1-C7E6D2D053B3}" destId="{BC93102A-CD87-4E04-B714-0EB3D6FE457A}" srcOrd="10" destOrd="0" presId="urn:microsoft.com/office/officeart/2005/8/layout/process4"/>
    <dgm:cxn modelId="{97C973A9-6704-4784-A4CD-BE74B3FD2F34}" type="presParOf" srcId="{BC93102A-CD87-4E04-B714-0EB3D6FE457A}" destId="{7B9D8F4C-059B-4F57-BA22-888AAEC98C1B}" srcOrd="0" destOrd="0" presId="urn:microsoft.com/office/officeart/2005/8/layout/process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76E47-AFFE-4FED-8A8D-8C6416D9F2A2}">
      <dsp:nvSpPr>
        <dsp:cNvPr id="0" name=""/>
        <dsp:cNvSpPr/>
      </dsp:nvSpPr>
      <dsp:spPr>
        <a:xfrm>
          <a:off x="1874471" y="0"/>
          <a:ext cx="889003" cy="889099"/>
        </a:xfrm>
        <a:prstGeom prst="circularArrow">
          <a:avLst>
            <a:gd name="adj1" fmla="val 10980"/>
            <a:gd name="adj2" fmla="val 1142322"/>
            <a:gd name="adj3" fmla="val 4500000"/>
            <a:gd name="adj4" fmla="val 10800000"/>
            <a:gd name="adj5" fmla="val 12500"/>
          </a:avLst>
        </a:prstGeom>
        <a:solidFill>
          <a:srgbClr val="666699"/>
        </a:solidFill>
        <a:ln>
          <a:noFill/>
        </a:ln>
        <a:effectLst/>
      </dsp:spPr>
      <dsp:style>
        <a:lnRef idx="0">
          <a:scrgbClr r="0" g="0" b="0"/>
        </a:lnRef>
        <a:fillRef idx="3">
          <a:scrgbClr r="0" g="0" b="0"/>
        </a:fillRef>
        <a:effectRef idx="2">
          <a:scrgbClr r="0" g="0" b="0"/>
        </a:effectRef>
        <a:fontRef idx="minor">
          <a:schemeClr val="lt1"/>
        </a:fontRef>
      </dsp:style>
    </dsp:sp>
    <dsp:sp modelId="{14947501-A454-40E6-8CAF-000E751E92B9}">
      <dsp:nvSpPr>
        <dsp:cNvPr id="0" name=""/>
        <dsp:cNvSpPr/>
      </dsp:nvSpPr>
      <dsp:spPr>
        <a:xfrm>
          <a:off x="2070749" y="321956"/>
          <a:ext cx="496114" cy="247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mn-lt"/>
              <a:ea typeface="+mn-ea"/>
              <a:cs typeface="+mn-cs"/>
            </a:rPr>
            <a:t>Data Sources</a:t>
          </a:r>
        </a:p>
      </dsp:txBody>
      <dsp:txXfrm>
        <a:off x="2070749" y="321956"/>
        <a:ext cx="496114" cy="247892"/>
      </dsp:txXfrm>
    </dsp:sp>
    <dsp:sp modelId="{A00D7C16-2619-4E05-AD45-38C5C6E3F01C}">
      <dsp:nvSpPr>
        <dsp:cNvPr id="0" name=""/>
        <dsp:cNvSpPr/>
      </dsp:nvSpPr>
      <dsp:spPr>
        <a:xfrm>
          <a:off x="1627498" y="511003"/>
          <a:ext cx="889003" cy="889099"/>
        </a:xfrm>
        <a:prstGeom prst="leftCircularArrow">
          <a:avLst>
            <a:gd name="adj1" fmla="val 10980"/>
            <a:gd name="adj2" fmla="val 1142322"/>
            <a:gd name="adj3" fmla="val 6300000"/>
            <a:gd name="adj4" fmla="val 18900000"/>
            <a:gd name="adj5" fmla="val 12500"/>
          </a:avLst>
        </a:prstGeom>
        <a:solidFill>
          <a:srgbClr val="666699"/>
        </a:solidFill>
        <a:ln>
          <a:noFill/>
        </a:ln>
        <a:effectLst/>
      </dsp:spPr>
      <dsp:style>
        <a:lnRef idx="0">
          <a:scrgbClr r="0" g="0" b="0"/>
        </a:lnRef>
        <a:fillRef idx="3">
          <a:scrgbClr r="0" g="0" b="0"/>
        </a:fillRef>
        <a:effectRef idx="2">
          <a:scrgbClr r="0" g="0" b="0"/>
        </a:effectRef>
        <a:fontRef idx="minor">
          <a:schemeClr val="lt1"/>
        </a:fontRef>
      </dsp:style>
    </dsp:sp>
    <dsp:sp modelId="{12351D89-B9D8-445C-950F-A69E92D86B6A}">
      <dsp:nvSpPr>
        <dsp:cNvPr id="0" name=""/>
        <dsp:cNvSpPr/>
      </dsp:nvSpPr>
      <dsp:spPr>
        <a:xfrm>
          <a:off x="1822775" y="808352"/>
          <a:ext cx="496114" cy="247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mn-lt"/>
              <a:ea typeface="+mn-ea"/>
              <a:cs typeface="+mn-cs"/>
            </a:rPr>
            <a:t>Data Profiling</a:t>
          </a:r>
        </a:p>
      </dsp:txBody>
      <dsp:txXfrm>
        <a:off x="1822775" y="808352"/>
        <a:ext cx="496114" cy="247892"/>
      </dsp:txXfrm>
    </dsp:sp>
    <dsp:sp modelId="{F04487C2-1024-4964-95E0-89C89B282E1A}">
      <dsp:nvSpPr>
        <dsp:cNvPr id="0" name=""/>
        <dsp:cNvSpPr/>
      </dsp:nvSpPr>
      <dsp:spPr>
        <a:xfrm>
          <a:off x="1874471" y="1023698"/>
          <a:ext cx="889003" cy="889099"/>
        </a:xfrm>
        <a:prstGeom prst="circularArrow">
          <a:avLst>
            <a:gd name="adj1" fmla="val 10980"/>
            <a:gd name="adj2" fmla="val 1142322"/>
            <a:gd name="adj3" fmla="val 4500000"/>
            <a:gd name="adj4" fmla="val 13500000"/>
            <a:gd name="adj5" fmla="val 12500"/>
          </a:avLst>
        </a:prstGeom>
        <a:solidFill>
          <a:srgbClr val="666699"/>
        </a:solidFill>
        <a:ln>
          <a:noFill/>
        </a:ln>
        <a:effectLst/>
      </dsp:spPr>
      <dsp:style>
        <a:lnRef idx="0">
          <a:scrgbClr r="0" g="0" b="0"/>
        </a:lnRef>
        <a:fillRef idx="3">
          <a:scrgbClr r="0" g="0" b="0"/>
        </a:fillRef>
        <a:effectRef idx="2">
          <a:scrgbClr r="0" g="0" b="0"/>
        </a:effectRef>
        <a:fontRef idx="minor">
          <a:schemeClr val="lt1"/>
        </a:fontRef>
      </dsp:style>
    </dsp:sp>
    <dsp:sp modelId="{96348C3B-ECB5-4977-B910-EEB11BEEFC66}">
      <dsp:nvSpPr>
        <dsp:cNvPr id="0" name=""/>
        <dsp:cNvSpPr/>
      </dsp:nvSpPr>
      <dsp:spPr>
        <a:xfrm>
          <a:off x="1914701" y="1383734"/>
          <a:ext cx="808209" cy="94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mn-lt"/>
              <a:ea typeface="+mn-ea"/>
              <a:cs typeface="+mn-cs"/>
            </a:rPr>
            <a:t>Data Aggregation</a:t>
          </a:r>
        </a:p>
      </dsp:txBody>
      <dsp:txXfrm>
        <a:off x="1914701" y="1383734"/>
        <a:ext cx="808209" cy="94866"/>
      </dsp:txXfrm>
    </dsp:sp>
    <dsp:sp modelId="{EAB101E3-5F18-4046-B69E-B39B7B4B7BF0}">
      <dsp:nvSpPr>
        <dsp:cNvPr id="0" name=""/>
        <dsp:cNvSpPr/>
      </dsp:nvSpPr>
      <dsp:spPr>
        <a:xfrm>
          <a:off x="1627498" y="1535716"/>
          <a:ext cx="889003" cy="889099"/>
        </a:xfrm>
        <a:prstGeom prst="leftCircularArrow">
          <a:avLst>
            <a:gd name="adj1" fmla="val 10980"/>
            <a:gd name="adj2" fmla="val 1142322"/>
            <a:gd name="adj3" fmla="val 6300000"/>
            <a:gd name="adj4" fmla="val 18900000"/>
            <a:gd name="adj5" fmla="val 12500"/>
          </a:avLst>
        </a:prstGeom>
        <a:solidFill>
          <a:srgbClr val="666699"/>
        </a:solidFill>
        <a:ln>
          <a:noFill/>
        </a:ln>
        <a:effectLst/>
      </dsp:spPr>
      <dsp:style>
        <a:lnRef idx="0">
          <a:scrgbClr r="0" g="0" b="0"/>
        </a:lnRef>
        <a:fillRef idx="3">
          <a:scrgbClr r="0" g="0" b="0"/>
        </a:fillRef>
        <a:effectRef idx="2">
          <a:scrgbClr r="0" g="0" b="0"/>
        </a:effectRef>
        <a:fontRef idx="minor">
          <a:schemeClr val="lt1"/>
        </a:fontRef>
      </dsp:style>
    </dsp:sp>
    <dsp:sp modelId="{0B840B59-8349-40C5-84DF-4D287151B796}">
      <dsp:nvSpPr>
        <dsp:cNvPr id="0" name=""/>
        <dsp:cNvSpPr/>
      </dsp:nvSpPr>
      <dsp:spPr>
        <a:xfrm>
          <a:off x="1586394" y="1960160"/>
          <a:ext cx="968876" cy="42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mn-lt"/>
              <a:ea typeface="+mn-ea"/>
              <a:cs typeface="+mn-cs"/>
            </a:rPr>
            <a:t>Preliminary </a:t>
          </a:r>
        </a:p>
        <a:p>
          <a:pPr marL="0" lvl="0" indent="0" algn="ctr" defTabSz="400050">
            <a:lnSpc>
              <a:spcPct val="90000"/>
            </a:lnSpc>
            <a:spcBef>
              <a:spcPct val="0"/>
            </a:spcBef>
            <a:spcAft>
              <a:spcPct val="35000"/>
            </a:spcAft>
            <a:buNone/>
          </a:pPr>
          <a:r>
            <a:rPr lang="en-US" sz="900" kern="1200" dirty="0">
              <a:latin typeface="+mn-lt"/>
              <a:ea typeface="+mn-ea"/>
              <a:cs typeface="+mn-cs"/>
            </a:rPr>
            <a:t>Analysis</a:t>
          </a:r>
        </a:p>
      </dsp:txBody>
      <dsp:txXfrm>
        <a:off x="1586394" y="1960160"/>
        <a:ext cx="968876" cy="42917"/>
      </dsp:txXfrm>
    </dsp:sp>
    <dsp:sp modelId="{CE3EA4F1-B426-4930-ABE5-955BDAF4D9F0}">
      <dsp:nvSpPr>
        <dsp:cNvPr id="0" name=""/>
        <dsp:cNvSpPr/>
      </dsp:nvSpPr>
      <dsp:spPr>
        <a:xfrm>
          <a:off x="1874471" y="2047058"/>
          <a:ext cx="889003" cy="889099"/>
        </a:xfrm>
        <a:prstGeom prst="circularArrow">
          <a:avLst>
            <a:gd name="adj1" fmla="val 10980"/>
            <a:gd name="adj2" fmla="val 1142322"/>
            <a:gd name="adj3" fmla="val 4500000"/>
            <a:gd name="adj4" fmla="val 13500000"/>
            <a:gd name="adj5" fmla="val 12500"/>
          </a:avLst>
        </a:prstGeom>
        <a:solidFill>
          <a:srgbClr val="666699"/>
        </a:solidFill>
        <a:ln>
          <a:noFill/>
        </a:ln>
        <a:effectLst/>
      </dsp:spPr>
      <dsp:style>
        <a:lnRef idx="0">
          <a:scrgbClr r="0" g="0" b="0"/>
        </a:lnRef>
        <a:fillRef idx="3">
          <a:scrgbClr r="0" g="0" b="0"/>
        </a:fillRef>
        <a:effectRef idx="2">
          <a:scrgbClr r="0" g="0" b="0"/>
        </a:effectRef>
        <a:fontRef idx="minor">
          <a:schemeClr val="lt1"/>
        </a:fontRef>
      </dsp:style>
    </dsp:sp>
    <dsp:sp modelId="{E45B79D8-2697-4B56-934C-C2786DD45D72}">
      <dsp:nvSpPr>
        <dsp:cNvPr id="0" name=""/>
        <dsp:cNvSpPr/>
      </dsp:nvSpPr>
      <dsp:spPr>
        <a:xfrm>
          <a:off x="1753224" y="2405375"/>
          <a:ext cx="977429" cy="152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mn-lt"/>
              <a:ea typeface="+mn-ea"/>
              <a:cs typeface="+mn-cs"/>
            </a:rPr>
            <a:t>Model </a:t>
          </a:r>
        </a:p>
        <a:p>
          <a:pPr marL="0" lvl="0" indent="0" algn="ctr" defTabSz="400050">
            <a:lnSpc>
              <a:spcPct val="90000"/>
            </a:lnSpc>
            <a:spcBef>
              <a:spcPct val="0"/>
            </a:spcBef>
            <a:spcAft>
              <a:spcPct val="35000"/>
            </a:spcAft>
            <a:buNone/>
          </a:pPr>
          <a:r>
            <a:rPr lang="en-US" sz="900" kern="1200" dirty="0">
              <a:latin typeface="+mn-lt"/>
              <a:ea typeface="+mn-ea"/>
              <a:cs typeface="+mn-cs"/>
            </a:rPr>
            <a:t>Identification</a:t>
          </a:r>
        </a:p>
      </dsp:txBody>
      <dsp:txXfrm>
        <a:off x="1753224" y="2405375"/>
        <a:ext cx="977429" cy="152538"/>
      </dsp:txXfrm>
    </dsp:sp>
    <dsp:sp modelId="{7E78F618-9823-4E43-8957-491189C5C4CC}">
      <dsp:nvSpPr>
        <dsp:cNvPr id="0" name=""/>
        <dsp:cNvSpPr/>
      </dsp:nvSpPr>
      <dsp:spPr>
        <a:xfrm>
          <a:off x="1690867" y="2617583"/>
          <a:ext cx="763765" cy="764307"/>
        </a:xfrm>
        <a:prstGeom prst="blockArc">
          <a:avLst>
            <a:gd name="adj1" fmla="val 0"/>
            <a:gd name="adj2" fmla="val 18900000"/>
            <a:gd name="adj3" fmla="val 12740"/>
          </a:avLst>
        </a:prstGeom>
        <a:solidFill>
          <a:srgbClr val="666699"/>
        </a:solidFill>
        <a:ln>
          <a:noFill/>
        </a:ln>
        <a:effectLst/>
      </dsp:spPr>
      <dsp:style>
        <a:lnRef idx="0">
          <a:scrgbClr r="0" g="0" b="0"/>
        </a:lnRef>
        <a:fillRef idx="3">
          <a:scrgbClr r="0" g="0" b="0"/>
        </a:fillRef>
        <a:effectRef idx="2">
          <a:scrgbClr r="0" g="0" b="0"/>
        </a:effectRef>
        <a:fontRef idx="minor">
          <a:schemeClr val="lt1"/>
        </a:fontRef>
      </dsp:style>
    </dsp:sp>
    <dsp:sp modelId="{6E2472AC-5150-4847-B2CF-2674AEC9A23F}">
      <dsp:nvSpPr>
        <dsp:cNvPr id="0" name=""/>
        <dsp:cNvSpPr/>
      </dsp:nvSpPr>
      <dsp:spPr>
        <a:xfrm>
          <a:off x="1661791" y="2847824"/>
          <a:ext cx="818082" cy="3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mn-lt"/>
              <a:ea typeface="+mn-ea"/>
              <a:cs typeface="+mn-cs"/>
            </a:rPr>
            <a:t>Evaluation</a:t>
          </a:r>
        </a:p>
      </dsp:txBody>
      <dsp:txXfrm>
        <a:off x="1661791" y="2847824"/>
        <a:ext cx="818082" cy="314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3F5A70-474B-47B9-9857-CB26109592CB}">
      <dsp:nvSpPr>
        <dsp:cNvPr id="0" name=""/>
        <dsp:cNvSpPr/>
      </dsp:nvSpPr>
      <dsp:spPr>
        <a:xfrm>
          <a:off x="0" y="2805482"/>
          <a:ext cx="2469226" cy="368218"/>
        </a:xfrm>
        <a:prstGeom prst="rect">
          <a:avLst/>
        </a:prstGeom>
        <a:solidFill>
          <a:srgbClr val="666699"/>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ea typeface="+mn-ea"/>
              <a:cs typeface="+mn-cs"/>
            </a:rPr>
            <a:t>Confusion Matrix – Precision &amp; Recall</a:t>
          </a:r>
        </a:p>
      </dsp:txBody>
      <dsp:txXfrm>
        <a:off x="0" y="2805482"/>
        <a:ext cx="2469226" cy="368218"/>
      </dsp:txXfrm>
    </dsp:sp>
    <dsp:sp modelId="{A0412558-FFB3-4391-BADD-3B0D4AC6723D}">
      <dsp:nvSpPr>
        <dsp:cNvPr id="0" name=""/>
        <dsp:cNvSpPr/>
      </dsp:nvSpPr>
      <dsp:spPr>
        <a:xfrm rot="10800000">
          <a:off x="0" y="2244686"/>
          <a:ext cx="2469226" cy="566319"/>
        </a:xfrm>
        <a:prstGeom prst="upArrowCallout">
          <a:avLst/>
        </a:prstGeom>
        <a:solidFill>
          <a:srgbClr val="666699"/>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ea typeface="+mn-ea"/>
              <a:cs typeface="+mn-cs"/>
            </a:rPr>
            <a:t>Regularized Random Forest &amp; Ensemble Model</a:t>
          </a:r>
        </a:p>
      </dsp:txBody>
      <dsp:txXfrm rot="10800000">
        <a:off x="0" y="2244686"/>
        <a:ext cx="2469226" cy="367977"/>
      </dsp:txXfrm>
    </dsp:sp>
    <dsp:sp modelId="{F3322B11-E7B2-4E8C-B8BD-6C2835A27B72}">
      <dsp:nvSpPr>
        <dsp:cNvPr id="0" name=""/>
        <dsp:cNvSpPr/>
      </dsp:nvSpPr>
      <dsp:spPr>
        <a:xfrm rot="10800000">
          <a:off x="0" y="1683890"/>
          <a:ext cx="2469226" cy="566319"/>
        </a:xfrm>
        <a:prstGeom prst="upArrowCallout">
          <a:avLst/>
        </a:prstGeom>
        <a:solidFill>
          <a:srgbClr val="666699"/>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ea typeface="+mn-ea"/>
              <a:cs typeface="+mn-cs"/>
            </a:rPr>
            <a:t>Univariate and Bivariate analysis, Correlation</a:t>
          </a:r>
        </a:p>
      </dsp:txBody>
      <dsp:txXfrm rot="10800000">
        <a:off x="0" y="1683890"/>
        <a:ext cx="2469226" cy="367977"/>
      </dsp:txXfrm>
    </dsp:sp>
    <dsp:sp modelId="{F3273A5E-C025-47D0-A28E-EA700418A205}">
      <dsp:nvSpPr>
        <dsp:cNvPr id="0" name=""/>
        <dsp:cNvSpPr/>
      </dsp:nvSpPr>
      <dsp:spPr>
        <a:xfrm rot="10800000">
          <a:off x="0" y="1123093"/>
          <a:ext cx="2469226" cy="566319"/>
        </a:xfrm>
        <a:prstGeom prst="upArrowCallout">
          <a:avLst/>
        </a:prstGeom>
        <a:solidFill>
          <a:srgbClr val="666699"/>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ea typeface="+mn-ea"/>
              <a:cs typeface="+mn-cs"/>
            </a:rPr>
            <a:t>Feature roll up methodology, Data Merge</a:t>
          </a:r>
        </a:p>
      </dsp:txBody>
      <dsp:txXfrm rot="10800000">
        <a:off x="0" y="1123093"/>
        <a:ext cx="2469226" cy="367977"/>
      </dsp:txXfrm>
    </dsp:sp>
    <dsp:sp modelId="{8850EDCC-5F79-4084-9676-5E30826503E5}">
      <dsp:nvSpPr>
        <dsp:cNvPr id="0" name=""/>
        <dsp:cNvSpPr/>
      </dsp:nvSpPr>
      <dsp:spPr>
        <a:xfrm rot="10800000">
          <a:off x="0" y="562297"/>
          <a:ext cx="2469226" cy="566319"/>
        </a:xfrm>
        <a:prstGeom prst="upArrowCallout">
          <a:avLst/>
        </a:prstGeom>
        <a:solidFill>
          <a:srgbClr val="666699"/>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ea typeface="+mn-ea"/>
              <a:cs typeface="+mn-cs"/>
            </a:rPr>
            <a:t>Feature Identification – Stage 1, Quality of Data</a:t>
          </a:r>
        </a:p>
      </dsp:txBody>
      <dsp:txXfrm rot="10800000">
        <a:off x="0" y="562297"/>
        <a:ext cx="2469226" cy="367977"/>
      </dsp:txXfrm>
    </dsp:sp>
    <dsp:sp modelId="{7B9D8F4C-059B-4F57-BA22-888AAEC98C1B}">
      <dsp:nvSpPr>
        <dsp:cNvPr id="0" name=""/>
        <dsp:cNvSpPr/>
      </dsp:nvSpPr>
      <dsp:spPr>
        <a:xfrm rot="10800000">
          <a:off x="0" y="0"/>
          <a:ext cx="2469226" cy="566319"/>
        </a:xfrm>
        <a:prstGeom prst="upArrowCallout">
          <a:avLst/>
        </a:prstGeom>
        <a:solidFill>
          <a:srgbClr val="666699"/>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ea typeface="+mn-ea"/>
              <a:cs typeface="+mn-cs"/>
            </a:rPr>
            <a:t>UCM, Invoice, IB, Orders, Contracts, BCM </a:t>
          </a:r>
        </a:p>
      </dsp:txBody>
      <dsp:txXfrm rot="10800000">
        <a:off x="0" y="0"/>
        <a:ext cx="2469226" cy="367977"/>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755F0E-54F6-47E9-9B42-A6660E55134C}" type="datetimeFigureOut">
              <a:rPr lang="en-IN" smtClean="0"/>
              <a:t>04-12-2018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108784-18DD-41AA-8AE8-DFB480592277}" type="slidenum">
              <a:rPr lang="en-IN" smtClean="0"/>
              <a:t>‹#›</a:t>
            </a:fld>
            <a:endParaRPr lang="en-IN"/>
          </a:p>
        </p:txBody>
      </p:sp>
    </p:spTree>
    <p:extLst>
      <p:ext uri="{BB962C8B-B14F-4D97-AF65-F5344CB8AC3E}">
        <p14:creationId xmlns:p14="http://schemas.microsoft.com/office/powerpoint/2010/main" val="875201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152022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United</a:t>
            </a:r>
            <a:r>
              <a:rPr lang="en-US" baseline="0" dirty="0"/>
              <a:t> Airlines – Contact Optimization </a:t>
            </a:r>
            <a:endParaRPr lang="en-US" dirty="0"/>
          </a:p>
          <a:p>
            <a:endParaRPr lang="en-US" sz="1200" b="1" dirty="0">
              <a:solidFill>
                <a:prstClr val="black"/>
              </a:solidFill>
              <a:ea typeface="Segoe UI" panose="020B0502040204020203" pitchFamily="34" charset="0"/>
              <a:cs typeface="Segoe UI" panose="020B0502040204020203" pitchFamily="34" charset="0"/>
            </a:endParaRPr>
          </a:p>
          <a:p>
            <a:r>
              <a:rPr lang="en-US" sz="1200" b="1" dirty="0">
                <a:solidFill>
                  <a:prstClr val="black"/>
                </a:solidFill>
                <a:ea typeface="Segoe UI" panose="020B0502040204020203" pitchFamily="34" charset="0"/>
                <a:cs typeface="Segoe UI" panose="020B0502040204020203" pitchFamily="34" charset="0"/>
              </a:rPr>
              <a:t>Business Objective:</a:t>
            </a:r>
            <a:r>
              <a:rPr lang="en-US" sz="1200" dirty="0">
                <a:solidFill>
                  <a:prstClr val="black"/>
                </a:solidFill>
                <a:ea typeface="Segoe UI" panose="020B0502040204020203" pitchFamily="34" charset="0"/>
                <a:cs typeface="Segoe UI" panose="020B0502040204020203" pitchFamily="34" charset="0"/>
              </a:rPr>
              <a:t> </a:t>
            </a:r>
          </a:p>
          <a:p>
            <a:r>
              <a:rPr lang="en-US" sz="1200" dirty="0">
                <a:solidFill>
                  <a:prstClr val="black"/>
                </a:solidFill>
                <a:ea typeface="Segoe UI" panose="020B0502040204020203" pitchFamily="34" charset="0"/>
                <a:cs typeface="Segoe UI" panose="020B0502040204020203" pitchFamily="34" charset="0"/>
              </a:rPr>
              <a:t>To run a propensity model and identify which products to improve customer marketing interaction</a:t>
            </a:r>
          </a:p>
          <a:p>
            <a:endParaRPr lang="en-US" sz="1200" dirty="0">
              <a:solidFill>
                <a:prstClr val="black"/>
              </a:solidFill>
              <a:ea typeface="Segoe UI" panose="020B0502040204020203" pitchFamily="34" charset="0"/>
              <a:cs typeface="Segoe UI" panose="020B0502040204020203" pitchFamily="34" charset="0"/>
            </a:endParaRPr>
          </a:p>
          <a:p>
            <a:r>
              <a:rPr lang="en-US" sz="1200" b="1" dirty="0" err="1">
                <a:solidFill>
                  <a:prstClr val="black"/>
                </a:solidFill>
                <a:ea typeface="Segoe UI" panose="020B0502040204020203" pitchFamily="34" charset="0"/>
                <a:cs typeface="Segoe UI" panose="020B0502040204020203" pitchFamily="34" charset="0"/>
              </a:rPr>
              <a:t>LatentView</a:t>
            </a:r>
            <a:r>
              <a:rPr lang="en-US" sz="1200" b="1" dirty="0">
                <a:solidFill>
                  <a:prstClr val="black"/>
                </a:solidFill>
                <a:ea typeface="Segoe UI" panose="020B0502040204020203" pitchFamily="34" charset="0"/>
                <a:cs typeface="Segoe UI" panose="020B0502040204020203" pitchFamily="34" charset="0"/>
              </a:rPr>
              <a:t> solution:</a:t>
            </a:r>
          </a:p>
          <a:p>
            <a:r>
              <a:rPr lang="en-US" sz="1200" b="1" dirty="0">
                <a:solidFill>
                  <a:prstClr val="black"/>
                </a:solidFill>
                <a:ea typeface="Segoe UI" panose="020B0502040204020203" pitchFamily="34" charset="0"/>
                <a:cs typeface="Segoe UI" panose="020B0502040204020203" pitchFamily="34" charset="0"/>
              </a:rPr>
              <a:t>Methodology</a:t>
            </a:r>
            <a:r>
              <a:rPr lang="en-US" sz="1200" dirty="0">
                <a:solidFill>
                  <a:prstClr val="black"/>
                </a:solidFill>
                <a:ea typeface="Segoe UI" panose="020B0502040204020203" pitchFamily="34" charset="0"/>
                <a:cs typeface="Segoe UI" panose="020B0502040204020203" pitchFamily="34" charset="0"/>
              </a:rPr>
              <a:t> </a:t>
            </a:r>
          </a:p>
          <a:p>
            <a:r>
              <a:rPr lang="en-US" sz="1200" b="1" dirty="0">
                <a:solidFill>
                  <a:prstClr val="black"/>
                </a:solidFill>
                <a:ea typeface="Segoe UI" panose="020B0502040204020203" pitchFamily="34" charset="0"/>
                <a:cs typeface="Segoe UI" panose="020B0502040204020203" pitchFamily="34" charset="0"/>
              </a:rPr>
              <a:t>Data level/Granularity:</a:t>
            </a:r>
          </a:p>
          <a:p>
            <a:r>
              <a:rPr lang="en-US" sz="1200" dirty="0">
                <a:solidFill>
                  <a:prstClr val="black"/>
                </a:solidFill>
                <a:ea typeface="Segoe UI" panose="020B0502040204020203" pitchFamily="34" charset="0"/>
                <a:cs typeface="Segoe UI" panose="020B0502040204020203" pitchFamily="34" charset="0"/>
              </a:rPr>
              <a:t>Based on customer transaction data, a propensity score to be calculated at a product level for each customer, Other variables such as age, gender, status, profit score, chase card status etc.</a:t>
            </a:r>
          </a:p>
          <a:p>
            <a:r>
              <a:rPr lang="en-US" sz="1200" b="1" dirty="0" err="1">
                <a:solidFill>
                  <a:prstClr val="black"/>
                </a:solidFill>
                <a:ea typeface="Segoe UI" panose="020B0502040204020203" pitchFamily="34" charset="0"/>
                <a:cs typeface="Segoe UI" panose="020B0502040204020203" pitchFamily="34" charset="0"/>
              </a:rPr>
              <a:t>Recency</a:t>
            </a:r>
            <a:r>
              <a:rPr lang="en-US" sz="1200" b="1" dirty="0">
                <a:solidFill>
                  <a:prstClr val="black"/>
                </a:solidFill>
                <a:ea typeface="Segoe UI" panose="020B0502040204020203" pitchFamily="34" charset="0"/>
                <a:cs typeface="Segoe UI" panose="020B0502040204020203" pitchFamily="34" charset="0"/>
              </a:rPr>
              <a:t>:</a:t>
            </a:r>
          </a:p>
          <a:p>
            <a:r>
              <a:rPr lang="en-US" sz="1200" dirty="0" err="1">
                <a:solidFill>
                  <a:prstClr val="black"/>
                </a:solidFill>
                <a:ea typeface="Segoe UI" panose="020B0502040204020203" pitchFamily="34" charset="0"/>
                <a:cs typeface="Segoe UI" panose="020B0502040204020203" pitchFamily="34" charset="0"/>
              </a:rPr>
              <a:t>Recency</a:t>
            </a:r>
            <a:r>
              <a:rPr lang="en-US" sz="1200" dirty="0">
                <a:solidFill>
                  <a:prstClr val="black"/>
                </a:solidFill>
                <a:ea typeface="Segoe UI" panose="020B0502040204020203" pitchFamily="34" charset="0"/>
                <a:cs typeface="Segoe UI" panose="020B0502040204020203" pitchFamily="34" charset="0"/>
              </a:rPr>
              <a:t> factor to be considered to improve propensity score accuracy</a:t>
            </a:r>
          </a:p>
          <a:p>
            <a:r>
              <a:rPr lang="en-US" sz="1200" b="1" dirty="0">
                <a:solidFill>
                  <a:prstClr val="black"/>
                </a:solidFill>
                <a:ea typeface="Segoe UI" panose="020B0502040204020203" pitchFamily="34" charset="0"/>
                <a:cs typeface="Segoe UI" panose="020B0502040204020203" pitchFamily="34" charset="0"/>
              </a:rPr>
              <a:t>Model/Algorithm:</a:t>
            </a:r>
          </a:p>
          <a:p>
            <a:r>
              <a:rPr lang="en-US" sz="1200" dirty="0">
                <a:solidFill>
                  <a:prstClr val="black"/>
                </a:solidFill>
                <a:ea typeface="Segoe UI" panose="020B0502040204020203" pitchFamily="34" charset="0"/>
                <a:cs typeface="Segoe UI" panose="020B0502040204020203" pitchFamily="34" charset="0"/>
              </a:rPr>
              <a:t>Propensity Calculation with Logistic regression / Classification Trees / K –Means Clustering</a:t>
            </a:r>
          </a:p>
          <a:p>
            <a:endParaRPr lang="en-US" sz="1200" b="1" dirty="0">
              <a:solidFill>
                <a:prstClr val="black"/>
              </a:solidFill>
              <a:ea typeface="Segoe UI" panose="020B0502040204020203" pitchFamily="34" charset="0"/>
              <a:cs typeface="Segoe UI" panose="020B0502040204020203" pitchFamily="34" charset="0"/>
            </a:endParaRPr>
          </a:p>
          <a:p>
            <a:r>
              <a:rPr lang="en-US" sz="1200" b="1" dirty="0">
                <a:solidFill>
                  <a:prstClr val="black"/>
                </a:solidFill>
                <a:ea typeface="Segoe UI" panose="020B0502040204020203" pitchFamily="34" charset="0"/>
                <a:cs typeface="Segoe UI" panose="020B0502040204020203" pitchFamily="34" charset="0"/>
              </a:rPr>
              <a:t>Business</a:t>
            </a:r>
            <a:r>
              <a:rPr lang="en-US" sz="1200" b="1" baseline="0" dirty="0">
                <a:solidFill>
                  <a:prstClr val="black"/>
                </a:solidFill>
                <a:ea typeface="Segoe UI" panose="020B0502040204020203" pitchFamily="34" charset="0"/>
                <a:cs typeface="Segoe UI" panose="020B0502040204020203" pitchFamily="34" charset="0"/>
              </a:rPr>
              <a:t> Benefit:</a:t>
            </a:r>
          </a:p>
          <a:p>
            <a:pPr marL="171450" lvl="0" indent="-171450" algn="just">
              <a:buFont typeface="Wingdings" panose="05000000000000000000" pitchFamily="2" charset="2"/>
              <a:buChar char="§"/>
            </a:pPr>
            <a:r>
              <a:rPr lang="en-US" sz="1200" dirty="0">
                <a:solidFill>
                  <a:prstClr val="black"/>
                </a:solidFill>
                <a:ea typeface="Segoe UI" panose="020B0502040204020203" pitchFamily="34" charset="0"/>
                <a:cs typeface="Segoe UI" panose="020B0502040204020203" pitchFamily="34" charset="0"/>
              </a:rPr>
              <a:t>Increase in overall customers’ email engagement</a:t>
            </a:r>
          </a:p>
          <a:p>
            <a:pPr marL="171450" lvl="0" indent="-171450" algn="just">
              <a:buFont typeface="Wingdings" panose="05000000000000000000" pitchFamily="2" charset="2"/>
              <a:buChar char="§"/>
            </a:pPr>
            <a:r>
              <a:rPr lang="en-US" sz="1200" dirty="0">
                <a:solidFill>
                  <a:prstClr val="black"/>
                </a:solidFill>
                <a:ea typeface="Segoe UI" panose="020B0502040204020203" pitchFamily="34" charset="0"/>
                <a:cs typeface="Segoe UI" panose="020B0502040204020203" pitchFamily="34" charset="0"/>
              </a:rPr>
              <a:t>Optimal email capacity identification for each customer</a:t>
            </a:r>
          </a:p>
          <a:p>
            <a:pPr marL="171450" lvl="0" indent="-171450" algn="just">
              <a:buFont typeface="Wingdings" panose="05000000000000000000" pitchFamily="2" charset="2"/>
              <a:buChar char="§"/>
            </a:pPr>
            <a:r>
              <a:rPr lang="en-US" sz="1200" dirty="0">
                <a:solidFill>
                  <a:prstClr val="black"/>
                </a:solidFill>
                <a:ea typeface="Segoe UI" panose="020B0502040204020203" pitchFamily="34" charset="0"/>
                <a:cs typeface="Segoe UI" panose="020B0502040204020203" pitchFamily="34" charset="0"/>
              </a:rPr>
              <a:t>Customers targeted with relevant emails</a:t>
            </a:r>
          </a:p>
          <a:p>
            <a:pPr marL="171450" lvl="0" indent="-171450" algn="just">
              <a:buFont typeface="Wingdings" panose="05000000000000000000" pitchFamily="2" charset="2"/>
              <a:buChar char="§"/>
            </a:pPr>
            <a:r>
              <a:rPr lang="en-US" sz="1200" dirty="0">
                <a:solidFill>
                  <a:prstClr val="black"/>
                </a:solidFill>
                <a:ea typeface="Segoe UI" panose="020B0502040204020203" pitchFamily="34" charset="0"/>
                <a:cs typeface="Segoe UI" panose="020B0502040204020203" pitchFamily="34" charset="0"/>
              </a:rPr>
              <a:t>Reduced lost opportunity yielding higher revenue</a:t>
            </a:r>
          </a:p>
          <a:p>
            <a:pPr marL="171450" lvl="0" indent="-171450" algn="just">
              <a:buFont typeface="Wingdings" panose="05000000000000000000" pitchFamily="2" charset="2"/>
              <a:buChar char="§"/>
            </a:pPr>
            <a:r>
              <a:rPr lang="en-US" sz="1200" dirty="0">
                <a:solidFill>
                  <a:prstClr val="black"/>
                </a:solidFill>
                <a:ea typeface="Segoe UI" panose="020B0502040204020203" pitchFamily="34" charset="0"/>
                <a:cs typeface="Segoe UI" panose="020B0502040204020203" pitchFamily="34" charset="0"/>
              </a:rPr>
              <a:t>Decrease in un-subscriptions</a:t>
            </a:r>
          </a:p>
          <a:p>
            <a:endParaRPr lang="en-US" sz="1200" b="1" dirty="0">
              <a:solidFill>
                <a:prstClr val="black"/>
              </a:solidFill>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DE7C9F45-6BF4-425C-B6BC-17048751ADD4}" type="slidenum">
              <a:rPr lang="en-US" smtClean="0"/>
              <a:pPr/>
              <a:t>11</a:t>
            </a:fld>
            <a:endParaRPr lang="en-US" dirty="0"/>
          </a:p>
        </p:txBody>
      </p:sp>
    </p:spTree>
    <p:extLst>
      <p:ext uri="{BB962C8B-B14F-4D97-AF65-F5344CB8AC3E}">
        <p14:creationId xmlns:p14="http://schemas.microsoft.com/office/powerpoint/2010/main" val="1615546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tabLst>
                <a:tab pos="2024651" algn="l"/>
              </a:tabLst>
            </a:pPr>
            <a:r>
              <a:rPr lang="en-IN" sz="1200" spc="-96" dirty="0">
                <a:ln w="3175">
                  <a:noFill/>
                </a:ln>
                <a:solidFill>
                  <a:srgbClr val="095879"/>
                </a:solidFill>
                <a:latin typeface="Segoe UI Semibold" panose="020B0702040204020203" pitchFamily="34" charset="0"/>
                <a:ea typeface="Segoe UI" panose="020B0502040204020203" pitchFamily="34" charset="0"/>
                <a:cs typeface="Segoe UI" panose="020B0502040204020203" pitchFamily="34" charset="0"/>
              </a:rPr>
              <a:t>Microsoft – Xbox</a:t>
            </a:r>
            <a:r>
              <a:rPr lang="en-IN" sz="1200" spc="-96" baseline="0" dirty="0">
                <a:ln w="3175">
                  <a:noFill/>
                </a:ln>
                <a:solidFill>
                  <a:srgbClr val="095879"/>
                </a:solidFill>
                <a:latin typeface="Segoe UI Semibold" panose="020B0702040204020203" pitchFamily="34" charset="0"/>
                <a:ea typeface="Segoe UI" panose="020B0502040204020203" pitchFamily="34" charset="0"/>
                <a:cs typeface="Segoe UI" panose="020B0502040204020203" pitchFamily="34" charset="0"/>
              </a:rPr>
              <a:t> vs PS </a:t>
            </a:r>
            <a:endParaRPr lang="en-IN" sz="1200" spc="-96" dirty="0">
              <a:ln w="3175">
                <a:noFill/>
              </a:ln>
              <a:solidFill>
                <a:srgbClr val="095879"/>
              </a:solidFill>
              <a:latin typeface="Segoe UI Semibold" panose="020B0702040204020203" pitchFamily="34" charset="0"/>
              <a:ea typeface="Segoe UI" panose="020B0502040204020203" pitchFamily="34" charset="0"/>
              <a:cs typeface="Segoe UI" panose="020B0502040204020203" pitchFamily="34" charset="0"/>
            </a:endParaRPr>
          </a:p>
          <a:p>
            <a:endParaRPr lang="en-IN" baseline="0" dirty="0"/>
          </a:p>
          <a:p>
            <a:r>
              <a:rPr lang="en-US" sz="1200" b="1" dirty="0">
                <a:solidFill>
                  <a:srgbClr val="44546A"/>
                </a:solidFill>
              </a:rPr>
              <a:t>Business Context:</a:t>
            </a:r>
          </a:p>
          <a:p>
            <a:pPr defTabSz="1210112"/>
            <a:endParaRPr lang="en-US" sz="12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endParaRPr>
          </a:p>
          <a:p>
            <a:pPr defTabSz="1210112"/>
            <a:r>
              <a:rPr lang="en-US" sz="12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Post the year-end holiday promotions for gaming console industry, the technology major wanted to have a two-pronged look at the social performance of their gaming console product: </a:t>
            </a:r>
          </a:p>
          <a:p>
            <a:pPr defTabSz="1210112"/>
            <a:endParaRPr lang="en-US" sz="12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endParaRPr>
          </a:p>
          <a:p>
            <a:pPr marL="171417" indent="-171417" defTabSz="1210112">
              <a:buFont typeface="Arial" panose="020B0604020202020204" pitchFamily="34" charset="0"/>
              <a:buChar char="•"/>
            </a:pPr>
            <a:r>
              <a:rPr lang="en-US" sz="1200" b="1"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Analyze </a:t>
            </a:r>
            <a:r>
              <a:rPr lang="en-US" sz="12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the unprompted reasons cited by social media users for </a:t>
            </a:r>
            <a:r>
              <a:rPr lang="en-US" sz="1200" b="1"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wanting to purchase </a:t>
            </a:r>
            <a:r>
              <a:rPr lang="en-US" sz="12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their console and also the barriers they alluded to </a:t>
            </a:r>
            <a:r>
              <a:rPr lang="en-US" sz="1200" b="1"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for not wanting to buy </a:t>
            </a:r>
            <a:r>
              <a:rPr lang="en-US" sz="12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it.</a:t>
            </a:r>
          </a:p>
          <a:p>
            <a:pPr defTabSz="1210112"/>
            <a:endParaRPr lang="en-US" sz="12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endParaRPr>
          </a:p>
          <a:p>
            <a:pPr marL="171417" indent="-171417" defTabSz="1210112">
              <a:buFont typeface="Arial" panose="020B0604020202020204" pitchFamily="34" charset="0"/>
              <a:buChar char="•"/>
            </a:pPr>
            <a:r>
              <a:rPr lang="en-US" sz="1200" b="1"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Compare</a:t>
            </a:r>
            <a:r>
              <a:rPr lang="en-US" sz="12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 and contrast the insights with those of competitor’s console to clearly identify the areas that have worked out in favor of the client and those that have not.</a:t>
            </a:r>
          </a:p>
          <a:p>
            <a:pPr marL="171417" indent="-171417" defTabSz="1210112">
              <a:buFont typeface="Arial" panose="020B0604020202020204" pitchFamily="34" charset="0"/>
              <a:buChar char="•"/>
            </a:pPr>
            <a:endParaRPr lang="en-US" sz="12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endParaRPr>
          </a:p>
          <a:p>
            <a:pPr marL="0" indent="0">
              <a:buFont typeface="Wingdings" panose="05000000000000000000" pitchFamily="2" charset="2"/>
              <a:buNone/>
            </a:pPr>
            <a:endParaRPr lang="en-US"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LatentView Solution: </a:t>
            </a:r>
          </a:p>
          <a:p>
            <a:pPr marL="285695" indent="-285695" algn="just" defTabSz="914134">
              <a:buFont typeface="Arial" panose="020B0604020202020204" pitchFamily="34" charset="0"/>
              <a:buChar char="•"/>
              <a:defRPr/>
            </a:pPr>
            <a:endParaRPr lang="en-US" sz="1200" b="1" kern="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a:p>
            <a:pPr marL="285695" indent="-285695" algn="just" defTabSz="914134">
              <a:buFont typeface="Arial" panose="020B0604020202020204" pitchFamily="34" charset="0"/>
              <a:buChar char="•"/>
              <a:defRPr/>
            </a:pPr>
            <a:r>
              <a:rPr lang="en-US" sz="1200" b="1" kern="0" dirty="0">
                <a:solidFill>
                  <a:srgbClr val="000000"/>
                </a:solidFill>
                <a:latin typeface="Segoe UI" panose="020B0502040204020203" pitchFamily="34" charset="0"/>
                <a:ea typeface="Segoe UI" panose="020B0502040204020203" pitchFamily="34" charset="0"/>
                <a:cs typeface="Segoe UI" panose="020B0502040204020203" pitchFamily="34" charset="0"/>
              </a:rPr>
              <a:t>Data Extraction: </a:t>
            </a:r>
            <a:r>
              <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rPr>
              <a:t>Tens of millions of social conversations spoken about the client’s and competitor’s gaming consoles during the holiday period were extracted</a:t>
            </a:r>
          </a:p>
          <a:p>
            <a:pPr marL="285695" indent="-285695" algn="just" defTabSz="914134">
              <a:spcBef>
                <a:spcPts val="600"/>
              </a:spcBef>
              <a:buFont typeface="Arial" panose="020B0604020202020204" pitchFamily="34" charset="0"/>
              <a:buChar char="•"/>
              <a:defRPr/>
            </a:pPr>
            <a:r>
              <a:rPr lang="en-US" sz="1200" b="1" kern="0" dirty="0" err="1">
                <a:solidFill>
                  <a:srgbClr val="000000"/>
                </a:solidFill>
                <a:latin typeface="Segoe UI" panose="020B0502040204020203" pitchFamily="34" charset="0"/>
                <a:ea typeface="Segoe UI" panose="020B0502040204020203" pitchFamily="34" charset="0"/>
                <a:cs typeface="Segoe UI" panose="020B0502040204020203" pitchFamily="34" charset="0"/>
              </a:rPr>
              <a:t>RegEx</a:t>
            </a:r>
            <a:r>
              <a:rPr lang="en-US" sz="1200" b="1" kern="0" dirty="0">
                <a:solidFill>
                  <a:srgbClr val="000000"/>
                </a:solidFill>
                <a:latin typeface="Segoe UI" panose="020B0502040204020203" pitchFamily="34" charset="0"/>
                <a:ea typeface="Segoe UI" panose="020B0502040204020203" pitchFamily="34" charset="0"/>
                <a:cs typeface="Segoe UI" panose="020B0502040204020203" pitchFamily="34" charset="0"/>
              </a:rPr>
              <a:t> based ‘Bag of Keywords’</a:t>
            </a:r>
            <a:r>
              <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rPr>
              <a:t>: A regular expression (</a:t>
            </a:r>
            <a:r>
              <a:rPr lang="en-US" sz="1200" kern="0" dirty="0" err="1">
                <a:solidFill>
                  <a:srgbClr val="000000"/>
                </a:solidFill>
                <a:latin typeface="Segoe UI" panose="020B0502040204020203" pitchFamily="34" charset="0"/>
                <a:ea typeface="Segoe UI" panose="020B0502040204020203" pitchFamily="34" charset="0"/>
                <a:cs typeface="Segoe UI" panose="020B0502040204020203" pitchFamily="34" charset="0"/>
              </a:rPr>
              <a:t>RegEx</a:t>
            </a:r>
            <a:r>
              <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rPr>
              <a:t>) based stringent ‘Bag of keywords’ approach was used to isolate the relevant intent to purchase/barriers to purchase conversations from the overall gaming console conversations</a:t>
            </a:r>
          </a:p>
          <a:p>
            <a:pPr marL="285695" indent="-285695" algn="just" defTabSz="914134">
              <a:spcBef>
                <a:spcPts val="600"/>
              </a:spcBef>
              <a:buFont typeface="Arial" panose="020B0604020202020204" pitchFamily="34" charset="0"/>
              <a:buChar char="•"/>
              <a:defRPr/>
            </a:pPr>
            <a:r>
              <a:rPr lang="en-US" sz="1200" b="1" kern="0" dirty="0">
                <a:solidFill>
                  <a:srgbClr val="000000"/>
                </a:solidFill>
                <a:latin typeface="Segoe UI" panose="020B0502040204020203" pitchFamily="34" charset="0"/>
                <a:ea typeface="Segoe UI" panose="020B0502040204020203" pitchFamily="34" charset="0"/>
                <a:cs typeface="Segoe UI" panose="020B0502040204020203" pitchFamily="34" charset="0"/>
              </a:rPr>
              <a:t>Text mining techniques </a:t>
            </a:r>
            <a:r>
              <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rPr>
              <a:t>such as topic modelling, feature tagging and positive-negative emotion classification were employed to unearth drivers and deterrents to purchasing the gaming consoles</a:t>
            </a:r>
          </a:p>
          <a:p>
            <a:pPr marL="171450" indent="-171450">
              <a:buFont typeface="Arial" panose="020B0604020202020204" pitchFamily="34" charset="0"/>
              <a:buChar char="•"/>
            </a:pPr>
            <a:endParaRPr lang="en-US" sz="1200"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Business Benefits: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algn="just" defTabSz="914134">
              <a:spcBef>
                <a:spcPts val="1200"/>
              </a:spcBef>
              <a:defRPr/>
            </a:pPr>
            <a:r>
              <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rPr>
              <a:t>The social media answers helped client in reaffirming the positives of their console and in gaining visibility into its main pain points</a:t>
            </a:r>
          </a:p>
          <a:p>
            <a:pPr marL="171450" indent="-171450" algn="just" defTabSz="914134">
              <a:spcBef>
                <a:spcPts val="600"/>
              </a:spcBef>
              <a:buFont typeface="Arial" panose="020B0604020202020204" pitchFamily="34" charset="0"/>
              <a:buChar char="•"/>
              <a:defRPr/>
            </a:pPr>
            <a:r>
              <a:rPr lang="en-US" sz="1200" b="1" kern="0" dirty="0">
                <a:solidFill>
                  <a:srgbClr val="000000"/>
                </a:solidFill>
                <a:latin typeface="Segoe UI" panose="020B0502040204020203" pitchFamily="34" charset="0"/>
                <a:ea typeface="Segoe UI" panose="020B0502040204020203" pitchFamily="34" charset="0"/>
                <a:cs typeface="Segoe UI" panose="020B0502040204020203" pitchFamily="34" charset="0"/>
              </a:rPr>
              <a:t>Good lineup of exclusive gaming titles </a:t>
            </a:r>
            <a:r>
              <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rPr>
              <a:t>was the top draw for buying the client’s product</a:t>
            </a:r>
          </a:p>
          <a:p>
            <a:pPr marL="171450" indent="-171450" algn="just" defTabSz="914134">
              <a:spcBef>
                <a:spcPts val="600"/>
              </a:spcBef>
              <a:buFont typeface="Arial" panose="020B0604020202020204" pitchFamily="34" charset="0"/>
              <a:buChar char="•"/>
              <a:defRPr/>
            </a:pPr>
            <a:r>
              <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rPr>
              <a:t>The competitor fared better in terms of </a:t>
            </a:r>
            <a:r>
              <a:rPr lang="en-US" sz="1200" b="1" kern="0" dirty="0">
                <a:solidFill>
                  <a:srgbClr val="000000"/>
                </a:solidFill>
                <a:latin typeface="Segoe UI" panose="020B0502040204020203" pitchFamily="34" charset="0"/>
                <a:ea typeface="Segoe UI" panose="020B0502040204020203" pitchFamily="34" charset="0"/>
                <a:cs typeface="Segoe UI" panose="020B0502040204020203" pitchFamily="34" charset="0"/>
              </a:rPr>
              <a:t>strong existing community that uses its brand </a:t>
            </a:r>
            <a:r>
              <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rPr>
              <a:t>- Either the users were brand loyalists of the competitor or the ‘friends/peers’ of users already owned it and hence they wanted to buy it as well</a:t>
            </a:r>
          </a:p>
          <a:p>
            <a:pPr marL="171450" indent="-171450" algn="just" defTabSz="914134">
              <a:spcBef>
                <a:spcPts val="600"/>
              </a:spcBef>
              <a:buFont typeface="Arial" panose="020B0604020202020204" pitchFamily="34" charset="0"/>
              <a:buChar char="•"/>
              <a:defRPr/>
            </a:pPr>
            <a:r>
              <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rPr>
              <a:t>While </a:t>
            </a:r>
            <a:r>
              <a:rPr lang="en-US" sz="1200" b="1" kern="0" dirty="0">
                <a:solidFill>
                  <a:srgbClr val="000000"/>
                </a:solidFill>
                <a:latin typeface="Segoe UI" panose="020B0502040204020203" pitchFamily="34" charset="0"/>
                <a:ea typeface="Segoe UI" panose="020B0502040204020203" pitchFamily="34" charset="0"/>
                <a:cs typeface="Segoe UI" panose="020B0502040204020203" pitchFamily="34" charset="0"/>
              </a:rPr>
              <a:t>console update &amp; connection issues </a:t>
            </a:r>
            <a:r>
              <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rPr>
              <a:t>plagued our client, </a:t>
            </a:r>
            <a:r>
              <a:rPr lang="en-US" sz="1200" b="1" kern="0" dirty="0">
                <a:solidFill>
                  <a:srgbClr val="000000"/>
                </a:solidFill>
                <a:latin typeface="Segoe UI" panose="020B0502040204020203" pitchFamily="34" charset="0"/>
                <a:ea typeface="Segoe UI" panose="020B0502040204020203" pitchFamily="34" charset="0"/>
                <a:cs typeface="Segoe UI" panose="020B0502040204020203" pitchFamily="34" charset="0"/>
              </a:rPr>
              <a:t>the lack of exclusive gaming titles </a:t>
            </a:r>
            <a:r>
              <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rPr>
              <a:t>and the </a:t>
            </a:r>
            <a:r>
              <a:rPr lang="en-US" sz="1200" b="1" kern="0" dirty="0">
                <a:solidFill>
                  <a:srgbClr val="000000"/>
                </a:solidFill>
                <a:latin typeface="Segoe UI" panose="020B0502040204020203" pitchFamily="34" charset="0"/>
                <a:ea typeface="Segoe UI" panose="020B0502040204020203" pitchFamily="34" charset="0"/>
                <a:cs typeface="Segoe UI" panose="020B0502040204020203" pitchFamily="34" charset="0"/>
              </a:rPr>
              <a:t>dislike for the current non-exclusive gaming titles </a:t>
            </a:r>
            <a:r>
              <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rPr>
              <a:t>were dominating the competitor’s negative social space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74208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Shopzilla</a:t>
            </a:r>
            <a:r>
              <a:rPr lang="en-US" baseline="0" dirty="0"/>
              <a:t> – Automated Bid Optimization</a:t>
            </a:r>
            <a:endParaRPr lang="en-US" dirty="0"/>
          </a:p>
          <a:p>
            <a:endParaRPr lang="en-US" sz="1200" b="1" dirty="0">
              <a:solidFill>
                <a:prstClr val="black"/>
              </a:solidFill>
              <a:ea typeface="Segoe UI" panose="020B0502040204020203" pitchFamily="34" charset="0"/>
              <a:cs typeface="Segoe UI" panose="020B0502040204020203" pitchFamily="34" charset="0"/>
            </a:endParaRPr>
          </a:p>
          <a:p>
            <a:r>
              <a:rPr lang="en-US" sz="1200" b="1" dirty="0">
                <a:solidFill>
                  <a:prstClr val="black"/>
                </a:solidFill>
                <a:ea typeface="Segoe UI" panose="020B0502040204020203" pitchFamily="34" charset="0"/>
                <a:cs typeface="Segoe UI" panose="020B0502040204020203" pitchFamily="34" charset="0"/>
              </a:rPr>
              <a:t>Business Objective:</a:t>
            </a:r>
            <a:r>
              <a:rPr lang="en-US" sz="1200" dirty="0">
                <a:solidFill>
                  <a:prstClr val="black"/>
                </a:solidFill>
                <a:ea typeface="Segoe UI" panose="020B0502040204020203" pitchFamily="34" charset="0"/>
                <a:cs typeface="Segoe UI" panose="020B0502040204020203" pitchFamily="34" charset="0"/>
              </a:rPr>
              <a:t> </a:t>
            </a:r>
          </a:p>
          <a:p>
            <a:pPr marL="171433" indent="-171433">
              <a:spcAft>
                <a:spcPts val="600"/>
              </a:spcAft>
              <a:buFont typeface="Wingdings" panose="05000000000000000000" pitchFamily="2" charset="2"/>
              <a:buChar char="§"/>
            </a:pPr>
            <a:r>
              <a:rPr lang="en-US" sz="1200" dirty="0">
                <a:solidFill>
                  <a:srgbClr val="000000"/>
                </a:solidFill>
                <a:latin typeface="Segoe UI" panose="020B0502040204020203" pitchFamily="34" charset="0"/>
                <a:ea typeface="Segoe UI" panose="020B0502040204020203" pitchFamily="34" charset="0"/>
                <a:cs typeface="Segoe UI" panose="020B0502040204020203" pitchFamily="34" charset="0"/>
              </a:rPr>
              <a:t>Client is a top-5 comparison shopping engine, with PPC ad-budgets of over $100 MM, for over 10 web properties in 6 countries, covering over 500 MM keywords across numerous campaigns / ad groups</a:t>
            </a:r>
          </a:p>
          <a:p>
            <a:pPr marL="171433" indent="-171433">
              <a:spcAft>
                <a:spcPts val="600"/>
              </a:spcAft>
              <a:buFont typeface="Wingdings" panose="05000000000000000000" pitchFamily="2" charset="2"/>
              <a:buChar char="§"/>
            </a:pPr>
            <a:r>
              <a:rPr lang="en-US" sz="1200" dirty="0">
                <a:solidFill>
                  <a:srgbClr val="000000"/>
                </a:solidFill>
                <a:latin typeface="Segoe UI" panose="020B0502040204020203" pitchFamily="34" charset="0"/>
                <a:ea typeface="Segoe UI" panose="020B0502040204020203" pitchFamily="34" charset="0"/>
                <a:cs typeface="Segoe UI" panose="020B0502040204020203" pitchFamily="34" charset="0"/>
              </a:rPr>
              <a:t>Client wanted to move away from a manual, spreadsheet-based keyword bidding approach to a more automated one, and capture value from bids that are currently suboptimal</a:t>
            </a:r>
            <a:r>
              <a:rPr lang="en-US" sz="1200" dirty="0">
                <a:latin typeface="Segoe UI" panose="020B0502040204020203" pitchFamily="34" charset="0"/>
                <a:ea typeface="Segoe UI" panose="020B0502040204020203" pitchFamily="34" charset="0"/>
                <a:cs typeface="Segoe UI" panose="020B0502040204020203" pitchFamily="34" charset="0"/>
              </a:rPr>
              <a:t>.</a:t>
            </a:r>
          </a:p>
          <a:p>
            <a:endParaRPr lang="en-US" sz="1200" dirty="0">
              <a:solidFill>
                <a:prstClr val="black"/>
              </a:solidFill>
              <a:ea typeface="Segoe UI" panose="020B0502040204020203" pitchFamily="34" charset="0"/>
              <a:cs typeface="Segoe UI" panose="020B0502040204020203" pitchFamily="34" charset="0"/>
            </a:endParaRPr>
          </a:p>
          <a:p>
            <a:r>
              <a:rPr lang="en-US" sz="1200" b="1" dirty="0" err="1">
                <a:solidFill>
                  <a:prstClr val="black"/>
                </a:solidFill>
                <a:ea typeface="Segoe UI" panose="020B0502040204020203" pitchFamily="34" charset="0"/>
                <a:cs typeface="Segoe UI" panose="020B0502040204020203" pitchFamily="34" charset="0"/>
              </a:rPr>
              <a:t>LatentView</a:t>
            </a:r>
            <a:r>
              <a:rPr lang="en-US" sz="1200" b="1" dirty="0">
                <a:solidFill>
                  <a:prstClr val="black"/>
                </a:solidFill>
                <a:ea typeface="Segoe UI" panose="020B0502040204020203" pitchFamily="34" charset="0"/>
                <a:cs typeface="Segoe UI" panose="020B0502040204020203" pitchFamily="34" charset="0"/>
              </a:rPr>
              <a:t> solution:</a:t>
            </a:r>
          </a:p>
          <a:p>
            <a:pPr marL="171433" indent="-171433">
              <a:spcAft>
                <a:spcPts val="600"/>
              </a:spcAft>
              <a:buFont typeface="Wingdings" panose="05000000000000000000" pitchFamily="2" charset="2"/>
              <a:buChar char="§"/>
            </a:pPr>
            <a:r>
              <a:rPr lang="en-US" sz="1200" dirty="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LatentView created a software system that comprised of data preparation, predictive modeling, model scoring:</a:t>
            </a:r>
          </a:p>
          <a:p>
            <a:pPr marL="171433" indent="-171433">
              <a:spcAft>
                <a:spcPts val="600"/>
              </a:spcAft>
              <a:buFont typeface="Wingdings" panose="05000000000000000000" pitchFamily="2" charset="2"/>
              <a:buChar char="§"/>
            </a:pPr>
            <a:r>
              <a:rPr lang="en-US" sz="1200" dirty="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Ensemble modeling with neural networks, gradient boosting and random forests to predict revenue per click and redirect rate, based on: transaction history, landing page characteristics, seasonality, etc. (1000’s of models)</a:t>
            </a:r>
          </a:p>
          <a:p>
            <a:pPr marL="171433" indent="-171433">
              <a:spcAft>
                <a:spcPts val="600"/>
              </a:spcAft>
              <a:buFont typeface="Wingdings" panose="05000000000000000000" pitchFamily="2" charset="2"/>
              <a:buChar char="§"/>
            </a:pPr>
            <a:r>
              <a:rPr lang="en-US" sz="1200" dirty="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Automated Hyper-parameter tuning using grid search algorithms</a:t>
            </a:r>
          </a:p>
          <a:p>
            <a:pPr marL="171433" indent="-171433">
              <a:spcAft>
                <a:spcPts val="600"/>
              </a:spcAft>
              <a:buFont typeface="Wingdings" panose="05000000000000000000" pitchFamily="2" charset="2"/>
              <a:buChar char="§"/>
            </a:pPr>
            <a:r>
              <a:rPr lang="en-US" sz="1200" dirty="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Bi-modal modeling – one set of models refresh every day for fast-moving keywords, and one refreshes every two weeks</a:t>
            </a:r>
          </a:p>
          <a:p>
            <a:endParaRPr lang="en-US" sz="1200" b="1" dirty="0">
              <a:solidFill>
                <a:prstClr val="black"/>
              </a:solidFill>
              <a:ea typeface="Segoe UI" panose="020B0502040204020203" pitchFamily="34" charset="0"/>
              <a:cs typeface="Segoe UI" panose="020B0502040204020203" pitchFamily="34" charset="0"/>
            </a:endParaRPr>
          </a:p>
          <a:p>
            <a:r>
              <a:rPr lang="en-US" sz="1200" b="1" dirty="0">
                <a:solidFill>
                  <a:prstClr val="black"/>
                </a:solidFill>
                <a:ea typeface="Segoe UI" panose="020B0502040204020203" pitchFamily="34" charset="0"/>
                <a:cs typeface="Segoe UI" panose="020B0502040204020203" pitchFamily="34" charset="0"/>
              </a:rPr>
              <a:t>Business</a:t>
            </a:r>
            <a:r>
              <a:rPr lang="en-US" sz="1200" b="1" baseline="0" dirty="0">
                <a:solidFill>
                  <a:prstClr val="black"/>
                </a:solidFill>
                <a:ea typeface="Segoe UI" panose="020B0502040204020203" pitchFamily="34" charset="0"/>
                <a:cs typeface="Segoe UI" panose="020B0502040204020203" pitchFamily="34" charset="0"/>
              </a:rPr>
              <a:t> Benefit:</a:t>
            </a:r>
          </a:p>
          <a:p>
            <a:pPr marL="171433" indent="-171433">
              <a:spcAft>
                <a:spcPts val="600"/>
              </a:spcAft>
              <a:buFont typeface="Wingdings" panose="05000000000000000000" pitchFamily="2" charset="2"/>
              <a:buChar char="§"/>
            </a:pPr>
            <a:r>
              <a:rPr lang="en-US" sz="1200" dirty="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The automated bidding platform provided a 20% lift in terms of net revenue, with over 10MM $ in the first year</a:t>
            </a:r>
          </a:p>
          <a:p>
            <a:pPr marL="171433" indent="-171433">
              <a:spcAft>
                <a:spcPts val="600"/>
              </a:spcAft>
              <a:buFont typeface="Wingdings" panose="05000000000000000000" pitchFamily="2" charset="2"/>
              <a:buChar char="§"/>
            </a:pPr>
            <a:r>
              <a:rPr lang="en-US" sz="1200" dirty="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Enabled analysts to focus on scenario analysis, rather than operational aspects of keyword bidding</a:t>
            </a:r>
          </a:p>
          <a:p>
            <a:pPr marL="171433" indent="-171433">
              <a:spcAft>
                <a:spcPts val="600"/>
              </a:spcAft>
              <a:buFont typeface="Wingdings" panose="05000000000000000000" pitchFamily="2" charset="2"/>
              <a:buChar char="§"/>
            </a:pPr>
            <a:r>
              <a:rPr lang="en-US" sz="1200" dirty="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Massive improvement in quality of bids, ability to respond fast to changing marketplace, are some of the other benefits</a:t>
            </a:r>
          </a:p>
          <a:p>
            <a:endParaRPr lang="en-US" sz="1200" b="1" dirty="0">
              <a:solidFill>
                <a:prstClr val="black"/>
              </a:solidFill>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DE7C9F45-6BF4-425C-B6BC-17048751ADD4}" type="slidenum">
              <a:rPr lang="en-US" smtClean="0"/>
              <a:pPr/>
              <a:t>13</a:t>
            </a:fld>
            <a:endParaRPr lang="en-US" dirty="0"/>
          </a:p>
        </p:txBody>
      </p:sp>
    </p:spTree>
    <p:extLst>
      <p:ext uri="{BB962C8B-B14F-4D97-AF65-F5344CB8AC3E}">
        <p14:creationId xmlns:p14="http://schemas.microsoft.com/office/powerpoint/2010/main" val="2501037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Paypal</a:t>
            </a:r>
            <a:r>
              <a:rPr lang="en-IN" baseline="0" dirty="0"/>
              <a:t> – Personalized Targeting of customers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aseline="0" dirty="0"/>
          </a:p>
          <a:p>
            <a:r>
              <a:rPr lang="en-US" sz="1200" b="1" dirty="0">
                <a:solidFill>
                  <a:srgbClr val="44546A"/>
                </a:solidFill>
              </a:rPr>
              <a:t>Business Objective:</a:t>
            </a:r>
          </a:p>
          <a:p>
            <a:r>
              <a:rPr lang="en-US" sz="1200" dirty="0">
                <a:solidFill>
                  <a:srgbClr val="000000"/>
                </a:solidFill>
              </a:rPr>
              <a:t>Personalized</a:t>
            </a:r>
            <a:r>
              <a:rPr lang="en-US" sz="1200" baseline="0" dirty="0">
                <a:solidFill>
                  <a:srgbClr val="000000"/>
                </a:solidFill>
              </a:rPr>
              <a:t> Targeting of customers based on past transactions</a:t>
            </a:r>
          </a:p>
          <a:p>
            <a:endParaRPr lang="en-US" sz="1200" baseline="0" dirty="0">
              <a:solidFill>
                <a:srgbClr val="000000"/>
              </a:solidFill>
            </a:endParaRPr>
          </a:p>
          <a:p>
            <a:r>
              <a:rPr lang="en-US" sz="1200" b="1" dirty="0">
                <a:solidFill>
                  <a:srgbClr val="000000"/>
                </a:solidFill>
              </a:rPr>
              <a:t>Business Benefits:</a:t>
            </a:r>
          </a:p>
          <a:p>
            <a:pPr marL="171450" indent="-171450">
              <a:buFont typeface="Arial" panose="020B0604020202020204" pitchFamily="34" charset="0"/>
              <a:buChar char="•"/>
            </a:pPr>
            <a:r>
              <a:rPr lang="en-US" sz="1200" dirty="0">
                <a:solidFill>
                  <a:srgbClr val="000000"/>
                </a:solidFill>
              </a:rPr>
              <a:t>Business impact: 51% increase in open rates during the post campaign period</a:t>
            </a:r>
          </a:p>
          <a:p>
            <a:pPr marL="171450" indent="-171450">
              <a:buFont typeface="Arial" panose="020B0604020202020204" pitchFamily="34" charset="0"/>
              <a:buChar char="•"/>
            </a:pPr>
            <a:r>
              <a:rPr lang="en-US" sz="1200" dirty="0">
                <a:solidFill>
                  <a:srgbClr val="000000"/>
                </a:solidFill>
              </a:rPr>
              <a:t>Helped identify keywords/themes &amp; optimal length for subject lines</a:t>
            </a:r>
          </a:p>
          <a:p>
            <a:pPr marL="171450" indent="-171450">
              <a:buFont typeface="Arial" panose="020B0604020202020204" pitchFamily="34" charset="0"/>
              <a:buChar char="•"/>
            </a:pPr>
            <a:r>
              <a:rPr lang="en-US" sz="1200" dirty="0">
                <a:solidFill>
                  <a:srgbClr val="000000"/>
                </a:solidFill>
              </a:rPr>
              <a:t>Helped gauge negative influence of email by analyzing spam marking and unsub clicks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aseline="0"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14</a:t>
            </a:fld>
            <a:endParaRPr lang="en-US" dirty="0"/>
          </a:p>
        </p:txBody>
      </p:sp>
    </p:spTree>
    <p:extLst>
      <p:ext uri="{BB962C8B-B14F-4D97-AF65-F5344CB8AC3E}">
        <p14:creationId xmlns:p14="http://schemas.microsoft.com/office/powerpoint/2010/main" val="2734543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rtl="0">
              <a:spcBef>
                <a:spcPts val="0"/>
              </a:spcBef>
              <a:buClr>
                <a:srgbClr val="000000"/>
              </a:buClr>
              <a:buSzPct val="100000"/>
              <a:buFont typeface="Arial"/>
              <a:buNone/>
            </a:pPr>
            <a:r>
              <a:rPr lang="en-IN" sz="1200" b="0" dirty="0">
                <a:solidFill>
                  <a:srgbClr val="000000"/>
                </a:solidFill>
                <a:latin typeface="+mn-lt"/>
                <a:ea typeface="Calibri"/>
                <a:cs typeface="Calibri"/>
                <a:sym typeface="Calibri"/>
              </a:rPr>
              <a:t>McDonalds – Social Media Analysis</a:t>
            </a:r>
          </a:p>
          <a:p>
            <a:pPr marL="0" marR="0" lvl="0" indent="0" algn="just" rtl="0">
              <a:spcBef>
                <a:spcPts val="0"/>
              </a:spcBef>
              <a:buClr>
                <a:srgbClr val="000000"/>
              </a:buClr>
              <a:buSzPct val="100000"/>
              <a:buFont typeface="Arial"/>
              <a:buNone/>
            </a:pPr>
            <a:endParaRPr lang="en-IN" sz="1200" b="1" dirty="0">
              <a:solidFill>
                <a:srgbClr val="000000"/>
              </a:solidFill>
              <a:latin typeface="+mn-lt"/>
              <a:ea typeface="Calibri"/>
              <a:cs typeface="Calibri"/>
              <a:sym typeface="Calibri"/>
            </a:endParaRPr>
          </a:p>
          <a:p>
            <a:pPr marL="0" marR="0" lvl="0" indent="0" algn="just" rtl="0">
              <a:spcBef>
                <a:spcPts val="0"/>
              </a:spcBef>
              <a:buClr>
                <a:srgbClr val="000000"/>
              </a:buClr>
              <a:buSzPct val="100000"/>
              <a:buFont typeface="Arial"/>
              <a:buNone/>
            </a:pPr>
            <a:r>
              <a:rPr lang="en-IN" sz="1200" b="1" dirty="0">
                <a:solidFill>
                  <a:srgbClr val="000000"/>
                </a:solidFill>
                <a:latin typeface="+mn-lt"/>
                <a:ea typeface="Calibri"/>
                <a:cs typeface="Calibri"/>
                <a:sym typeface="Calibri"/>
              </a:rPr>
              <a:t>Business Objective</a:t>
            </a:r>
          </a:p>
          <a:p>
            <a:pPr marL="171414" marR="0" lvl="0" indent="-171414" algn="just" rtl="0">
              <a:spcBef>
                <a:spcPts val="0"/>
              </a:spcBef>
              <a:buClr>
                <a:srgbClr val="000000"/>
              </a:buClr>
              <a:buSzPct val="100000"/>
              <a:buFont typeface="Arial"/>
              <a:buChar char="•"/>
            </a:pPr>
            <a:r>
              <a:rPr lang="en-IN" sz="1200" dirty="0">
                <a:solidFill>
                  <a:srgbClr val="000000"/>
                </a:solidFill>
                <a:latin typeface="+mn-lt"/>
                <a:ea typeface="Calibri"/>
                <a:cs typeface="Calibri"/>
                <a:sym typeface="Calibri"/>
              </a:rPr>
              <a:t>To use social media conversations to understand the relative perceptions of client’s core products and its competitors’ products and also its overall brand perception in four regions – the US, the UK, Canada and Australia.</a:t>
            </a:r>
          </a:p>
          <a:p>
            <a:pPr marL="171414" marR="0" lvl="0" indent="-171414" algn="just" rtl="0">
              <a:spcBef>
                <a:spcPts val="0"/>
              </a:spcBef>
              <a:buClr>
                <a:srgbClr val="000000"/>
              </a:buClr>
              <a:buSzPct val="100000"/>
              <a:buFont typeface="Arial"/>
              <a:buChar char="•"/>
            </a:pPr>
            <a:r>
              <a:rPr lang="en-IN" sz="1200" dirty="0">
                <a:solidFill>
                  <a:srgbClr val="000000"/>
                </a:solidFill>
                <a:latin typeface="+mn-lt"/>
                <a:ea typeface="Calibri"/>
                <a:cs typeface="Calibri"/>
                <a:sym typeface="Calibri"/>
              </a:rPr>
              <a:t>The core products include two types of burgers, Chicken Nuggets and French Fries.</a:t>
            </a:r>
          </a:p>
          <a:p>
            <a:pPr marL="0" indent="0">
              <a:buFont typeface="Wingdings" panose="05000000000000000000" pitchFamily="2" charset="2"/>
              <a:buNone/>
            </a:pPr>
            <a:endParaRPr lang="en-IN"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200" b="1" dirty="0" err="1">
                <a:solidFill>
                  <a:srgbClr val="000000"/>
                </a:solidFill>
                <a:latin typeface="+mn-lt"/>
                <a:ea typeface="Calibri"/>
                <a:cs typeface="Calibri"/>
                <a:sym typeface="Calibri"/>
              </a:rPr>
              <a:t>LatentView’s</a:t>
            </a:r>
            <a:r>
              <a:rPr lang="en-IN" sz="1200" b="1" dirty="0">
                <a:solidFill>
                  <a:srgbClr val="000000"/>
                </a:solidFill>
                <a:latin typeface="+mn-lt"/>
                <a:ea typeface="Calibri"/>
                <a:cs typeface="Calibri"/>
                <a:sym typeface="Calibri"/>
              </a:rPr>
              <a:t> Solution</a:t>
            </a:r>
            <a:endParaRPr lang="en-IN" dirty="0"/>
          </a:p>
          <a:p>
            <a:pPr marL="82533" marR="0" lvl="0" indent="-82533" algn="just" rtl="0">
              <a:spcBef>
                <a:spcPts val="0"/>
              </a:spcBef>
              <a:buClr>
                <a:srgbClr val="000000"/>
              </a:buClr>
              <a:buSzPct val="100000"/>
              <a:buFont typeface="Arial"/>
              <a:buChar char="•"/>
            </a:pPr>
            <a:r>
              <a:rPr lang="en-IN" sz="1200" dirty="0">
                <a:solidFill>
                  <a:srgbClr val="000000"/>
                </a:solidFill>
                <a:latin typeface="+mn-lt"/>
                <a:ea typeface="Calibri"/>
                <a:cs typeface="Calibri"/>
                <a:sym typeface="Calibri"/>
              </a:rPr>
              <a:t>Identify themes based on the context of discussions and segment comments by geography.</a:t>
            </a:r>
          </a:p>
          <a:p>
            <a:pPr marL="82533" marR="0" lvl="0" indent="-82533" algn="just" rtl="0">
              <a:spcBef>
                <a:spcPts val="0"/>
              </a:spcBef>
              <a:buClr>
                <a:srgbClr val="000000"/>
              </a:buClr>
              <a:buSzPct val="100000"/>
              <a:buFont typeface="Arial"/>
              <a:buChar char="•"/>
            </a:pPr>
            <a:r>
              <a:rPr lang="en-IN" sz="1200" dirty="0">
                <a:solidFill>
                  <a:srgbClr val="000000"/>
                </a:solidFill>
                <a:latin typeface="+mn-lt"/>
                <a:ea typeface="Calibri"/>
                <a:cs typeface="Calibri"/>
                <a:sym typeface="Calibri"/>
              </a:rPr>
              <a:t>Develop product feature association map(s) for each product and its respective competitive products.</a:t>
            </a:r>
          </a:p>
          <a:p>
            <a:pPr marL="82533" marR="0" lvl="0" indent="-82533" algn="just" rtl="0">
              <a:spcBef>
                <a:spcPts val="0"/>
              </a:spcBef>
              <a:buClr>
                <a:srgbClr val="000000"/>
              </a:buClr>
              <a:buSzPct val="100000"/>
              <a:buFont typeface="Arial"/>
              <a:buChar char="•"/>
            </a:pPr>
            <a:r>
              <a:rPr lang="en-IN" sz="1200" dirty="0">
                <a:solidFill>
                  <a:srgbClr val="000000"/>
                </a:solidFill>
                <a:latin typeface="+mn-lt"/>
                <a:ea typeface="Calibri"/>
                <a:cs typeface="Calibri"/>
                <a:sym typeface="Calibri"/>
              </a:rPr>
              <a:t>Identify people sentiments (Positive/Negative) for each product and its respective competitive products.</a:t>
            </a:r>
          </a:p>
          <a:p>
            <a:pPr marL="0" indent="0">
              <a:buFont typeface="Wingdings" panose="05000000000000000000" pitchFamily="2" charset="2"/>
              <a:buNone/>
            </a:pPr>
            <a:endParaRPr lang="en-IN"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200" b="1" dirty="0">
                <a:solidFill>
                  <a:srgbClr val="000000"/>
                </a:solidFill>
                <a:latin typeface="+mn-lt"/>
                <a:ea typeface="Calibri"/>
                <a:cs typeface="Calibri"/>
                <a:sym typeface="Calibri"/>
              </a:rPr>
              <a:t>Business Benefits</a:t>
            </a:r>
            <a:endParaRPr lang="en-IN" dirty="0"/>
          </a:p>
          <a:p>
            <a:pPr marL="82533" marR="0" lvl="0" indent="-82533" algn="just" rtl="0">
              <a:spcBef>
                <a:spcPts val="0"/>
              </a:spcBef>
              <a:buClr>
                <a:srgbClr val="000000"/>
              </a:buClr>
              <a:buSzPct val="100000"/>
              <a:buFont typeface="Arial"/>
              <a:buChar char="•"/>
            </a:pPr>
            <a:r>
              <a:rPr lang="en-IN" sz="1200" dirty="0">
                <a:solidFill>
                  <a:srgbClr val="000000"/>
                </a:solidFill>
                <a:latin typeface="+mn-lt"/>
                <a:ea typeface="Calibri"/>
                <a:cs typeface="Calibri"/>
                <a:sym typeface="Calibri"/>
              </a:rPr>
              <a:t> Identifies major competitors product-wise and helps to understand the competitors’ scoring areas.</a:t>
            </a:r>
          </a:p>
          <a:p>
            <a:pPr marL="82533" marR="0" lvl="0" indent="-82533" algn="just" rtl="0">
              <a:spcBef>
                <a:spcPts val="0"/>
              </a:spcBef>
              <a:buClr>
                <a:srgbClr val="000000"/>
              </a:buClr>
              <a:buSzPct val="100000"/>
              <a:buFont typeface="Arial"/>
              <a:buChar char="•"/>
            </a:pPr>
            <a:r>
              <a:rPr lang="en-IN" sz="1200" dirty="0">
                <a:solidFill>
                  <a:srgbClr val="000000"/>
                </a:solidFill>
                <a:latin typeface="+mn-lt"/>
                <a:ea typeface="Calibri"/>
                <a:cs typeface="Calibri"/>
                <a:sym typeface="Calibri"/>
              </a:rPr>
              <a:t> Helps the client to position the core products better.</a:t>
            </a:r>
          </a:p>
          <a:p>
            <a:pPr marL="82533" marR="0" lvl="0" indent="-82533" algn="just" rtl="0">
              <a:spcBef>
                <a:spcPts val="0"/>
              </a:spcBef>
              <a:buClr>
                <a:srgbClr val="000000"/>
              </a:buClr>
              <a:buSzPct val="100000"/>
              <a:buFont typeface="Arial"/>
              <a:buChar char="•"/>
            </a:pPr>
            <a:r>
              <a:rPr lang="en-IN" sz="1200" dirty="0">
                <a:solidFill>
                  <a:srgbClr val="000000"/>
                </a:solidFill>
                <a:latin typeface="+mn-lt"/>
                <a:ea typeface="Calibri"/>
                <a:cs typeface="Calibri"/>
                <a:sym typeface="Calibri"/>
              </a:rPr>
              <a:t> Identifies the right customer segments and the dimensions that impact product preference.</a:t>
            </a:r>
          </a:p>
          <a:p>
            <a:pPr marL="82533" marR="0" lvl="0" indent="-82533" algn="just" rtl="0">
              <a:spcBef>
                <a:spcPts val="0"/>
              </a:spcBef>
              <a:buClr>
                <a:srgbClr val="000000"/>
              </a:buClr>
              <a:buSzPct val="100000"/>
              <a:buFont typeface="Arial"/>
              <a:buChar char="•"/>
            </a:pPr>
            <a:r>
              <a:rPr lang="en-IN" sz="1200" dirty="0">
                <a:solidFill>
                  <a:srgbClr val="000000"/>
                </a:solidFill>
                <a:latin typeface="+mn-lt"/>
                <a:ea typeface="Calibri"/>
                <a:cs typeface="Calibri"/>
                <a:sym typeface="Calibri"/>
              </a:rPr>
              <a:t> Helps the client to perform better marketing activities by targeting specific dimensions.</a:t>
            </a:r>
          </a:p>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15</a:t>
            </a:fld>
            <a:endParaRPr lang="en-US" dirty="0"/>
          </a:p>
        </p:txBody>
      </p:sp>
    </p:spTree>
    <p:extLst>
      <p:ext uri="{BB962C8B-B14F-4D97-AF65-F5344CB8AC3E}">
        <p14:creationId xmlns:p14="http://schemas.microsoft.com/office/powerpoint/2010/main" val="2798510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t>Pepsi - </a:t>
            </a:r>
            <a:r>
              <a:rPr lang="en-IN" b="0" dirty="0" err="1"/>
              <a:t>DigiView</a:t>
            </a:r>
            <a:endParaRPr lang="en-IN" b="0" dirty="0"/>
          </a:p>
          <a:p>
            <a:endParaRPr lang="en-IN" baseline="0" dirty="0"/>
          </a:p>
          <a:p>
            <a:r>
              <a:rPr lang="en-US" sz="1200" b="1" dirty="0">
                <a:solidFill>
                  <a:srgbClr val="44546A"/>
                </a:solidFill>
              </a:rPr>
              <a:t>Business Objective:</a:t>
            </a:r>
          </a:p>
          <a:p>
            <a:r>
              <a:rPr lang="en-US" sz="1200" b="0" dirty="0">
                <a:solidFill>
                  <a:srgbClr val="44546A"/>
                </a:solidFill>
              </a:rPr>
              <a:t>To build a single-viewed automated  real-time application that enables  CXOs to make quick data-driven insights from a company’s digital &amp; social marketing efforts that cut across their Paid, Earned &amp; Owned media spectrums.</a:t>
            </a:r>
          </a:p>
          <a:p>
            <a:pPr marL="0" indent="0">
              <a:buFont typeface="Wingdings" panose="05000000000000000000" pitchFamily="2" charset="2"/>
              <a:buNone/>
            </a:pPr>
            <a:endParaRPr lang="en-US"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LatentView Solution: </a:t>
            </a:r>
          </a:p>
          <a:p>
            <a:r>
              <a:rPr lang="en-US" sz="1200" dirty="0"/>
              <a:t>Integrated data from five different data sources and built 11 comprehensive interlinked dashboards that give both a snapshot view and a deep dive view of their trademarks’/brands’ online presence, content marketing messages, customer perception and campaigns’ performance within their portfolio &amp; against their competitors.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Business Benefits: </a:t>
            </a:r>
          </a:p>
          <a:p>
            <a:pPr lvl="0" fontAlgn="base">
              <a:spcBef>
                <a:spcPts val="600"/>
              </a:spcBef>
              <a:spcAft>
                <a:spcPct val="0"/>
              </a:spcAft>
              <a:defRPr/>
            </a:pPr>
            <a:r>
              <a:rPr lang="en-US" sz="1200" dirty="0"/>
              <a:t>Automated real-time business intelligence application provided the client an opportunity to view their brands’ social &amp; digital marketing efforts in visually appealing &amp; feature-rich Tableau dashboards.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4152020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Philips</a:t>
            </a:r>
            <a:r>
              <a:rPr lang="en-IN" baseline="0" dirty="0"/>
              <a:t> Market Penetration Analysis</a:t>
            </a:r>
            <a:endParaRPr lang="en-IN" dirty="0"/>
          </a:p>
          <a:p>
            <a:endParaRPr lang="en-IN" baseline="0" dirty="0"/>
          </a:p>
          <a:p>
            <a:r>
              <a:rPr lang="en-US" sz="1200" b="1" dirty="0">
                <a:solidFill>
                  <a:srgbClr val="44546A"/>
                </a:solidFill>
              </a:rPr>
              <a:t>Business Objective:</a:t>
            </a:r>
          </a:p>
          <a:p>
            <a:pPr marL="285750" lvl="0" indent="-285750" algn="just">
              <a:buClr>
                <a:srgbClr val="0061B2"/>
              </a:buClr>
              <a:buSzPct val="100000"/>
              <a:buFont typeface="Wingdings" panose="05000000000000000000" pitchFamily="2" charset="2"/>
              <a:buChar char="§"/>
              <a:defRPr/>
            </a:pPr>
            <a:r>
              <a:rPr lang="en-IN" sz="1200" kern="0" dirty="0">
                <a:solidFill>
                  <a:srgbClr val="000000"/>
                </a:solidFill>
                <a:ea typeface="Calibri"/>
                <a:cs typeface="Calibri"/>
                <a:sym typeface="Calibri"/>
                <a:rtl val="0"/>
              </a:rPr>
              <a:t>Identify the key macro &amp; micro drives of PTB penetration in five focus markets</a:t>
            </a:r>
          </a:p>
          <a:p>
            <a:pPr marL="285750" lvl="0" indent="-285750" algn="just">
              <a:spcBef>
                <a:spcPts val="451"/>
              </a:spcBef>
              <a:buClr>
                <a:srgbClr val="0061B2"/>
              </a:buClr>
              <a:buSzPct val="100000"/>
              <a:buFont typeface="Wingdings" panose="05000000000000000000" pitchFamily="2" charset="2"/>
              <a:buChar char="§"/>
              <a:defRPr/>
            </a:pPr>
            <a:r>
              <a:rPr lang="en-IN" sz="1200" kern="0" dirty="0">
                <a:solidFill>
                  <a:srgbClr val="000000"/>
                </a:solidFill>
                <a:ea typeface="Calibri"/>
                <a:cs typeface="Calibri"/>
                <a:sym typeface="Calibri"/>
                <a:rtl val="0"/>
              </a:rPr>
              <a:t>Focus on existing markets and identify new markets for engagement at macro level</a:t>
            </a:r>
          </a:p>
          <a:p>
            <a:pPr marL="285750" lvl="0" indent="-285750" algn="just">
              <a:spcBef>
                <a:spcPts val="451"/>
              </a:spcBef>
              <a:buClr>
                <a:srgbClr val="0061B2"/>
              </a:buClr>
              <a:buSzPct val="100000"/>
              <a:buFont typeface="Wingdings" panose="05000000000000000000" pitchFamily="2" charset="2"/>
              <a:buChar char="§"/>
              <a:defRPr/>
            </a:pPr>
            <a:r>
              <a:rPr lang="en-IN" sz="1200" kern="0" dirty="0">
                <a:solidFill>
                  <a:srgbClr val="000000"/>
                </a:solidFill>
                <a:ea typeface="Calibri"/>
                <a:cs typeface="Calibri"/>
                <a:sym typeface="Calibri"/>
                <a:rtl val="0"/>
              </a:rPr>
              <a:t>To allocate resources in individual markets based on  the key micro drivers identified</a:t>
            </a:r>
          </a:p>
          <a:p>
            <a:pPr marL="0" indent="0">
              <a:buFont typeface="Wingdings" panose="05000000000000000000" pitchFamily="2" charset="2"/>
              <a:buNone/>
            </a:pPr>
            <a:endParaRPr lang="en-US"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LatentView Solution: </a:t>
            </a:r>
          </a:p>
          <a:p>
            <a:r>
              <a:rPr lang="en-US" sz="1200" dirty="0">
                <a:solidFill>
                  <a:srgbClr val="000000"/>
                </a:solidFill>
              </a:rPr>
              <a:t>Identify key macro &amp; micro drivers using Causal &amp; Bayesian Models</a:t>
            </a:r>
          </a:p>
          <a:p>
            <a:r>
              <a:rPr lang="en-US" sz="1200" dirty="0">
                <a:solidFill>
                  <a:srgbClr val="000000"/>
                </a:solidFill>
              </a:rPr>
              <a:t>Prioritize existing markets using Rank Order Algorithm</a:t>
            </a:r>
          </a:p>
          <a:p>
            <a:r>
              <a:rPr lang="en-US" sz="1200" dirty="0">
                <a:solidFill>
                  <a:srgbClr val="000000"/>
                </a:solidFill>
              </a:rPr>
              <a:t>Identify &amp; prioritize new markets using Cluster Analysis</a:t>
            </a:r>
          </a:p>
          <a:p>
            <a:r>
              <a:rPr lang="en-US" sz="1200" dirty="0">
                <a:solidFill>
                  <a:srgbClr val="000000"/>
                </a:solidFill>
              </a:rPr>
              <a:t>Optimize resource allocation using Optimization Framework</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Business Benefits:</a:t>
            </a:r>
          </a:p>
          <a:p>
            <a:pPr>
              <a:buSzPct val="120000"/>
            </a:pPr>
            <a:r>
              <a:rPr lang="en-US" sz="1400" dirty="0">
                <a:solidFill>
                  <a:srgbClr val="000000"/>
                </a:solidFill>
              </a:rPr>
              <a:t>Provide framework to prioritize existing markets and identify new markets using Cluster </a:t>
            </a:r>
            <a:r>
              <a:rPr lang="en-US" sz="1400" dirty="0" err="1">
                <a:solidFill>
                  <a:srgbClr val="000000"/>
                </a:solidFill>
              </a:rPr>
              <a:t>Dendogram</a:t>
            </a:r>
            <a:endParaRPr lang="en-US" sz="1400" dirty="0">
              <a:solidFill>
                <a:srgbClr val="000000"/>
              </a:solidFill>
            </a:endParaRPr>
          </a:p>
          <a:p>
            <a:pPr>
              <a:buSzPct val="120000"/>
            </a:pPr>
            <a:r>
              <a:rPr lang="en-US" sz="1400" dirty="0">
                <a:solidFill>
                  <a:srgbClr val="000000"/>
                </a:solidFill>
              </a:rPr>
              <a:t>Optimize resource allocation within specific countries to </a:t>
            </a:r>
            <a:r>
              <a:rPr lang="en-US" sz="1400" dirty="0" err="1">
                <a:solidFill>
                  <a:srgbClr val="000000"/>
                </a:solidFill>
              </a:rPr>
              <a:t>maximise</a:t>
            </a:r>
            <a:r>
              <a:rPr lang="en-US" sz="1400" dirty="0">
                <a:solidFill>
                  <a:srgbClr val="000000"/>
                </a:solidFill>
              </a:rPr>
              <a:t> penetration</a:t>
            </a:r>
          </a:p>
          <a:p>
            <a:pPr>
              <a:buSzPct val="120000"/>
            </a:pPr>
            <a:r>
              <a:rPr lang="en-US" sz="1400" dirty="0">
                <a:solidFill>
                  <a:srgbClr val="000000"/>
                </a:solidFill>
              </a:rPr>
              <a:t>Create a comprehensive snapshot of the key drives that impact business goals</a:t>
            </a:r>
          </a:p>
          <a:p>
            <a:pPr>
              <a:buSzPct val="120000"/>
            </a:pPr>
            <a:endParaRPr lang="en-US" sz="14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1" i="0" u="none" strike="noStrike" kern="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 </a:t>
            </a:r>
            <a:endParaRPr kumimoji="0" lang="en-AU" sz="12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800100" marR="0" lvl="1" indent="-342900" algn="ctr"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AU" sz="12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1" i="0" u="none" strike="noStrike" kern="0" cap="none" spc="-96" normalizeH="0" baseline="0" noProof="0" dirty="0">
              <a:ln w="3175">
                <a:noFill/>
              </a:ln>
              <a:solidFill>
                <a:sysClr val="windowText" lastClr="000000"/>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1" i="0" u="none" strike="noStrike" kern="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17</a:t>
            </a:fld>
            <a:endParaRPr lang="en-US" dirty="0"/>
          </a:p>
        </p:txBody>
      </p:sp>
    </p:spTree>
    <p:extLst>
      <p:ext uri="{BB962C8B-B14F-4D97-AF65-F5344CB8AC3E}">
        <p14:creationId xmlns:p14="http://schemas.microsoft.com/office/powerpoint/2010/main" val="450454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IN" dirty="0"/>
              <a:t>Panduit</a:t>
            </a:r>
          </a:p>
        </p:txBody>
      </p:sp>
      <p:sp>
        <p:nvSpPr>
          <p:cNvPr id="4" name="Slide Number Placeholder 3"/>
          <p:cNvSpPr>
            <a:spLocks noGrp="1"/>
          </p:cNvSpPr>
          <p:nvPr>
            <p:ph type="sldNum" sz="quarter" idx="10"/>
          </p:nvPr>
        </p:nvSpPr>
        <p:spPr/>
        <p:txBody>
          <a:bodyPr/>
          <a:lstStyle/>
          <a:p>
            <a:fld id="{DE7C9F45-6BF4-425C-B6BC-17048751ADD4}" type="slidenum">
              <a:rPr lang="en-US" smtClean="0"/>
              <a:pPr/>
              <a:t>18</a:t>
            </a:fld>
            <a:endParaRPr lang="en-US" dirty="0"/>
          </a:p>
        </p:txBody>
      </p:sp>
    </p:spTree>
    <p:extLst>
      <p:ext uri="{BB962C8B-B14F-4D97-AF65-F5344CB8AC3E}">
        <p14:creationId xmlns:p14="http://schemas.microsoft.com/office/powerpoint/2010/main" val="1003888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566320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dirty="0"/>
              <a:t>Microsoft Panel</a:t>
            </a:r>
            <a:r>
              <a:rPr lang="en-IN" b="0" baseline="0" dirty="0"/>
              <a:t> Miner</a:t>
            </a:r>
          </a:p>
          <a:p>
            <a:endParaRPr lang="en-IN" baseline="0" dirty="0"/>
          </a:p>
          <a:p>
            <a:r>
              <a:rPr lang="en-US" sz="1200" b="1" dirty="0">
                <a:solidFill>
                  <a:srgbClr val="44546A"/>
                </a:solidFill>
              </a:rPr>
              <a:t>Business Objective:</a:t>
            </a:r>
          </a:p>
          <a:p>
            <a:r>
              <a:rPr lang="en-US" sz="1200" dirty="0">
                <a:solidFill>
                  <a:srgbClr val="000000"/>
                </a:solidFill>
              </a:rPr>
              <a:t>Help identify signals that influence the whole user search experience and  also increase the user engagement on client’s  search engine</a:t>
            </a:r>
          </a:p>
          <a:p>
            <a:endParaRPr lang="en-US" sz="1200" dirty="0">
              <a:solidFill>
                <a:srgbClr val="000000"/>
              </a:solidFill>
            </a:endParaRPr>
          </a:p>
          <a:p>
            <a:r>
              <a:rPr lang="en-US" sz="1200" b="1" dirty="0" err="1">
                <a:solidFill>
                  <a:srgbClr val="000000"/>
                </a:solidFill>
              </a:rPr>
              <a:t>LatentView</a:t>
            </a:r>
            <a:r>
              <a:rPr lang="en-US" sz="1200" b="1" baseline="0" dirty="0">
                <a:solidFill>
                  <a:srgbClr val="000000"/>
                </a:solidFill>
              </a:rPr>
              <a:t> Solution:</a:t>
            </a:r>
          </a:p>
          <a:p>
            <a:pPr marL="171450" indent="-171450" algn="just">
              <a:lnSpc>
                <a:spcPct val="150000"/>
              </a:lnSpc>
              <a:buClr>
                <a:srgbClr val="000000"/>
              </a:buClr>
              <a:buSzPct val="100000"/>
              <a:buFont typeface="Arial" panose="020B0604020202020204" pitchFamily="34" charset="0"/>
              <a:buChar char="•"/>
            </a:pPr>
            <a:r>
              <a:rPr lang="en-US" sz="1200" dirty="0" err="1">
                <a:solidFill>
                  <a:srgbClr val="000000"/>
                </a:solidFill>
                <a:sym typeface="Calibri"/>
              </a:rPr>
              <a:t>LatentView’s</a:t>
            </a:r>
            <a:r>
              <a:rPr lang="en-US" sz="1200" dirty="0">
                <a:solidFill>
                  <a:srgbClr val="000000"/>
                </a:solidFill>
                <a:sym typeface="Calibri"/>
              </a:rPr>
              <a:t> Panel Miner solution was applied to convert unstructured HTML data to structured tabular data </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LV’s seamless data processing pipeline is composed of ETL operations followed by Hadoop processing and finally migration to database for storage and reporting</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Over 300 GB per week of data  is  hosted in AWS cloud environment</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Web dashboards and automated Excel reports were built for reporting of outputs</a:t>
            </a:r>
          </a:p>
          <a:p>
            <a:endParaRPr lang="en-US" sz="1200" baseline="0" dirty="0">
              <a:solidFill>
                <a:srgbClr val="000000"/>
              </a:solidFill>
            </a:endParaRPr>
          </a:p>
          <a:p>
            <a:r>
              <a:rPr lang="en-US" sz="1200" b="1" baseline="0" dirty="0">
                <a:solidFill>
                  <a:srgbClr val="000000"/>
                </a:solidFill>
              </a:rPr>
              <a:t>Business Benefit:</a:t>
            </a:r>
            <a:endParaRPr lang="en-US" sz="1200" b="1" dirty="0">
              <a:solidFill>
                <a:srgbClr val="000000"/>
              </a:solidFill>
            </a:endParaRP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Weekly reports on the feature coverage, feature distribution, CTR(Click Through Rates) of search result pages along with competition to benchmark key performance differentiators</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Weekly news flash on new features introduced by competition, their Ad footprint to measure key performance indicators such as ad density, ad impression yield that can influence decisions taken by Product Planning Group.</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Deep dive analysis of Click Stream data to infer users position in purchase funnel and thereby identify signals</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Selected for Presentation in AWS Re-Invent-2014</a:t>
            </a:r>
          </a:p>
          <a:p>
            <a:pPr marL="171450" marR="0" lvl="0" indent="-171450" algn="just" defTabSz="914400" rtl="0" eaLnBrk="1" fontAlgn="auto" latinLnBrk="0" hangingPunct="1">
              <a:lnSpc>
                <a:spcPct val="150000"/>
              </a:lnSpc>
              <a:spcBef>
                <a:spcPts val="0"/>
              </a:spcBef>
              <a:spcAft>
                <a:spcPts val="0"/>
              </a:spcAft>
              <a:buClr>
                <a:srgbClr val="000000"/>
              </a:buClr>
              <a:buSzPct val="100000"/>
              <a:buFont typeface="Arial" panose="020B0604020202020204" pitchFamily="34" charset="0"/>
              <a:buChar char="•"/>
              <a:tabLst/>
              <a:defRPr/>
            </a:pPr>
            <a:r>
              <a:rPr lang="en-US" sz="1200">
                <a:solidFill>
                  <a:prstClr val="black"/>
                </a:solidFill>
                <a:latin typeface="Verdana" panose="020B0604030504040204" pitchFamily="34" charset="0"/>
                <a:ea typeface="Verdana" panose="020B0604030504040204" pitchFamily="34" charset="0"/>
                <a:cs typeface="Verdana" panose="020B0604030504040204" pitchFamily="34" charset="0"/>
              </a:rPr>
              <a:t>For 4.5M searches per month, with 12% of them clicking through to brokerage sites, assuming an ad revenue of $1 - $6 per click, potential monetization benefit realized is between $3M to $18M annually</a:t>
            </a:r>
          </a:p>
          <a:p>
            <a:pPr marL="171450" indent="-171450" algn="just">
              <a:lnSpc>
                <a:spcPct val="150000"/>
              </a:lnSpc>
              <a:buClr>
                <a:srgbClr val="000000"/>
              </a:buClr>
              <a:buSzPct val="100000"/>
              <a:buFont typeface="Arial" panose="020B0604020202020204" pitchFamily="34" charset="0"/>
              <a:buChar char="•"/>
            </a:pPr>
            <a:endParaRPr lang="en-US" sz="1200" dirty="0">
              <a:solidFill>
                <a:srgbClr val="000000"/>
              </a:solidFill>
              <a:sym typeface="Calibri"/>
            </a:endParaRPr>
          </a:p>
          <a:p>
            <a:endParaRPr lang="en-US" sz="1200" dirty="0">
              <a:solidFill>
                <a:srgbClr val="000000"/>
              </a:solidFill>
            </a:endParaRPr>
          </a:p>
          <a:p>
            <a:endParaRPr lang="en-IN" dirty="0"/>
          </a:p>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797156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BMW – Hypothesis Testing</a:t>
            </a:r>
            <a:endParaRPr lang="en-IN" baseline="0" dirty="0"/>
          </a:p>
          <a:p>
            <a:endParaRPr lang="en-IN" baseline="0" dirty="0"/>
          </a:p>
          <a:p>
            <a:pPr algn="just">
              <a:buClr>
                <a:srgbClr val="0061B2"/>
              </a:buClr>
              <a:buSzPct val="100000"/>
              <a:defRPr/>
            </a:pPr>
            <a:r>
              <a:rPr lang="en-US" sz="1200" b="1" dirty="0">
                <a:solidFill>
                  <a:srgbClr val="44546A"/>
                </a:solidFill>
              </a:rPr>
              <a:t>Business Objective:</a:t>
            </a:r>
          </a:p>
          <a:p>
            <a:pPr>
              <a:spcBef>
                <a:spcPts val="600"/>
              </a:spcBef>
            </a:pPr>
            <a:r>
              <a:rPr lang="en-US" sz="1200" dirty="0">
                <a:ea typeface="Segoe UI" panose="020B0502040204020203" pitchFamily="34" charset="0"/>
                <a:cs typeface="Segoe UI" panose="020B0502040204020203" pitchFamily="34" charset="0"/>
              </a:rPr>
              <a:t>Improve the throughput in production line for a plant having Operational Equipment Efficiency (OEE) due to impact of  packaging segment stops contributing to fryer downtime / throughput reduction</a:t>
            </a:r>
          </a:p>
          <a:p>
            <a:pPr marL="0" indent="0">
              <a:buFont typeface="Wingdings" panose="05000000000000000000" pitchFamily="2" charset="2"/>
              <a:buNone/>
            </a:pPr>
            <a:endParaRPr lang="en-US"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LatentView Solution: </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1200" b="1" i="0" u="sng" strike="noStrike" kern="0" cap="none" spc="0" normalizeH="0" baseline="0" noProof="0" dirty="0">
                <a:ln>
                  <a:noFill/>
                </a:ln>
                <a:solidFill>
                  <a:schemeClr val="tx1"/>
                </a:solidFill>
                <a:effectLst/>
                <a:uLnTx/>
                <a:uFillTx/>
              </a:rPr>
              <a:t>Driving Styles</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dirty="0">
                <a:ln>
                  <a:noFill/>
                </a:ln>
                <a:solidFill>
                  <a:sysClr val="windowText" lastClr="000000"/>
                </a:solidFill>
                <a:effectLst/>
                <a:uLnTx/>
                <a:uFillTx/>
              </a:rPr>
              <a:t>Identify key driving styles using the vehicle controller data</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AU" sz="1200" b="0" i="1" u="none" strike="noStrike" kern="0" cap="none" spc="0" normalizeH="0" baseline="0" noProof="0" dirty="0">
                <a:ln w="0"/>
                <a:solidFill>
                  <a:srgbClr val="002060"/>
                </a:solidFill>
                <a:effectLst>
                  <a:outerShdw blurRad="38100" dist="25400" dir="5400000" algn="ctr" rotWithShape="0">
                    <a:srgbClr val="6E747A">
                      <a:alpha val="43000"/>
                    </a:srgbClr>
                  </a:outerShdw>
                </a:effectLst>
                <a:uLnTx/>
                <a:uFillTx/>
              </a:rPr>
              <a:t>What are the main driving styles?</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AU" sz="1200" b="0" i="1" u="none" strike="noStrike" kern="0" cap="none" spc="0" normalizeH="0" baseline="0" noProof="0" dirty="0">
              <a:ln w="0"/>
              <a:solidFill>
                <a:srgbClr val="002060"/>
              </a:solidFill>
              <a:effectLst>
                <a:outerShdw blurRad="38100" dist="25400" dir="5400000" algn="ctr" rotWithShape="0">
                  <a:srgbClr val="6E747A">
                    <a:alpha val="43000"/>
                  </a:srgbClr>
                </a:outerShdw>
              </a:effectLst>
              <a:uLnTx/>
              <a:uFillTx/>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200" b="1" i="0" u="sng" strike="noStrike" kern="0" cap="none" spc="0" normalizeH="0" baseline="0" noProof="0" dirty="0">
                <a:ln>
                  <a:noFill/>
                </a:ln>
                <a:solidFill>
                  <a:schemeClr val="tx1"/>
                </a:solidFill>
                <a:effectLst/>
                <a:uLnTx/>
                <a:uFillTx/>
              </a:rPr>
              <a:t>Warranty Claims</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dirty="0">
                <a:ln>
                  <a:noFill/>
                </a:ln>
                <a:solidFill>
                  <a:sysClr val="windowText" lastClr="000000"/>
                </a:solidFill>
                <a:effectLst/>
                <a:uLnTx/>
                <a:uFillTx/>
              </a:rPr>
              <a:t>Compare driving styles with warranty claims data</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AU" sz="1200" b="0" i="1" u="none" strike="noStrike" kern="0" cap="none" spc="0" normalizeH="0" baseline="0" noProof="0" dirty="0">
                <a:ln w="0"/>
                <a:solidFill>
                  <a:srgbClr val="002060"/>
                </a:solidFill>
                <a:effectLst>
                  <a:outerShdw blurRad="38100" dist="25400" dir="5400000" algn="ctr" rotWithShape="0">
                    <a:srgbClr val="6E747A">
                      <a:alpha val="43000"/>
                    </a:srgbClr>
                  </a:outerShdw>
                </a:effectLst>
                <a:uLnTx/>
                <a:uFillTx/>
              </a:rPr>
              <a:t>Are there claim patterns to individual styles?</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AU" sz="1200" b="0" i="1" u="none" strike="noStrike" kern="0" cap="none" spc="0" normalizeH="0" baseline="0" noProof="0" dirty="0">
              <a:ln w="0"/>
              <a:solidFill>
                <a:srgbClr val="002060"/>
              </a:solidFill>
              <a:effectLst>
                <a:outerShdw blurRad="38100" dist="25400" dir="5400000" algn="ctr" rotWithShape="0">
                  <a:srgbClr val="6E747A">
                    <a:alpha val="43000"/>
                  </a:srgbClr>
                </a:outerShdw>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sng" strike="noStrike" kern="0" cap="none" spc="0" normalizeH="0" baseline="0" noProof="0" dirty="0">
                <a:ln>
                  <a:noFill/>
                </a:ln>
                <a:solidFill>
                  <a:schemeClr val="tx1"/>
                </a:solidFill>
                <a:effectLst/>
                <a:uLnTx/>
                <a:uFillTx/>
              </a:rPr>
              <a:t>Automated Hypothesis Testing</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dirty="0">
                <a:ln>
                  <a:noFill/>
                </a:ln>
                <a:solidFill>
                  <a:sysClr val="windowText" lastClr="000000"/>
                </a:solidFill>
                <a:effectLst/>
                <a:uLnTx/>
                <a:uFillTx/>
              </a:rPr>
              <a:t>Use the tool to identify risk groups by dynamic profiling</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AU" sz="1200" b="0" i="1" u="none" strike="noStrike" kern="0" cap="none" spc="0" normalizeH="0" baseline="0" noProof="0" dirty="0">
                <a:ln w="0"/>
                <a:solidFill>
                  <a:srgbClr val="002060"/>
                </a:solidFill>
                <a:effectLst>
                  <a:outerShdw blurRad="38100" dist="25400" dir="5400000" algn="ctr" rotWithShape="0">
                    <a:srgbClr val="6E747A">
                      <a:alpha val="43000"/>
                    </a:srgbClr>
                  </a:outerShdw>
                </a:effectLst>
                <a:uLnTx/>
                <a:uFillTx/>
              </a:rPr>
              <a:t>Continuous Hypothesis Testing</a:t>
            </a: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200" b="1" i="0" u="sng" strike="noStrike" kern="0" cap="none" spc="0" normalizeH="0" baseline="0" noProof="0" dirty="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200" b="1" i="0" u="sng" strike="noStrike" kern="0" cap="none" spc="0" normalizeH="0" baseline="0" noProof="0" dirty="0">
              <a:ln>
                <a:noFill/>
              </a:ln>
              <a:solidFill>
                <a:schemeClr val="tx1"/>
              </a:solidFill>
              <a:effectLst/>
              <a:uLnTx/>
              <a:uFillTx/>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Process: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dirty="0">
                <a:solidFill>
                  <a:srgbClr val="44546A"/>
                </a:solidFill>
              </a:rPr>
              <a:t>Data collected</a:t>
            </a:r>
            <a:r>
              <a:rPr lang="en-US" sz="1200" b="0" baseline="0" dirty="0">
                <a:solidFill>
                  <a:srgbClr val="44546A"/>
                </a:solidFill>
              </a:rPr>
              <a:t>:</a:t>
            </a:r>
            <a:endParaRPr lang="en-US" sz="1200" b="0" dirty="0">
              <a:solidFill>
                <a:srgbClr val="44546A"/>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1" i="0" u="none" strike="noStrike" kern="0" cap="none" spc="-96" normalizeH="0" baseline="0" noProof="0" dirty="0">
                <a:ln w="3175">
                  <a:noFill/>
                </a:ln>
                <a:solidFill>
                  <a:sysClr val="windowText" lastClr="000000"/>
                </a:solidFill>
                <a:effectLst/>
                <a:uLnTx/>
                <a:uFillTx/>
                <a:ea typeface="Segoe UI" panose="020B0502040204020203" pitchFamily="34" charset="0"/>
                <a:cs typeface="Segoe UI" panose="020B0502040204020203" pitchFamily="34" charset="0"/>
              </a:rPr>
              <a:t>1) Vehicle Usage from Connected Data - </a:t>
            </a:r>
            <a:r>
              <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Driving Styles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1" i="0" u="none" strike="noStrike" kern="0" cap="none" spc="-96" normalizeH="0" baseline="0" noProof="0" dirty="0">
                <a:ln w="3175">
                  <a:noFill/>
                </a:ln>
                <a:solidFill>
                  <a:sysClr val="windowText" lastClr="000000"/>
                </a:solidFill>
                <a:effectLst/>
                <a:uLnTx/>
                <a:uFillTx/>
                <a:ea typeface="Segoe UI" panose="020B0502040204020203" pitchFamily="34" charset="0"/>
                <a:cs typeface="Segoe UI" panose="020B0502040204020203" pitchFamily="34" charset="0"/>
              </a:rPr>
              <a:t>2) Warranty &amp; Repair Data - </a:t>
            </a:r>
            <a:r>
              <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Repairs &amp; Risk Patterns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Output: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1" i="0" u="none" strike="noStrike" kern="0" cap="none" spc="0" normalizeH="0" baseline="0" noProof="0" dirty="0">
                <a:ln w="0"/>
                <a:solidFill>
                  <a:schemeClr val="tx1"/>
                </a:solidFill>
                <a:effectLst>
                  <a:outerShdw blurRad="38100" dist="19050" dir="2700000" algn="tl" rotWithShape="0">
                    <a:schemeClr val="dk1">
                      <a:alpha val="40000"/>
                    </a:schemeClr>
                  </a:outerShdw>
                </a:effectLst>
                <a:uLnTx/>
                <a:uFillTx/>
              </a:rPr>
              <a:t>Driver Segmentation, Risk Prediction &amp; Maintenance at each Car (VIN) level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1" i="0" u="none" strike="noStrike" kern="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 </a:t>
            </a:r>
            <a:endParaRPr kumimoji="0" lang="en-AU" sz="12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800100" marR="0" lvl="1" indent="-342900" algn="ctr"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AU" sz="12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1" i="0" u="none" strike="noStrike" kern="0" cap="none" spc="-96" normalizeH="0" baseline="0" noProof="0" dirty="0">
              <a:ln w="3175">
                <a:noFill/>
              </a:ln>
              <a:solidFill>
                <a:sysClr val="windowText" lastClr="000000"/>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1" i="0" u="none" strike="noStrike" kern="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3</a:t>
            </a:fld>
            <a:endParaRPr lang="en-US" dirty="0"/>
          </a:p>
        </p:txBody>
      </p:sp>
    </p:spTree>
    <p:extLst>
      <p:ext uri="{BB962C8B-B14F-4D97-AF65-F5344CB8AC3E}">
        <p14:creationId xmlns:p14="http://schemas.microsoft.com/office/powerpoint/2010/main" val="5066866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Ebay</a:t>
            </a:r>
            <a:r>
              <a:rPr lang="en-IN" dirty="0"/>
              <a:t> – Everywhere </a:t>
            </a:r>
          </a:p>
          <a:p>
            <a:endParaRPr lang="en-IN" dirty="0"/>
          </a:p>
          <a:p>
            <a:r>
              <a:rPr lang="en-US" sz="1200" b="1" dirty="0">
                <a:solidFill>
                  <a:srgbClr val="44546A"/>
                </a:solidFill>
              </a:rPr>
              <a:t>Business Objective:</a:t>
            </a:r>
          </a:p>
          <a:p>
            <a:r>
              <a:rPr lang="en-US" sz="1200" dirty="0">
                <a:solidFill>
                  <a:srgbClr val="000000"/>
                </a:solidFill>
              </a:rPr>
              <a:t>To visualize purchase trends in an e-commerce company over time, spatial trends, popular items etc. from 4TB of historic transaction data over 3 years with a response time lesser than 1000 </a:t>
            </a:r>
            <a:r>
              <a:rPr lang="en-US" sz="1200" dirty="0" err="1">
                <a:solidFill>
                  <a:srgbClr val="000000"/>
                </a:solidFill>
              </a:rPr>
              <a:t>ms</a:t>
            </a:r>
            <a:r>
              <a:rPr lang="en-US" sz="1200" dirty="0">
                <a:solidFill>
                  <a:srgbClr val="000000"/>
                </a:solidFill>
              </a:rPr>
              <a:t> </a:t>
            </a:r>
          </a:p>
          <a:p>
            <a:endParaRPr lang="en-IN" dirty="0"/>
          </a:p>
          <a:p>
            <a:r>
              <a:rPr lang="en-IN" b="1" dirty="0"/>
              <a:t>Business benefits:</a:t>
            </a:r>
          </a:p>
          <a:p>
            <a:pPr marL="171450" indent="-171450">
              <a:lnSpc>
                <a:spcPct val="150000"/>
              </a:lnSpc>
              <a:buSzPct val="120000"/>
              <a:buFont typeface="Arial" panose="020B0604020202020204" pitchFamily="34" charset="0"/>
              <a:buChar char="•"/>
            </a:pPr>
            <a:r>
              <a:rPr lang="en-US" sz="1200" dirty="0">
                <a:solidFill>
                  <a:srgbClr val="000000"/>
                </a:solidFill>
              </a:rPr>
              <a:t>Identifying High Potential Markets, red ocean markets , markets with high demand but unexplored by rivals</a:t>
            </a:r>
          </a:p>
          <a:p>
            <a:pPr marL="171450" indent="-171450">
              <a:lnSpc>
                <a:spcPct val="150000"/>
              </a:lnSpc>
              <a:buSzPct val="120000"/>
              <a:buFont typeface="Arial" panose="020B0604020202020204" pitchFamily="34" charset="0"/>
              <a:buChar char="•"/>
            </a:pPr>
            <a:r>
              <a:rPr lang="en-US" sz="1200" dirty="0">
                <a:solidFill>
                  <a:srgbClr val="000000"/>
                </a:solidFill>
              </a:rPr>
              <a:t>Identifying popular &amp; trending products across brands</a:t>
            </a:r>
          </a:p>
          <a:p>
            <a:pPr marL="171450" indent="-171450">
              <a:lnSpc>
                <a:spcPct val="150000"/>
              </a:lnSpc>
              <a:buSzPct val="120000"/>
              <a:buFont typeface="Arial" panose="020B0604020202020204" pitchFamily="34" charset="0"/>
              <a:buChar char="•"/>
            </a:pPr>
            <a:r>
              <a:rPr lang="en-US" sz="1200" dirty="0">
                <a:solidFill>
                  <a:srgbClr val="000000"/>
                </a:solidFill>
              </a:rPr>
              <a:t>Market – wise price comparison</a:t>
            </a:r>
          </a:p>
          <a:p>
            <a:pPr marL="171450" indent="-171450">
              <a:lnSpc>
                <a:spcPct val="150000"/>
              </a:lnSpc>
              <a:buSzPct val="120000"/>
              <a:buFont typeface="Arial" panose="020B0604020202020204" pitchFamily="34" charset="0"/>
              <a:buChar char="•"/>
            </a:pPr>
            <a:r>
              <a:rPr lang="en-US" sz="1200" dirty="0">
                <a:solidFill>
                  <a:srgbClr val="000000"/>
                </a:solidFill>
              </a:rPr>
              <a:t>Changes in price vs volume</a:t>
            </a:r>
          </a:p>
          <a:p>
            <a:endParaRPr lang="en-IN" b="1"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21</a:t>
            </a:fld>
            <a:endParaRPr lang="en-US" dirty="0"/>
          </a:p>
        </p:txBody>
      </p:sp>
    </p:spTree>
    <p:extLst>
      <p:ext uri="{BB962C8B-B14F-4D97-AF65-F5344CB8AC3E}">
        <p14:creationId xmlns:p14="http://schemas.microsoft.com/office/powerpoint/2010/main" val="318902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Ebay</a:t>
            </a:r>
            <a:r>
              <a:rPr lang="en-IN" dirty="0"/>
              <a:t> – Anomaly Detection</a:t>
            </a:r>
            <a:r>
              <a:rPr lang="en-IN" baseline="0" dirty="0"/>
              <a:t> System</a:t>
            </a:r>
          </a:p>
          <a:p>
            <a:endParaRPr lang="en-IN" baseline="0" dirty="0"/>
          </a:p>
          <a:p>
            <a:r>
              <a:rPr lang="en-US" sz="1200" b="1" dirty="0">
                <a:solidFill>
                  <a:srgbClr val="44546A"/>
                </a:solidFill>
              </a:rPr>
              <a:t>Business Objective:</a:t>
            </a:r>
          </a:p>
          <a:p>
            <a:r>
              <a:rPr lang="en-US" sz="1200" dirty="0">
                <a:solidFill>
                  <a:srgbClr val="000000"/>
                </a:solidFill>
              </a:rPr>
              <a:t>Track the KPIs closely and identify anomalies across dimensions to enable quick decision making .Traditional reporting needs extra efforts to bring out anomalies across dimensions (Geographies, Seller Type, Category </a:t>
            </a:r>
            <a:r>
              <a:rPr lang="en-US" sz="1200" dirty="0" err="1">
                <a:solidFill>
                  <a:srgbClr val="000000"/>
                </a:solidFill>
              </a:rPr>
              <a:t>etc</a:t>
            </a:r>
            <a:r>
              <a:rPr lang="en-US" sz="1200" dirty="0">
                <a:solidFill>
                  <a:srgbClr val="000000"/>
                </a:solidFill>
              </a:rPr>
              <a:t>) as the process is Manual, Time consuming and Prone to missing combinations</a:t>
            </a:r>
          </a:p>
          <a:p>
            <a:endParaRPr lang="en-US" sz="1200" dirty="0">
              <a:solidFill>
                <a:srgbClr val="000000"/>
              </a:solidFill>
            </a:endParaRPr>
          </a:p>
          <a:p>
            <a:r>
              <a:rPr lang="en-US" sz="1200" b="1" dirty="0" err="1">
                <a:solidFill>
                  <a:srgbClr val="000000"/>
                </a:solidFill>
              </a:rPr>
              <a:t>LatentView</a:t>
            </a:r>
            <a:r>
              <a:rPr lang="en-US" sz="1200" b="1" baseline="0" dirty="0">
                <a:solidFill>
                  <a:srgbClr val="000000"/>
                </a:solidFill>
              </a:rPr>
              <a:t> solution:</a:t>
            </a: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PART (Pattern Recognition Tool) helps in identifying anomalies across various combination of segments and sends alert to stakeholders</a:t>
            </a:r>
          </a:p>
          <a:p>
            <a:pPr marL="171450" indent="-171450">
              <a:buFont typeface="Arial" panose="020B0604020202020204" pitchFamily="34" charset="0"/>
              <a:buChar char="•"/>
            </a:pPr>
            <a:r>
              <a:rPr lang="en-US" sz="1200" dirty="0">
                <a:solidFill>
                  <a:srgbClr val="000000"/>
                </a:solidFill>
              </a:rPr>
              <a:t>Detects and flag anomalies</a:t>
            </a:r>
          </a:p>
          <a:p>
            <a:pPr marL="171450" indent="-171450">
              <a:buFont typeface="Arial" panose="020B0604020202020204" pitchFamily="34" charset="0"/>
              <a:buChar char="•"/>
            </a:pPr>
            <a:r>
              <a:rPr lang="en-US" sz="1200" dirty="0">
                <a:solidFill>
                  <a:srgbClr val="000000"/>
                </a:solidFill>
              </a:rPr>
              <a:t>Share list of anomalies using email alerts with stakeholders</a:t>
            </a:r>
          </a:p>
          <a:p>
            <a:pPr marL="171450" indent="-171450">
              <a:buFont typeface="Arial" panose="020B0604020202020204" pitchFamily="34" charset="0"/>
              <a:buChar char="•"/>
            </a:pPr>
            <a:r>
              <a:rPr lang="en-US" sz="1200" dirty="0">
                <a:solidFill>
                  <a:srgbClr val="000000"/>
                </a:solidFill>
              </a:rPr>
              <a:t>Tableau Dashboard generated helps in analyzing the root-cause</a:t>
            </a:r>
          </a:p>
          <a:p>
            <a:endParaRPr lang="en-US" sz="1200" dirty="0">
              <a:solidFill>
                <a:srgbClr val="000000"/>
              </a:solidFill>
            </a:endParaRPr>
          </a:p>
          <a:p>
            <a:r>
              <a:rPr lang="en-US" sz="1200" b="1" dirty="0">
                <a:solidFill>
                  <a:srgbClr val="000000"/>
                </a:solidFill>
              </a:rPr>
              <a:t>Business benefits:</a:t>
            </a:r>
          </a:p>
          <a:p>
            <a:pPr lvl="0" algn="just"/>
            <a:r>
              <a:rPr lang="en-US" sz="1200" dirty="0">
                <a:solidFill>
                  <a:srgbClr val="000000"/>
                </a:solidFill>
              </a:rPr>
              <a:t>Anomaly detection using PART (Pattern Analyzer &amp; Reporting Tool) has helped in identifying the anomalies early and minimizing losses for an e-commerce giant.</a:t>
            </a:r>
          </a:p>
          <a:p>
            <a:pPr lvl="0" algn="just"/>
            <a:r>
              <a:rPr lang="en-US" sz="1200" dirty="0">
                <a:solidFill>
                  <a:srgbClr val="000000"/>
                </a:solidFill>
              </a:rPr>
              <a:t>Benefits of using PART in detecting anomalies:</a:t>
            </a:r>
          </a:p>
          <a:p>
            <a:pPr marL="171450" lvl="0" indent="-171450" algn="just">
              <a:buFont typeface="Arial" panose="020B0604020202020204" pitchFamily="34" charset="0"/>
              <a:buChar char="•"/>
            </a:pPr>
            <a:r>
              <a:rPr lang="en-US" sz="1200" dirty="0">
                <a:solidFill>
                  <a:srgbClr val="000000"/>
                </a:solidFill>
              </a:rPr>
              <a:t>Automated detection of anomalies</a:t>
            </a:r>
          </a:p>
          <a:p>
            <a:pPr marL="171450" lvl="0" indent="-171450" algn="just">
              <a:buFont typeface="Arial" panose="020B0604020202020204" pitchFamily="34" charset="0"/>
              <a:buChar char="•"/>
            </a:pPr>
            <a:r>
              <a:rPr lang="en-US" sz="1200" dirty="0">
                <a:solidFill>
                  <a:srgbClr val="000000"/>
                </a:solidFill>
              </a:rPr>
              <a:t>Early Flagging to the stakeholders</a:t>
            </a:r>
          </a:p>
          <a:p>
            <a:pPr marL="171450" lvl="0" indent="-171450" algn="just">
              <a:buFont typeface="Arial" panose="020B0604020202020204" pitchFamily="34" charset="0"/>
              <a:buChar char="•"/>
            </a:pPr>
            <a:r>
              <a:rPr lang="en-US" sz="1200" dirty="0">
                <a:solidFill>
                  <a:srgbClr val="000000"/>
                </a:solidFill>
              </a:rPr>
              <a:t>Comprehensive in captures anomalies</a:t>
            </a:r>
          </a:p>
          <a:p>
            <a:pPr lvl="0" algn="just">
              <a:spcAft>
                <a:spcPts val="588"/>
              </a:spcAft>
            </a:pPr>
            <a:endParaRPr lang="en-US" sz="1200" dirty="0">
              <a:solidFill>
                <a:srgbClr val="000000"/>
              </a:solidFill>
            </a:endParaRPr>
          </a:p>
          <a:p>
            <a:pPr lvl="0" algn="just">
              <a:spcAft>
                <a:spcPts val="588"/>
              </a:spcAft>
            </a:pPr>
            <a:endParaRPr lang="en-US" sz="1200" dirty="0">
              <a:solidFill>
                <a:srgbClr val="000000"/>
              </a:solidFill>
            </a:endParaRPr>
          </a:p>
          <a:p>
            <a:endParaRPr lang="en-US" sz="1200" b="1" dirty="0">
              <a:solidFill>
                <a:srgbClr val="000000"/>
              </a:solidFill>
            </a:endParaRPr>
          </a:p>
          <a:p>
            <a:endParaRPr lang="en-IN" dirty="0"/>
          </a:p>
          <a:p>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22</a:t>
            </a:fld>
            <a:endParaRPr lang="en-US" dirty="0"/>
          </a:p>
        </p:txBody>
      </p:sp>
    </p:spTree>
    <p:extLst>
      <p:ext uri="{BB962C8B-B14F-4D97-AF65-F5344CB8AC3E}">
        <p14:creationId xmlns:p14="http://schemas.microsoft.com/office/powerpoint/2010/main" val="1660256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Mead Johnson – Web</a:t>
            </a:r>
            <a:r>
              <a:rPr lang="en-IN" baseline="0" dirty="0"/>
              <a:t> Analytics</a:t>
            </a:r>
            <a:endParaRPr lang="en-IN" dirty="0"/>
          </a:p>
          <a:p>
            <a:endParaRPr lang="en-IN" baseline="0" dirty="0"/>
          </a:p>
          <a:p>
            <a:r>
              <a:rPr lang="en-US" sz="1200" b="1" dirty="0">
                <a:solidFill>
                  <a:srgbClr val="44546A"/>
                </a:solidFill>
              </a:rPr>
              <a:t>Business Objective: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200" dirty="0">
                <a:ea typeface="Segoe UI" panose="020B0502040204020203" pitchFamily="34" charset="0"/>
                <a:cs typeface="Segoe UI" panose="020B0502040204020203" pitchFamily="34" charset="0"/>
              </a:rPr>
              <a:t>As</a:t>
            </a:r>
            <a:r>
              <a:rPr lang="en-IN" sz="1200" baseline="0" dirty="0">
                <a:ea typeface="Segoe UI" panose="020B0502040204020203" pitchFamily="34" charset="0"/>
                <a:cs typeface="Segoe UI" panose="020B0502040204020203" pitchFamily="34" charset="0"/>
              </a:rPr>
              <a:t> part of their digital transformation, our client wanted to drive </a:t>
            </a:r>
            <a:r>
              <a:rPr lang="en-IN" sz="1200" baseline="0" dirty="0" err="1">
                <a:ea typeface="Segoe UI" panose="020B0502040204020203" pitchFamily="34" charset="0"/>
                <a:cs typeface="Segoe UI" panose="020B0502040204020203" pitchFamily="34" charset="0"/>
              </a:rPr>
              <a:t>enrollments</a:t>
            </a:r>
            <a:r>
              <a:rPr lang="en-IN" sz="1200" baseline="0" dirty="0">
                <a:ea typeface="Segoe UI" panose="020B0502040204020203" pitchFamily="34" charset="0"/>
                <a:cs typeface="Segoe UI" panose="020B0502040204020203" pitchFamily="34" charset="0"/>
              </a:rPr>
              <a:t> &amp; engagement through the website and hence needed a comprehensive web analytics platform</a:t>
            </a:r>
            <a:endParaRPr lang="en-US" sz="1200" dirty="0">
              <a:ea typeface="Segoe UI" panose="020B0502040204020203" pitchFamily="34" charset="0"/>
              <a:cs typeface="Segoe UI" panose="020B0502040204020203" pitchFamily="34" charset="0"/>
            </a:endParaRPr>
          </a:p>
          <a:p>
            <a:pPr marL="0" indent="0">
              <a:buFont typeface="Wingdings" panose="05000000000000000000" pitchFamily="2" charset="2"/>
              <a:buNone/>
            </a:pPr>
            <a:endParaRPr lang="en-US"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LatentView Solution: </a:t>
            </a:r>
          </a:p>
          <a:p>
            <a:r>
              <a:rPr lang="en-IN" sz="1200" dirty="0">
                <a:solidFill>
                  <a:prstClr val="black">
                    <a:lumMod val="85000"/>
                    <a:lumOff val="15000"/>
                  </a:prstClr>
                </a:solidFill>
                <a:ea typeface="Segoe UI" panose="020B0502040204020203" pitchFamily="34" charset="0"/>
                <a:cs typeface="Segoe UI" panose="020B0502040204020203" pitchFamily="34" charset="0"/>
              </a:rPr>
              <a:t>Recommend KPIs to be tracked for all Markets </a:t>
            </a:r>
          </a:p>
          <a:p>
            <a:r>
              <a:rPr lang="en-IN" sz="1200" dirty="0">
                <a:solidFill>
                  <a:prstClr val="black">
                    <a:lumMod val="85000"/>
                    <a:lumOff val="15000"/>
                  </a:prstClr>
                </a:solidFill>
                <a:ea typeface="Segoe UI" panose="020B0502040204020203" pitchFamily="34" charset="0"/>
                <a:cs typeface="Segoe UI" panose="020B0502040204020203" pitchFamily="34" charset="0"/>
              </a:rPr>
              <a:t>Analyse the web behaviour of users and recommended actionable insights </a:t>
            </a:r>
          </a:p>
          <a:p>
            <a:r>
              <a:rPr lang="en-IN" sz="1200" dirty="0">
                <a:solidFill>
                  <a:prstClr val="black">
                    <a:lumMod val="85000"/>
                    <a:lumOff val="15000"/>
                  </a:prstClr>
                </a:solidFill>
                <a:ea typeface="Segoe UI" panose="020B0502040204020203" pitchFamily="34" charset="0"/>
                <a:cs typeface="Segoe UI" panose="020B0502040204020203" pitchFamily="34" charset="0"/>
              </a:rPr>
              <a:t>Build live online dashboard for KPI reporting for each market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Business Benefits:</a:t>
            </a:r>
          </a:p>
          <a:p>
            <a:r>
              <a:rPr lang="en-US" sz="1400" dirty="0">
                <a:solidFill>
                  <a:srgbClr val="000000"/>
                </a:solidFill>
              </a:rPr>
              <a:t>Corrected the tracking accuracy of enrollment form conversion rate from 78% to an actual of 32% for CA </a:t>
            </a:r>
          </a:p>
          <a:p>
            <a:r>
              <a:rPr lang="en-US" sz="1400" dirty="0">
                <a:solidFill>
                  <a:srgbClr val="000000"/>
                </a:solidFill>
              </a:rPr>
              <a:t>Identified prime reasons for enrollment form abandonment as Password field and Date of Birth field for CA and MX websites respectively</a:t>
            </a:r>
          </a:p>
          <a:p>
            <a:r>
              <a:rPr lang="en-US" sz="1400" dirty="0">
                <a:solidFill>
                  <a:srgbClr val="000000"/>
                </a:solidFill>
              </a:rPr>
              <a:t>Discovered that 10% more users drop-off on Mobile forms than Desktop because of the lengthier Mobile form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1" i="0" u="none" strike="noStrike" kern="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 </a:t>
            </a:r>
            <a:endParaRPr kumimoji="0" lang="en-AU" sz="12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800100" marR="0" lvl="1" indent="-342900" algn="ctr"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AU" sz="12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1" i="0" u="none" strike="noStrike" kern="0" cap="none" spc="-96" normalizeH="0" baseline="0" noProof="0" dirty="0">
              <a:ln w="3175">
                <a:noFill/>
              </a:ln>
              <a:solidFill>
                <a:sysClr val="windowText" lastClr="000000"/>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1" i="0" u="none" strike="noStrike" kern="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23</a:t>
            </a:fld>
            <a:endParaRPr lang="en-US" dirty="0"/>
          </a:p>
        </p:txBody>
      </p:sp>
    </p:spTree>
    <p:extLst>
      <p:ext uri="{BB962C8B-B14F-4D97-AF65-F5344CB8AC3E}">
        <p14:creationId xmlns:p14="http://schemas.microsoft.com/office/powerpoint/2010/main" val="753416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2303833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Whirlpool</a:t>
            </a:r>
            <a:r>
              <a:rPr lang="en-IN" baseline="0" dirty="0"/>
              <a:t> Innovation Radar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1" baseline="0" dirty="0">
              <a:solidFill>
                <a:srgbClr val="44546A"/>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44546A"/>
                </a:solidFill>
              </a:rPr>
              <a:t>Business Objective:</a:t>
            </a:r>
          </a:p>
          <a:p>
            <a:pPr marL="171450" indent="-171450">
              <a:buFont typeface="Arial" panose="020B0604020202020204" pitchFamily="34" charset="0"/>
              <a:buChar char="•"/>
            </a:pPr>
            <a:r>
              <a:rPr lang="en-US" sz="1200" dirty="0">
                <a:ea typeface="Segoe UI" panose="020B0502040204020203" pitchFamily="34" charset="0"/>
                <a:cs typeface="Segoe UI" panose="020B0502040204020203" pitchFamily="34" charset="0"/>
              </a:rPr>
              <a:t>Mine Innovation focused insights from Internal Structured data like Surveys, External Unstructured data like Customer Reviews, Ratings, Expert Reviews etc.</a:t>
            </a:r>
          </a:p>
          <a:p>
            <a:pPr marL="171450" indent="-171450">
              <a:buFont typeface="Arial" panose="020B0604020202020204" pitchFamily="34" charset="0"/>
              <a:buChar char="•"/>
            </a:pPr>
            <a:r>
              <a:rPr lang="en-US" sz="1200" dirty="0">
                <a:ea typeface="Segoe UI" panose="020B0502040204020203" pitchFamily="34" charset="0"/>
                <a:cs typeface="Segoe UI" panose="020B0502040204020203" pitchFamily="34" charset="0"/>
              </a:rPr>
              <a:t>To compare &amp; contrast competitor activity and benchmark whirlpool against competitors in terms of Innovation, Sentiment etc.</a:t>
            </a:r>
          </a:p>
          <a:p>
            <a:pPr marL="171450" indent="-171450">
              <a:buFont typeface="Arial" panose="020B0604020202020204" pitchFamily="34" charset="0"/>
              <a:buChar char="•"/>
            </a:pPr>
            <a:endParaRPr lang="en-US" sz="1100" dirty="0">
              <a:ea typeface="Segoe UI" panose="020B0502040204020203" pitchFamily="34" charset="0"/>
              <a:cs typeface="Segoe UI" panose="020B0502040204020203" pitchFamily="34" charset="0"/>
            </a:endParaRPr>
          </a:p>
          <a:p>
            <a:pPr marL="0" indent="0">
              <a:buFont typeface="Wingdings" panose="05000000000000000000" pitchFamily="2" charset="2"/>
              <a:buNone/>
            </a:pPr>
            <a:r>
              <a:rPr lang="en-IN" sz="1200" b="1" i="0" kern="1200" dirty="0" err="1">
                <a:solidFill>
                  <a:schemeClr val="tx1"/>
                </a:solidFill>
                <a:effectLst/>
                <a:latin typeface="+mn-lt"/>
                <a:ea typeface="+mn-ea"/>
                <a:cs typeface="+mn-cs"/>
              </a:rPr>
              <a:t>LatentView</a:t>
            </a:r>
            <a:r>
              <a:rPr lang="en-IN" sz="1200" b="1" i="0" kern="1200" baseline="0" dirty="0">
                <a:solidFill>
                  <a:schemeClr val="tx1"/>
                </a:solidFill>
                <a:effectLst/>
                <a:latin typeface="+mn-lt"/>
                <a:ea typeface="+mn-ea"/>
                <a:cs typeface="+mn-cs"/>
              </a:rPr>
              <a:t> Solution:</a:t>
            </a:r>
          </a:p>
          <a:p>
            <a:pPr marL="171450" indent="-171450">
              <a:buFont typeface="Arial" panose="020B0604020202020204" pitchFamily="34" charset="0"/>
              <a:buChar char="•"/>
            </a:pPr>
            <a:r>
              <a:rPr lang="en-US" sz="1100" dirty="0"/>
              <a:t>Scrape consumer reviews, specifications, features at SKU level from retailer &amp; manufacturer websites using Python</a:t>
            </a:r>
          </a:p>
          <a:p>
            <a:pPr marL="171450" indent="-171450">
              <a:buFont typeface="Arial" panose="020B0604020202020204" pitchFamily="34" charset="0"/>
              <a:buChar char="•"/>
            </a:pPr>
            <a:r>
              <a:rPr lang="en-US" sz="1100" dirty="0"/>
              <a:t>Identify various review dimensions such as Rating, Sentiment and tag the reviews into various categories like Innovation, Purchase drivers using Clara bridge tree</a:t>
            </a:r>
          </a:p>
          <a:p>
            <a:pPr marL="171450" indent="-171450">
              <a:buFont typeface="Arial" panose="020B0604020202020204" pitchFamily="34" charset="0"/>
              <a:buChar char="•"/>
            </a:pPr>
            <a:r>
              <a:rPr lang="en-US" sz="1100" dirty="0"/>
              <a:t>Analyze through intuitively laid dashboards across user roles in SAS VA for insights</a:t>
            </a:r>
          </a:p>
          <a:p>
            <a:endParaRPr lang="en-US" sz="1100" dirty="0"/>
          </a:p>
          <a:p>
            <a:r>
              <a:rPr lang="en-US" sz="1100" b="1" dirty="0"/>
              <a:t>Business</a:t>
            </a:r>
            <a:r>
              <a:rPr lang="en-US" sz="1100" b="1" baseline="0" dirty="0"/>
              <a:t> Benefits:</a:t>
            </a:r>
          </a:p>
          <a:p>
            <a:pPr marL="171450" lvl="0" indent="-171450" fontAlgn="base">
              <a:spcBef>
                <a:spcPts val="600"/>
              </a:spcBef>
              <a:spcAft>
                <a:spcPct val="0"/>
              </a:spcAft>
              <a:buFont typeface="Arial" panose="020B0604020202020204" pitchFamily="34" charset="0"/>
              <a:buChar char="•"/>
              <a:defRPr/>
            </a:pPr>
            <a:r>
              <a:rPr lang="en-US" sz="1100" dirty="0"/>
              <a:t>Identify the context in which Innovation is mentioned (Achieved, Needed)</a:t>
            </a:r>
          </a:p>
          <a:p>
            <a:pPr marL="171450" lvl="0" indent="-171450" fontAlgn="base">
              <a:spcBef>
                <a:spcPts val="600"/>
              </a:spcBef>
              <a:spcAft>
                <a:spcPct val="0"/>
              </a:spcAft>
              <a:buFont typeface="Arial" panose="020B0604020202020204" pitchFamily="34" charset="0"/>
              <a:buChar char="•"/>
              <a:defRPr/>
            </a:pPr>
            <a:r>
              <a:rPr lang="en-US" sz="1100" dirty="0"/>
              <a:t>Identify the emotion / sentiment of the review (Anticipation, Happy, Sad)</a:t>
            </a:r>
          </a:p>
          <a:p>
            <a:pPr marL="171450" lvl="0" indent="-171450" fontAlgn="base">
              <a:spcBef>
                <a:spcPts val="600"/>
              </a:spcBef>
              <a:spcAft>
                <a:spcPct val="0"/>
              </a:spcAft>
              <a:buFont typeface="Arial" panose="020B0604020202020204" pitchFamily="34" charset="0"/>
              <a:buChar char="•"/>
              <a:defRPr/>
            </a:pPr>
            <a:r>
              <a:rPr lang="en-US" sz="1100" dirty="0"/>
              <a:t>Identify the purchase drivers / purchase triggers mentioned (Replace, Upgrade)</a:t>
            </a:r>
          </a:p>
          <a:p>
            <a:pPr marL="171450" lvl="0" indent="-171450" fontAlgn="base">
              <a:spcBef>
                <a:spcPts val="600"/>
              </a:spcBef>
              <a:spcAft>
                <a:spcPct val="0"/>
              </a:spcAft>
              <a:buFont typeface="Arial" panose="020B0604020202020204" pitchFamily="34" charset="0"/>
              <a:buChar char="•"/>
              <a:defRPr/>
            </a:pPr>
            <a:r>
              <a:rPr lang="en-US" sz="1100" dirty="0"/>
              <a:t>Identify the most popular feature / attribute being mentioned (Performance, Ease of Use etc.)</a:t>
            </a:r>
          </a:p>
          <a:p>
            <a:pPr marL="171450" lvl="0" indent="-171450" fontAlgn="base">
              <a:spcBef>
                <a:spcPts val="600"/>
              </a:spcBef>
              <a:spcAft>
                <a:spcPct val="0"/>
              </a:spcAft>
              <a:buFont typeface="Arial" panose="020B0604020202020204" pitchFamily="34" charset="0"/>
              <a:buChar char="•"/>
              <a:defRPr/>
            </a:pPr>
            <a:endParaRPr lang="en-US" sz="1100" dirty="0">
              <a:solidFill>
                <a:srgbClr val="000000"/>
              </a:solidFill>
            </a:endParaRPr>
          </a:p>
          <a:p>
            <a:r>
              <a:rPr lang="en-IN" sz="1100" b="1" i="0" kern="1200" dirty="0">
                <a:solidFill>
                  <a:schemeClr val="tx1"/>
                </a:solidFill>
                <a:effectLst/>
                <a:latin typeface="+mn-lt"/>
                <a:ea typeface="+mn-ea"/>
                <a:cs typeface="+mn-cs"/>
              </a:rPr>
              <a:t>Web link: </a:t>
            </a:r>
            <a:r>
              <a:rPr lang="en-IN" sz="1100" b="0" i="0" kern="1200" dirty="0">
                <a:solidFill>
                  <a:schemeClr val="tx1"/>
                </a:solidFill>
                <a:effectLst/>
                <a:latin typeface="+mn-lt"/>
                <a:ea typeface="+mn-ea"/>
                <a:cs typeface="+mn-cs"/>
              </a:rPr>
              <a:t>https://wplprod.ondemand.sas.com/SASVisualAnalyticsViewer/VisualAnalyticsViewer.jsp?reportViewOnly=true&amp;reportName=Landing+Page&amp;reportPath=/WPL/Development/Innovation/Mock/&amp;appSwitcherDisabled=true</a:t>
            </a:r>
          </a:p>
          <a:p>
            <a:r>
              <a:rPr lang="en-IN" sz="1100" b="0" i="0" kern="1200" dirty="0">
                <a:solidFill>
                  <a:schemeClr val="tx1"/>
                </a:solidFill>
                <a:effectLst/>
                <a:latin typeface="+mn-lt"/>
                <a:ea typeface="+mn-ea"/>
                <a:cs typeface="+mn-cs"/>
              </a:rPr>
              <a:t>Username : wpl0sli</a:t>
            </a:r>
          </a:p>
          <a:p>
            <a:r>
              <a:rPr lang="en-IN" sz="1100" b="0" i="0" kern="1200" dirty="0">
                <a:solidFill>
                  <a:schemeClr val="tx1"/>
                </a:solidFill>
                <a:effectLst/>
                <a:latin typeface="+mn-lt"/>
                <a:ea typeface="+mn-ea"/>
                <a:cs typeface="+mn-cs"/>
              </a:rPr>
              <a:t>Password </a:t>
            </a:r>
            <a:r>
              <a:rPr lang="en-IN" sz="1100" b="1" i="0" kern="1200" dirty="0">
                <a:solidFill>
                  <a:schemeClr val="tx1"/>
                </a:solidFill>
                <a:effectLst/>
                <a:latin typeface="+mn-lt"/>
                <a:ea typeface="+mn-ea"/>
                <a:cs typeface="+mn-cs"/>
              </a:rPr>
              <a:t>: </a:t>
            </a:r>
            <a:r>
              <a:rPr lang="en-IN" sz="1100" b="0" i="0" kern="1200" dirty="0">
                <a:solidFill>
                  <a:schemeClr val="tx1"/>
                </a:solidFill>
                <a:effectLst/>
                <a:latin typeface="+mn-lt"/>
                <a:ea typeface="+mn-ea"/>
                <a:cs typeface="+mn-cs"/>
              </a:rPr>
              <a:t>LVfun179</a:t>
            </a:r>
          </a:p>
          <a:p>
            <a:endParaRPr lang="en-US" sz="1100" dirty="0"/>
          </a:p>
          <a:p>
            <a:pPr marL="0" indent="0">
              <a:buFont typeface="Wingdings" panose="05000000000000000000" pitchFamily="2" charset="2"/>
              <a:buNone/>
            </a:pPr>
            <a:endParaRPr lang="en-US" sz="1100" b="1" dirty="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DE7C9F45-6BF4-425C-B6BC-17048751ADD4}"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4248399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Pepsi</a:t>
            </a:r>
            <a:r>
              <a:rPr lang="en-IN" baseline="0" dirty="0"/>
              <a:t> – Flavour Trend Analysis</a:t>
            </a:r>
          </a:p>
          <a:p>
            <a:endParaRPr lang="en-IN" baseline="0" dirty="0"/>
          </a:p>
          <a:p>
            <a:r>
              <a:rPr lang="en-US" sz="1200" b="1" dirty="0">
                <a:solidFill>
                  <a:srgbClr val="44546A"/>
                </a:solidFill>
              </a:rPr>
              <a:t>Business Objective:</a:t>
            </a:r>
          </a:p>
          <a:p>
            <a:pPr marL="285750" indent="-285750">
              <a:buFont typeface="Wingdings" panose="05000000000000000000" pitchFamily="2" charset="2"/>
              <a:buChar char="§"/>
            </a:pPr>
            <a:r>
              <a:rPr lang="en-US" sz="1200" dirty="0">
                <a:solidFill>
                  <a:srgbClr val="000000"/>
                </a:solidFill>
              </a:rPr>
              <a:t>Explore social media conversations to identify emerging ingredients in Breads, Muffins, Spreads and fillings.</a:t>
            </a:r>
          </a:p>
          <a:p>
            <a:pPr marL="285750" indent="-285750">
              <a:buFont typeface="Wingdings" panose="05000000000000000000" pitchFamily="2" charset="2"/>
              <a:buChar char="§"/>
            </a:pPr>
            <a:r>
              <a:rPr lang="en-US" sz="1200" dirty="0">
                <a:solidFill>
                  <a:srgbClr val="000000"/>
                </a:solidFill>
              </a:rPr>
              <a:t>Understand how a complete meal is split into different individual components and comprehend people’s mind-set on these components</a:t>
            </a:r>
          </a:p>
          <a:p>
            <a:pPr marL="285750" indent="-285750">
              <a:buFont typeface="Wingdings" panose="05000000000000000000" pitchFamily="2" charset="2"/>
              <a:buChar char="§"/>
            </a:pPr>
            <a:endParaRPr lang="en-US"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LatentView Solution: </a:t>
            </a:r>
          </a:p>
          <a:p>
            <a:r>
              <a:rPr lang="en-US" sz="1200" dirty="0">
                <a:solidFill>
                  <a:srgbClr val="000000"/>
                </a:solidFill>
              </a:rPr>
              <a:t>An exhaustive list of bread varieties was compiled based on market research and social media conversations were extracted for nearly 2 quarters.</a:t>
            </a:r>
          </a:p>
          <a:p>
            <a:r>
              <a:rPr lang="en-US" sz="1200" dirty="0">
                <a:solidFill>
                  <a:srgbClr val="000000"/>
                </a:solidFill>
              </a:rPr>
              <a:t>Identify various ingredients or combination of ingredients based breads</a:t>
            </a:r>
          </a:p>
          <a:p>
            <a:r>
              <a:rPr lang="en-US" sz="1200" dirty="0">
                <a:solidFill>
                  <a:srgbClr val="000000"/>
                </a:solidFill>
              </a:rPr>
              <a:t>Segregate the constantly emerging and seasonally emerging flavors/ingredients based on historical data</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Business Benefits: </a:t>
            </a:r>
          </a:p>
          <a:p>
            <a:pPr>
              <a:buSzPct val="120000"/>
            </a:pPr>
            <a:r>
              <a:rPr lang="en-US" sz="1200" dirty="0">
                <a:solidFill>
                  <a:srgbClr val="000000"/>
                </a:solidFill>
              </a:rPr>
              <a:t>Stay close to the emotions and excitement of the consumers by studying their food habits.</a:t>
            </a:r>
          </a:p>
          <a:p>
            <a:pPr>
              <a:buSzPct val="120000"/>
            </a:pPr>
            <a:r>
              <a:rPr lang="en-US" sz="1200" dirty="0">
                <a:solidFill>
                  <a:srgbClr val="000000"/>
                </a:solidFill>
              </a:rPr>
              <a:t>Early indication of bubbling trends to increase competitive advantage</a:t>
            </a:r>
          </a:p>
          <a:p>
            <a:pPr>
              <a:buSzPct val="120000"/>
            </a:pPr>
            <a:r>
              <a:rPr lang="en-US" sz="1200" dirty="0">
                <a:solidFill>
                  <a:srgbClr val="000000"/>
                </a:solidFill>
              </a:rPr>
              <a:t>Sharpen the focus for primary research just on the flavors which has an increasing trend of buzz</a:t>
            </a:r>
          </a:p>
          <a:p>
            <a:pPr>
              <a:buSzPct val="120000"/>
            </a:pPr>
            <a:r>
              <a:rPr lang="en-US" sz="1200" dirty="0">
                <a:solidFill>
                  <a:srgbClr val="000000"/>
                </a:solidFill>
              </a:rPr>
              <a:t>Time to market is shortened.</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26</a:t>
            </a:fld>
            <a:endParaRPr lang="en-US" dirty="0"/>
          </a:p>
        </p:txBody>
      </p:sp>
    </p:spTree>
    <p:extLst>
      <p:ext uri="{BB962C8B-B14F-4D97-AF65-F5344CB8AC3E}">
        <p14:creationId xmlns:p14="http://schemas.microsoft.com/office/powerpoint/2010/main" val="2956745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716602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Sears – 95/5</a:t>
            </a:r>
            <a:r>
              <a:rPr lang="en-IN" baseline="0" dirty="0"/>
              <a:t> – Demand Forecasting</a:t>
            </a:r>
          </a:p>
          <a:p>
            <a:endParaRPr lang="en-IN" baseline="0" dirty="0"/>
          </a:p>
          <a:p>
            <a:endParaRPr lang="en-IN" baseline="0"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28</a:t>
            </a:fld>
            <a:endParaRPr lang="en-US" dirty="0"/>
          </a:p>
        </p:txBody>
      </p:sp>
    </p:spTree>
    <p:extLst>
      <p:ext uri="{BB962C8B-B14F-4D97-AF65-F5344CB8AC3E}">
        <p14:creationId xmlns:p14="http://schemas.microsoft.com/office/powerpoint/2010/main" val="21775215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Pepsico</a:t>
            </a:r>
            <a:r>
              <a:rPr lang="en-IN" dirty="0"/>
              <a:t> – </a:t>
            </a:r>
            <a:r>
              <a:rPr lang="en-IN" baseline="0" dirty="0"/>
              <a:t>Snack Food Manufacturing Stops</a:t>
            </a:r>
            <a:endParaRPr lang="en-IN" dirty="0"/>
          </a:p>
          <a:p>
            <a:endParaRPr lang="en-IN" baseline="0" dirty="0"/>
          </a:p>
          <a:p>
            <a:r>
              <a:rPr lang="en-US" sz="1200" b="1" dirty="0">
                <a:solidFill>
                  <a:srgbClr val="44546A"/>
                </a:solidFill>
              </a:rPr>
              <a:t>Business Objective:</a:t>
            </a:r>
          </a:p>
          <a:p>
            <a:r>
              <a:rPr lang="en-US" sz="1200" dirty="0">
                <a:solidFill>
                  <a:srgbClr val="000000"/>
                </a:solidFill>
              </a:rPr>
              <a:t>Develop a systematic, faster &amp; automated hypothesis testing methodology to understand vehicle usage &amp; manage risks. (i.e.)</a:t>
            </a:r>
          </a:p>
          <a:p>
            <a:pPr marL="285750" indent="-285750">
              <a:buFont typeface="Wingdings" panose="05000000000000000000" pitchFamily="2" charset="2"/>
              <a:buChar char="§"/>
            </a:pPr>
            <a:r>
              <a:rPr lang="en-US" sz="1200" dirty="0">
                <a:solidFill>
                  <a:srgbClr val="000000"/>
                </a:solidFill>
              </a:rPr>
              <a:t>Identifying Driving Styles, Vehicle Repair, Claim Patterns </a:t>
            </a:r>
          </a:p>
          <a:p>
            <a:pPr marL="285750" indent="-285750">
              <a:buFont typeface="Wingdings" panose="05000000000000000000" pitchFamily="2" charset="2"/>
              <a:buChar char="§"/>
            </a:pPr>
            <a:r>
              <a:rPr lang="en-US" sz="1200" dirty="0">
                <a:solidFill>
                  <a:srgbClr val="000000"/>
                </a:solidFill>
              </a:rPr>
              <a:t>Predicting risks in similar / neighboring driving profiles.</a:t>
            </a:r>
          </a:p>
          <a:p>
            <a:pPr marL="0" indent="0">
              <a:buFont typeface="Wingdings" panose="05000000000000000000" pitchFamily="2" charset="2"/>
              <a:buNone/>
            </a:pPr>
            <a:endParaRPr lang="en-US"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LatentView Solution: </a:t>
            </a:r>
          </a:p>
          <a:p>
            <a:pPr>
              <a:spcBef>
                <a:spcPts val="600"/>
              </a:spcBef>
            </a:pPr>
            <a:r>
              <a:rPr lang="en-US" sz="1200" noProof="1">
                <a:solidFill>
                  <a:srgbClr val="000000"/>
                </a:solidFill>
                <a:ea typeface="Segoe UI" panose="020B0502040204020203" pitchFamily="34" charset="0"/>
                <a:cs typeface="Segoe UI" panose="020B0502040204020203" pitchFamily="34" charset="0"/>
              </a:rPr>
              <a:t>Identifying key factors to predict </a:t>
            </a:r>
            <a:r>
              <a:rPr lang="en-US" sz="1200" dirty="0">
                <a:ea typeface="Segoe UI" panose="020B0502040204020203" pitchFamily="34" charset="0"/>
                <a:cs typeface="Segoe UI" panose="020B0502040204020203" pitchFamily="34" charset="0"/>
              </a:rPr>
              <a:t>downtime / throughput reduction </a:t>
            </a:r>
            <a:r>
              <a:rPr lang="en-US" sz="1200" noProof="1">
                <a:solidFill>
                  <a:srgbClr val="000000"/>
                </a:solidFill>
                <a:ea typeface="Segoe UI" panose="020B0502040204020203" pitchFamily="34" charset="0"/>
                <a:cs typeface="Segoe UI" panose="020B0502040204020203" pitchFamily="34" charset="0"/>
              </a:rPr>
              <a:t>on hourly basis. Building a real time visualization tool to monitor the key factors and take necessary mitigating actions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Business Benefits:</a:t>
            </a:r>
          </a:p>
          <a:p>
            <a:pPr>
              <a:spcBef>
                <a:spcPts val="600"/>
              </a:spcBef>
            </a:pPr>
            <a:r>
              <a:rPr lang="en-US" sz="1400" dirty="0">
                <a:ea typeface="Segoe UI" panose="020B0502040204020203" pitchFamily="34" charset="0"/>
                <a:cs typeface="Segoe UI" panose="020B0502040204020203" pitchFamily="34" charset="0"/>
              </a:rPr>
              <a:t>Additional output gained by predicting downtime ~13000 </a:t>
            </a:r>
            <a:r>
              <a:rPr lang="en-US" sz="1400" dirty="0" err="1">
                <a:ea typeface="Segoe UI" panose="020B0502040204020203" pitchFamily="34" charset="0"/>
                <a:cs typeface="Segoe UI" panose="020B0502040204020203" pitchFamily="34" charset="0"/>
              </a:rPr>
              <a:t>lbs</a:t>
            </a:r>
            <a:r>
              <a:rPr lang="en-US" sz="1400" dirty="0">
                <a:ea typeface="Segoe UI" panose="020B0502040204020203" pitchFamily="34" charset="0"/>
                <a:cs typeface="Segoe UI" panose="020B0502040204020203" pitchFamily="34" charset="0"/>
              </a:rPr>
              <a:t> / month</a:t>
            </a:r>
          </a:p>
          <a:p>
            <a:pPr>
              <a:spcBef>
                <a:spcPts val="600"/>
              </a:spcBef>
            </a:pPr>
            <a:r>
              <a:rPr lang="en-US" sz="1400" dirty="0">
                <a:ea typeface="Segoe UI" panose="020B0502040204020203" pitchFamily="34" charset="0"/>
                <a:cs typeface="Segoe UI" panose="020B0502040204020203" pitchFamily="34" charset="0"/>
              </a:rPr>
              <a:t>Incremental wastage reduction ~4500 </a:t>
            </a:r>
            <a:r>
              <a:rPr lang="en-US" sz="1400" dirty="0" err="1">
                <a:ea typeface="Segoe UI" panose="020B0502040204020203" pitchFamily="34" charset="0"/>
                <a:cs typeface="Segoe UI" panose="020B0502040204020203" pitchFamily="34" charset="0"/>
              </a:rPr>
              <a:t>lbs</a:t>
            </a:r>
            <a:r>
              <a:rPr lang="en-US" sz="1400" dirty="0">
                <a:ea typeface="Segoe UI" panose="020B0502040204020203" pitchFamily="34" charset="0"/>
                <a:cs typeface="Segoe UI" panose="020B0502040204020203" pitchFamily="34" charset="0"/>
              </a:rPr>
              <a:t> / month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1" i="0" u="none" strike="noStrike" kern="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 </a:t>
            </a:r>
            <a:endParaRPr kumimoji="0" lang="en-AU" sz="12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800100" marR="0" lvl="1" indent="-342900" algn="ctr"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AU" sz="12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1" i="0" u="none" strike="noStrike" kern="0" cap="none" spc="-96" normalizeH="0" baseline="0" noProof="0" dirty="0">
              <a:ln w="3175">
                <a:noFill/>
              </a:ln>
              <a:solidFill>
                <a:sysClr val="windowText" lastClr="000000"/>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1" i="0" u="none" strike="noStrike" kern="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29</a:t>
            </a:fld>
            <a:endParaRPr lang="en-US" dirty="0"/>
          </a:p>
        </p:txBody>
      </p:sp>
    </p:spTree>
    <p:extLst>
      <p:ext uri="{BB962C8B-B14F-4D97-AF65-F5344CB8AC3E}">
        <p14:creationId xmlns:p14="http://schemas.microsoft.com/office/powerpoint/2010/main" val="33395068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821700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Sysco</a:t>
            </a:r>
            <a:r>
              <a:rPr lang="en-IN" baseline="0" dirty="0"/>
              <a:t> – Recommendation Engine</a:t>
            </a:r>
          </a:p>
          <a:p>
            <a:endParaRPr lang="en-IN" baseline="0" dirty="0"/>
          </a:p>
          <a:p>
            <a:r>
              <a:rPr lang="en-US" sz="1200" b="1" dirty="0">
                <a:solidFill>
                  <a:srgbClr val="44546A"/>
                </a:solidFill>
              </a:rPr>
              <a:t>Business Objective:</a:t>
            </a:r>
          </a:p>
          <a:p>
            <a:pPr marL="171450" indent="-171450">
              <a:buFont typeface="Arial" panose="020B0604020202020204" pitchFamily="34" charset="0"/>
              <a:buChar char="•"/>
            </a:pPr>
            <a:r>
              <a:rPr lang="en-US" sz="1200" dirty="0">
                <a:ea typeface="Segoe UI" panose="020B0502040204020203" pitchFamily="34" charset="0"/>
                <a:cs typeface="Segoe UI" panose="020B0502040204020203" pitchFamily="34" charset="0"/>
              </a:rPr>
              <a:t>Analyze the sales transaction files to recommend new items for each individual customer to purchase. These recommended items should not have been purchased by the individual customer in the past</a:t>
            </a:r>
          </a:p>
          <a:p>
            <a:pPr marL="171450" indent="-171450">
              <a:buFont typeface="Arial" panose="020B0604020202020204" pitchFamily="34" charset="0"/>
              <a:buChar char="•"/>
            </a:pPr>
            <a:r>
              <a:rPr lang="en-US" sz="1200" dirty="0">
                <a:ea typeface="Segoe UI" panose="020B0502040204020203" pitchFamily="34" charset="0"/>
                <a:cs typeface="Segoe UI" panose="020B0502040204020203" pitchFamily="34" charset="0"/>
              </a:rPr>
              <a:t>Identify products that frequently co-occur in a basket to strengthen the cross sell recommendations</a:t>
            </a:r>
          </a:p>
          <a:p>
            <a:pPr marL="171450" indent="-171450">
              <a:buFont typeface="Arial" panose="020B0604020202020204" pitchFamily="34" charset="0"/>
              <a:buChar char="•"/>
            </a:pPr>
            <a:r>
              <a:rPr lang="en-US" sz="1200" dirty="0">
                <a:ea typeface="Segoe UI" panose="020B0502040204020203" pitchFamily="34" charset="0"/>
                <a:cs typeface="Segoe UI" panose="020B0502040204020203" pitchFamily="34" charset="0"/>
              </a:rPr>
              <a:t>Prioritize recommendations based on Customer Value </a:t>
            </a:r>
          </a:p>
          <a:p>
            <a:pPr marL="0" indent="0">
              <a:buFont typeface="Wingdings" panose="05000000000000000000" pitchFamily="2" charset="2"/>
              <a:buNone/>
            </a:pPr>
            <a:endParaRPr lang="en-US"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LatentView Solution: </a:t>
            </a:r>
          </a:p>
          <a:p>
            <a:r>
              <a:rPr lang="en-US" sz="1200" dirty="0"/>
              <a:t>The methodology can be divided into three parts</a:t>
            </a:r>
          </a:p>
          <a:p>
            <a:pPr marL="171450" indent="-171450">
              <a:buFont typeface="Arial" panose="020B0604020202020204" pitchFamily="34" charset="0"/>
              <a:buChar char="•"/>
            </a:pPr>
            <a:r>
              <a:rPr lang="en-US" sz="1200" b="1" dirty="0"/>
              <a:t>Customer Segmentation</a:t>
            </a:r>
            <a:endParaRPr lang="en-US" sz="1200" dirty="0"/>
          </a:p>
          <a:p>
            <a:pPr marL="171450" indent="-171450">
              <a:buFont typeface="Arial" panose="020B0604020202020204" pitchFamily="34" charset="0"/>
              <a:buChar char="•"/>
            </a:pPr>
            <a:r>
              <a:rPr lang="en-US" sz="1200" b="1" dirty="0"/>
              <a:t>User Based Collaborative Filtering</a:t>
            </a:r>
            <a:r>
              <a:rPr lang="en-US" sz="1200" dirty="0"/>
              <a:t>: </a:t>
            </a:r>
          </a:p>
          <a:p>
            <a:pPr marL="171450" indent="-171450">
              <a:buFont typeface="Arial" panose="020B0604020202020204" pitchFamily="34" charset="0"/>
              <a:buChar char="•"/>
            </a:pPr>
            <a:r>
              <a:rPr lang="en-US" sz="1200" b="1" dirty="0"/>
              <a:t>Market Basket Analysis</a:t>
            </a:r>
          </a:p>
          <a:p>
            <a:pPr marL="171450" indent="-171450">
              <a:buFont typeface="Arial" panose="020B0604020202020204" pitchFamily="34" charset="0"/>
              <a:buChar char="•"/>
            </a:pPr>
            <a:r>
              <a:rPr lang="en-US" sz="1200" b="1" dirty="0"/>
              <a:t>Final Recommendations</a:t>
            </a:r>
            <a:r>
              <a:rPr lang="en-US" sz="1200" dirty="0"/>
              <a:t>: Generate the final recommendations by combining the collaborative filtering and market basket analysis outputs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Business Benefits: </a:t>
            </a:r>
          </a:p>
          <a:p>
            <a:pPr lvl="0" fontAlgn="base">
              <a:spcBef>
                <a:spcPts val="600"/>
              </a:spcBef>
              <a:spcAft>
                <a:spcPct val="0"/>
              </a:spcAft>
              <a:defRPr/>
            </a:pPr>
            <a:r>
              <a:rPr lang="en-US" sz="1200" dirty="0"/>
              <a:t>With the help of the recommendations generated, potential customers can be targeted for cross-selling</a:t>
            </a:r>
          </a:p>
          <a:p>
            <a:pPr lvl="0" fontAlgn="base">
              <a:spcBef>
                <a:spcPts val="600"/>
              </a:spcBef>
              <a:spcAft>
                <a:spcPct val="0"/>
              </a:spcAft>
              <a:defRPr/>
            </a:pPr>
            <a:r>
              <a:rPr lang="en-US" sz="1200" dirty="0"/>
              <a:t>Prioritizing the customers to be targeted using the RFM scores generated for each customer</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4</a:t>
            </a:fld>
            <a:endParaRPr lang="en-US" dirty="0"/>
          </a:p>
        </p:txBody>
      </p:sp>
    </p:spTree>
    <p:extLst>
      <p:ext uri="{BB962C8B-B14F-4D97-AF65-F5344CB8AC3E}">
        <p14:creationId xmlns:p14="http://schemas.microsoft.com/office/powerpoint/2010/main" val="8420341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Sony – CFO Dashboard</a:t>
            </a:r>
          </a:p>
          <a:p>
            <a:endParaRPr lang="en-IN" dirty="0"/>
          </a:p>
          <a:p>
            <a:r>
              <a:rPr lang="en-US" sz="1200" b="1" dirty="0">
                <a:solidFill>
                  <a:srgbClr val="44546A"/>
                </a:solidFill>
              </a:rPr>
              <a:t>Business Objective:</a:t>
            </a:r>
          </a:p>
          <a:p>
            <a:r>
              <a:rPr lang="en-US" sz="1200" dirty="0">
                <a:solidFill>
                  <a:srgbClr val="000000"/>
                </a:solidFill>
              </a:rPr>
              <a:t>A one stop dashboard to track &amp; measure performance of all business units across geographies</a:t>
            </a:r>
          </a:p>
          <a:p>
            <a:endParaRPr lang="en-US"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solidFill>
                  <a:srgbClr val="44546A"/>
                </a:solidFill>
              </a:rPr>
              <a:t>LatentView</a:t>
            </a:r>
            <a:r>
              <a:rPr lang="en-US" sz="1200" b="1" dirty="0">
                <a:solidFill>
                  <a:srgbClr val="44546A"/>
                </a:solidFill>
              </a:rPr>
              <a:t> Solution: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kern="0" dirty="0">
                <a:ea typeface="Segoe UI" panose="020B0502040204020203" pitchFamily="34" charset="0"/>
                <a:cs typeface="Segoe UI" panose="020B0502040204020203" pitchFamily="34" charset="0"/>
              </a:rPr>
              <a:t>Overview of the current year metrics along with deep-dive analysis into each segment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kern="0" dirty="0">
                <a:ea typeface="Segoe UI" panose="020B0502040204020203" pitchFamily="34" charset="0"/>
                <a:cs typeface="Segoe UI" panose="020B0502040204020203" pitchFamily="34" charset="0"/>
              </a:rPr>
              <a:t>Analysing data on multiple levels gives insight into which categories or which geographies are underperforming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kern="0" dirty="0">
                <a:ea typeface="Segoe UI" panose="020B0502040204020203" pitchFamily="34" charset="0"/>
                <a:cs typeface="Segoe UI" panose="020B0502040204020203" pitchFamily="34" charset="0"/>
              </a:rPr>
              <a:t>Understand the factors that cause the disparity between actuals and estimates and create an action plan to achieve the forecasts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200" kern="0" dirty="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b="1" kern="0" dirty="0">
                <a:ea typeface="Segoe UI" panose="020B0502040204020203" pitchFamily="34" charset="0"/>
                <a:cs typeface="Segoe UI" panose="020B0502040204020203" pitchFamily="34" charset="0"/>
              </a:rPr>
              <a:t>Business benefits:</a:t>
            </a:r>
          </a:p>
          <a:p>
            <a:pPr marL="171450" lvl="0" indent="-171450" algn="just">
              <a:buFont typeface="Arial" panose="020B0604020202020204" pitchFamily="34" charset="0"/>
              <a:buChar char="•"/>
            </a:pPr>
            <a:r>
              <a:rPr lang="en-US" sz="1200" dirty="0">
                <a:solidFill>
                  <a:srgbClr val="000000"/>
                </a:solidFill>
              </a:rPr>
              <a:t>Measure the best performing KPI’s across each category in a single view</a:t>
            </a:r>
          </a:p>
          <a:p>
            <a:pPr marL="171450" lvl="0" indent="-171450" algn="just">
              <a:buFont typeface="Arial" panose="020B0604020202020204" pitchFamily="34" charset="0"/>
              <a:buChar char="•"/>
            </a:pPr>
            <a:r>
              <a:rPr lang="en-US" sz="1200" dirty="0">
                <a:solidFill>
                  <a:srgbClr val="000000"/>
                </a:solidFill>
              </a:rPr>
              <a:t>The drill down’s help dissect the overall performance into category level which throws light into specifics of each category</a:t>
            </a:r>
          </a:p>
          <a:p>
            <a:pPr marL="171450" lvl="0" indent="-171450" algn="just">
              <a:buFont typeface="Arial" panose="020B0604020202020204" pitchFamily="34" charset="0"/>
              <a:buChar char="•"/>
            </a:pPr>
            <a:r>
              <a:rPr lang="en-US" sz="1200" dirty="0">
                <a:solidFill>
                  <a:srgbClr val="000000"/>
                </a:solidFill>
              </a:rPr>
              <a:t>The waterfalls shows the components of loss in an easy way to understand, allowing to analyze the reasons behind the losses</a:t>
            </a:r>
          </a:p>
          <a:p>
            <a:pPr lvl="0" algn="just">
              <a:spcAft>
                <a:spcPts val="588"/>
              </a:spcAft>
            </a:pPr>
            <a:endParaRPr lang="en-US" sz="1200" dirty="0">
              <a:solidFill>
                <a:srgbClr val="000000"/>
              </a:solidFill>
            </a:endParaRPr>
          </a:p>
          <a:p>
            <a:pPr lvl="0" algn="just">
              <a:spcAft>
                <a:spcPts val="588"/>
              </a:spcAft>
            </a:pPr>
            <a:endParaRPr lang="en-US"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0" dirty="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44546A"/>
              </a:solidFill>
            </a:endParaRPr>
          </a:p>
          <a:p>
            <a:endParaRPr lang="en-US" sz="1200" dirty="0">
              <a:solidFill>
                <a:srgbClr val="000000"/>
              </a:solidFill>
            </a:endParaRPr>
          </a:p>
          <a:p>
            <a:endParaRPr lang="en-IN" dirty="0"/>
          </a:p>
          <a:p>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31</a:t>
            </a:fld>
            <a:endParaRPr lang="en-US" dirty="0"/>
          </a:p>
        </p:txBody>
      </p:sp>
    </p:spTree>
    <p:extLst>
      <p:ext uri="{BB962C8B-B14F-4D97-AF65-F5344CB8AC3E}">
        <p14:creationId xmlns:p14="http://schemas.microsoft.com/office/powerpoint/2010/main" val="4050445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Sony</a:t>
            </a:r>
            <a:r>
              <a:rPr lang="en-IN" baseline="0" dirty="0"/>
              <a:t> Music – Forecast Sales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aseline="0" dirty="0"/>
          </a:p>
          <a:p>
            <a:r>
              <a:rPr lang="en-US" sz="1200" b="1" dirty="0">
                <a:solidFill>
                  <a:srgbClr val="44546A"/>
                </a:solidFill>
              </a:rPr>
              <a:t>Business Objective:</a:t>
            </a:r>
          </a:p>
          <a:p>
            <a:r>
              <a:rPr lang="en-US" sz="1200" dirty="0">
                <a:solidFill>
                  <a:srgbClr val="000000"/>
                </a:solidFill>
              </a:rPr>
              <a:t>A global record company wanted to build a robust model using digital and social data</a:t>
            </a:r>
          </a:p>
          <a:p>
            <a:r>
              <a:rPr lang="en-US" sz="1200" dirty="0">
                <a:solidFill>
                  <a:srgbClr val="000000"/>
                </a:solidFill>
              </a:rPr>
              <a:t>to help predict sales of a record as soon as it released. Given the limited number of tracks/albums an artist will have in their history, the challenge was to develop a forecasting technique that would improve accuracy of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44546A"/>
                </a:solidFill>
              </a:rPr>
              <a:t>LatentView Solution: </a:t>
            </a:r>
          </a:p>
          <a:p>
            <a:r>
              <a:rPr lang="en-US" sz="1200" dirty="0"/>
              <a:t>Since the number of data points were low and the predictors were high, we created multiple subsets of predictors. Using an ensemble technique with multivariate regression we built a model to predict sales. </a:t>
            </a:r>
          </a:p>
          <a:p>
            <a:r>
              <a:rPr lang="en-US" sz="1200" dirty="0"/>
              <a:t>We analyzed social media data that helped understand buzz and customer sentiment, transaction data that tracked pre-orders, streaming data that helped understand what the audience was listening to, broadcast data such as radio plays and marketing data. </a:t>
            </a:r>
          </a:p>
          <a:p>
            <a:r>
              <a:rPr lang="en-US" sz="1200" dirty="0"/>
              <a:t>The past performance, social media activities, listenership across channels and pre-launch data of hundreds of artists were analyzed. </a:t>
            </a:r>
          </a:p>
          <a:p>
            <a:r>
              <a:rPr lang="en-US" sz="1200" dirty="0"/>
              <a:t>Furthermore, the impact of various marketing and promotional activities were analyzed soon after the album launch in order to quantify and optimize spend.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44546A"/>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44546A"/>
                </a:solidFill>
              </a:rPr>
              <a:t>Business Benefits: </a:t>
            </a:r>
          </a:p>
          <a:p>
            <a:r>
              <a:rPr lang="en-US" sz="1200" dirty="0"/>
              <a:t>The model was able to predict sales with an 85% accuracy. </a:t>
            </a:r>
          </a:p>
          <a:p>
            <a:r>
              <a:rPr lang="en-US" sz="1200" dirty="0"/>
              <a:t>It also helped to better their supply chain planning and also have more leverage over retailers in pushing their product based on data. </a:t>
            </a:r>
          </a:p>
          <a:p>
            <a:r>
              <a:rPr lang="en-US" sz="1200" dirty="0"/>
              <a:t>Furthermore, the company was now able to optimize marketing effectiveness and spend by timing their promotions and tours better, creating social media buzz at the correct time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44546A"/>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44546A"/>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32</a:t>
            </a:fld>
            <a:endParaRPr lang="en-US" dirty="0"/>
          </a:p>
        </p:txBody>
      </p:sp>
    </p:spTree>
    <p:extLst>
      <p:ext uri="{BB962C8B-B14F-4D97-AF65-F5344CB8AC3E}">
        <p14:creationId xmlns:p14="http://schemas.microsoft.com/office/powerpoint/2010/main" val="1054765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200" b="0" dirty="0" err="1">
                <a:solidFill>
                  <a:prstClr val="black"/>
                </a:solidFill>
              </a:rPr>
              <a:t>Equinix</a:t>
            </a:r>
            <a:r>
              <a:rPr lang="en-IN" sz="1200" b="0" baseline="0" dirty="0">
                <a:solidFill>
                  <a:prstClr val="black"/>
                </a:solidFill>
              </a:rPr>
              <a:t> – Churn Modelling</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IN" sz="1200" b="1" dirty="0">
              <a:solidFill>
                <a:prstClr val="black"/>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200" b="1" dirty="0">
                <a:solidFill>
                  <a:prstClr val="black"/>
                </a:solidFill>
              </a:rPr>
              <a:t>Business Objective:</a:t>
            </a:r>
            <a:r>
              <a:rPr lang="en-IN" sz="1200" b="1" baseline="0" dirty="0">
                <a:solidFill>
                  <a:prstClr val="black"/>
                </a:solidFill>
              </a:rPr>
              <a:t> </a:t>
            </a:r>
            <a:r>
              <a:rPr lang="en-IN" sz="1200" dirty="0">
                <a:solidFill>
                  <a:prstClr val="black"/>
                </a:solidFill>
              </a:rPr>
              <a:t>To provide system and method to identify growers, reducers &amp; churners at asset level for all the data centres</a:t>
            </a:r>
          </a:p>
          <a:p>
            <a:pPr marL="0" indent="0">
              <a:buFont typeface="Wingdings" panose="05000000000000000000" pitchFamily="2" charset="2"/>
              <a:buNone/>
            </a:pPr>
            <a:endParaRPr lang="en-IN" dirty="0"/>
          </a:p>
          <a:p>
            <a:pPr marL="0" indent="0">
              <a:buFont typeface="Wingdings" panose="05000000000000000000" pitchFamily="2" charset="2"/>
              <a:buNone/>
            </a:pPr>
            <a:r>
              <a:rPr lang="en-IN" b="1" dirty="0"/>
              <a:t>Solution:</a:t>
            </a:r>
          </a:p>
          <a:p>
            <a:pPr marL="0" indent="0">
              <a:buFont typeface="Wingdings" panose="05000000000000000000" pitchFamily="2" charset="2"/>
              <a:buNone/>
            </a:pPr>
            <a:r>
              <a:rPr lang="en-IN" dirty="0"/>
              <a:t>The 3S framework:</a:t>
            </a:r>
          </a:p>
          <a:p>
            <a:pPr marL="0" indent="0">
              <a:buFont typeface="Wingdings" panose="05000000000000000000" pitchFamily="2" charset="2"/>
              <a:buNone/>
            </a:pPr>
            <a:r>
              <a:rPr lang="en-IN" b="1" dirty="0"/>
              <a:t>Initial State</a:t>
            </a:r>
          </a:p>
          <a:p>
            <a:pPr marL="128483" lvl="1" indent="-128483" algn="just" defTabSz="466328">
              <a:spcBef>
                <a:spcPct val="0"/>
              </a:spcBef>
              <a:spcAft>
                <a:spcPts val="451"/>
              </a:spcAft>
              <a:buFont typeface="Arial" panose="020B0604020202020204" pitchFamily="34" charset="0"/>
              <a:buChar char="•"/>
            </a:pPr>
            <a:r>
              <a:rPr lang="en-IN" sz="1200" dirty="0">
                <a:solidFill>
                  <a:prstClr val="black">
                    <a:hueOff val="0"/>
                    <a:satOff val="0"/>
                    <a:lumOff val="0"/>
                    <a:alphaOff val="0"/>
                  </a:prstClr>
                </a:solidFill>
              </a:rPr>
              <a:t>Churn &amp; reduction of footprint is evident in the last few years</a:t>
            </a:r>
          </a:p>
          <a:p>
            <a:pPr marL="128483" lvl="1" indent="-128483" algn="just" defTabSz="466328">
              <a:spcBef>
                <a:spcPct val="0"/>
              </a:spcBef>
              <a:spcAft>
                <a:spcPts val="451"/>
              </a:spcAft>
              <a:buFont typeface="Arial" panose="020B0604020202020204" pitchFamily="34" charset="0"/>
              <a:buChar char="•"/>
            </a:pPr>
            <a:r>
              <a:rPr lang="en-IN" sz="1200" dirty="0">
                <a:solidFill>
                  <a:prstClr val="black">
                    <a:hueOff val="0"/>
                    <a:satOff val="0"/>
                    <a:lumOff val="0"/>
                    <a:alphaOff val="0"/>
                  </a:prstClr>
                </a:solidFill>
              </a:rPr>
              <a:t>Currently, there is no scientific way of identifying churners upfront</a:t>
            </a:r>
          </a:p>
          <a:p>
            <a:pPr marL="128483" lvl="1" indent="-128483" algn="just" defTabSz="466328">
              <a:spcBef>
                <a:spcPct val="0"/>
              </a:spcBef>
              <a:spcAft>
                <a:spcPts val="451"/>
              </a:spcAft>
              <a:buFont typeface="Arial" panose="020B0604020202020204" pitchFamily="34" charset="0"/>
              <a:buChar char="•"/>
            </a:pPr>
            <a:r>
              <a:rPr lang="en-IN" sz="1200" dirty="0">
                <a:solidFill>
                  <a:prstClr val="black">
                    <a:hueOff val="0"/>
                    <a:satOff val="0"/>
                    <a:lumOff val="0"/>
                    <a:alphaOff val="0"/>
                  </a:prstClr>
                </a:solidFill>
              </a:rPr>
              <a:t>Sales team use some rules based approach</a:t>
            </a:r>
          </a:p>
          <a:p>
            <a:pPr marL="0" lvl="1" indent="0" algn="just" defTabSz="466328">
              <a:spcBef>
                <a:spcPct val="0"/>
              </a:spcBef>
              <a:spcAft>
                <a:spcPts val="451"/>
              </a:spcAft>
              <a:buFont typeface="Arial" panose="020B0604020202020204" pitchFamily="34" charset="0"/>
              <a:buNone/>
            </a:pPr>
            <a:endParaRPr lang="en-IN" sz="1200" dirty="0">
              <a:solidFill>
                <a:prstClr val="black">
                  <a:hueOff val="0"/>
                  <a:satOff val="0"/>
                  <a:lumOff val="0"/>
                  <a:alphaOff val="0"/>
                </a:prstClr>
              </a:solidFill>
            </a:endParaRPr>
          </a:p>
          <a:p>
            <a:pPr marL="0" lvl="1" indent="0" algn="just" defTabSz="466328">
              <a:spcBef>
                <a:spcPct val="0"/>
              </a:spcBef>
              <a:spcAft>
                <a:spcPts val="451"/>
              </a:spcAft>
              <a:buFont typeface="Arial" panose="020B0604020202020204" pitchFamily="34" charset="0"/>
              <a:buNone/>
            </a:pPr>
            <a:r>
              <a:rPr lang="en-IN" sz="1200" b="1" dirty="0">
                <a:solidFill>
                  <a:prstClr val="black">
                    <a:hueOff val="0"/>
                    <a:satOff val="0"/>
                    <a:lumOff val="0"/>
                    <a:alphaOff val="0"/>
                  </a:prstClr>
                </a:solidFill>
              </a:rPr>
              <a:t>Proposed State</a:t>
            </a:r>
          </a:p>
          <a:p>
            <a:pPr marL="128483" lvl="1" indent="-128483" algn="just" defTabSz="466328">
              <a:spcBef>
                <a:spcPct val="0"/>
              </a:spcBef>
              <a:spcAft>
                <a:spcPts val="451"/>
              </a:spcAft>
              <a:buFont typeface="Arial" panose="020B0604020202020204" pitchFamily="34" charset="0"/>
              <a:buChar char="•"/>
            </a:pPr>
            <a:r>
              <a:rPr lang="en-IN" sz="1200" dirty="0">
                <a:solidFill>
                  <a:prstClr val="black">
                    <a:hueOff val="0"/>
                    <a:satOff val="0"/>
                    <a:lumOff val="0"/>
                    <a:alphaOff val="0"/>
                  </a:prstClr>
                </a:solidFill>
              </a:rPr>
              <a:t>Able to identify potential churners and reducers upfront in a more accurate and scientific manner</a:t>
            </a:r>
          </a:p>
          <a:p>
            <a:pPr marL="128483" lvl="1" indent="-128483" algn="just" defTabSz="466328">
              <a:spcBef>
                <a:spcPct val="0"/>
              </a:spcBef>
              <a:spcAft>
                <a:spcPts val="451"/>
              </a:spcAft>
              <a:buFont typeface="Arial" panose="020B0604020202020204" pitchFamily="34" charset="0"/>
              <a:buChar char="•"/>
            </a:pPr>
            <a:r>
              <a:rPr lang="en-IN" sz="1200" dirty="0">
                <a:solidFill>
                  <a:prstClr val="black">
                    <a:hueOff val="0"/>
                    <a:satOff val="0"/>
                    <a:lumOff val="0"/>
                    <a:alphaOff val="0"/>
                  </a:prstClr>
                </a:solidFill>
              </a:rPr>
              <a:t>Bring down loss of revenue due to churn by taking proactive measures</a:t>
            </a:r>
          </a:p>
          <a:p>
            <a:pPr marL="0" lvl="1" indent="0" algn="just" defTabSz="466328">
              <a:spcBef>
                <a:spcPct val="0"/>
              </a:spcBef>
              <a:spcAft>
                <a:spcPts val="451"/>
              </a:spcAft>
              <a:buFont typeface="Arial" panose="020B0604020202020204" pitchFamily="34" charset="0"/>
              <a:buNone/>
            </a:pPr>
            <a:endParaRPr lang="en-IN" sz="1200" dirty="0">
              <a:solidFill>
                <a:prstClr val="black">
                  <a:hueOff val="0"/>
                  <a:satOff val="0"/>
                  <a:lumOff val="0"/>
                  <a:alphaOff val="0"/>
                </a:prstClr>
              </a:solidFill>
            </a:endParaRPr>
          </a:p>
          <a:p>
            <a:pPr marL="0" lvl="1" indent="0" algn="just" defTabSz="466328">
              <a:spcBef>
                <a:spcPct val="0"/>
              </a:spcBef>
              <a:spcAft>
                <a:spcPts val="451"/>
              </a:spcAft>
              <a:buFont typeface="Arial" panose="020B0604020202020204" pitchFamily="34" charset="0"/>
              <a:buNone/>
            </a:pPr>
            <a:r>
              <a:rPr lang="en-IN" sz="1200" b="1" dirty="0">
                <a:solidFill>
                  <a:prstClr val="black">
                    <a:hueOff val="0"/>
                    <a:satOff val="0"/>
                    <a:lumOff val="0"/>
                    <a:alphaOff val="0"/>
                  </a:prstClr>
                </a:solidFill>
              </a:rPr>
              <a:t>Solution</a:t>
            </a:r>
          </a:p>
          <a:p>
            <a:pPr marL="128483" lvl="1" indent="-128483" algn="just" defTabSz="466328">
              <a:spcBef>
                <a:spcPct val="0"/>
              </a:spcBef>
              <a:spcAft>
                <a:spcPts val="451"/>
              </a:spcAft>
              <a:buFont typeface="Arial" panose="020B0604020202020204" pitchFamily="34" charset="0"/>
              <a:buChar char="•"/>
            </a:pPr>
            <a:r>
              <a:rPr lang="en-US" sz="1200" dirty="0">
                <a:solidFill>
                  <a:prstClr val="black">
                    <a:hueOff val="0"/>
                    <a:satOff val="0"/>
                    <a:lumOff val="0"/>
                    <a:alphaOff val="0"/>
                  </a:prstClr>
                </a:solidFill>
              </a:rPr>
              <a:t>LatentView to provide system and method to identify growers, reducers &amp; churners at asset level for all data </a:t>
            </a:r>
            <a:r>
              <a:rPr lang="en-US" sz="1200" dirty="0" err="1">
                <a:solidFill>
                  <a:prstClr val="black">
                    <a:hueOff val="0"/>
                    <a:satOff val="0"/>
                    <a:lumOff val="0"/>
                    <a:alphaOff val="0"/>
                  </a:prstClr>
                </a:solidFill>
              </a:rPr>
              <a:t>centres</a:t>
            </a:r>
            <a:endParaRPr lang="en-US" sz="1200" dirty="0">
              <a:solidFill>
                <a:prstClr val="black">
                  <a:hueOff val="0"/>
                  <a:satOff val="0"/>
                  <a:lumOff val="0"/>
                  <a:alphaOff val="0"/>
                </a:prstClr>
              </a:solidFill>
            </a:endParaRPr>
          </a:p>
          <a:p>
            <a:pPr marL="85657" lvl="1" indent="-85657" algn="just" defTabSz="466328">
              <a:spcBef>
                <a:spcPct val="0"/>
              </a:spcBef>
              <a:spcAft>
                <a:spcPts val="451"/>
              </a:spcAft>
              <a:buFontTx/>
              <a:buChar char="••"/>
            </a:pPr>
            <a:r>
              <a:rPr lang="en-US" sz="1200" dirty="0">
                <a:solidFill>
                  <a:prstClr val="black">
                    <a:hueOff val="0"/>
                    <a:satOff val="0"/>
                    <a:lumOff val="0"/>
                    <a:alphaOff val="0"/>
                  </a:prstClr>
                </a:solidFill>
              </a:rPr>
              <a:t>The predictions will be for 3,6,9 &amp; 12 months</a:t>
            </a:r>
          </a:p>
          <a:p>
            <a:pPr marL="0" lvl="1" indent="0" algn="just" defTabSz="466328">
              <a:spcBef>
                <a:spcPct val="0"/>
              </a:spcBef>
              <a:spcAft>
                <a:spcPts val="451"/>
              </a:spcAft>
              <a:buFont typeface="Arial" panose="020B0604020202020204" pitchFamily="34" charset="0"/>
              <a:buNone/>
            </a:pPr>
            <a:endParaRPr lang="en-IN" sz="1200" dirty="0">
              <a:solidFill>
                <a:prstClr val="black">
                  <a:hueOff val="0"/>
                  <a:satOff val="0"/>
                  <a:lumOff val="0"/>
                  <a:alphaOff val="0"/>
                </a:prstClr>
              </a:solidFill>
            </a:endParaRPr>
          </a:p>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5</a:t>
            </a:fld>
            <a:endParaRPr lang="en-US" dirty="0"/>
          </a:p>
        </p:txBody>
      </p:sp>
    </p:spTree>
    <p:extLst>
      <p:ext uri="{BB962C8B-B14F-4D97-AF65-F5344CB8AC3E}">
        <p14:creationId xmlns:p14="http://schemas.microsoft.com/office/powerpoint/2010/main" val="4062012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Philips</a:t>
            </a:r>
            <a:r>
              <a:rPr lang="en-IN" baseline="0" dirty="0"/>
              <a:t> – Wearable Devices Dashboard</a:t>
            </a:r>
          </a:p>
          <a:p>
            <a:endParaRPr lang="en-IN" baseline="0" dirty="0"/>
          </a:p>
          <a:p>
            <a:r>
              <a:rPr lang="en-US" sz="1200" b="1" dirty="0">
                <a:solidFill>
                  <a:srgbClr val="44546A"/>
                </a:solidFill>
              </a:rPr>
              <a:t>Business Objective:</a:t>
            </a:r>
          </a:p>
          <a:p>
            <a:pPr marL="171414" marR="0" lvl="0" indent="-171414" algn="l" rtl="0">
              <a:spcBef>
                <a:spcPts val="0"/>
              </a:spcBef>
              <a:buClr>
                <a:srgbClr val="000000"/>
              </a:buClr>
              <a:buSzPct val="100000"/>
              <a:buFont typeface="Arial"/>
              <a:buChar char="•"/>
            </a:pPr>
            <a:r>
              <a:rPr lang="en-IN" sz="1200" dirty="0">
                <a:solidFill>
                  <a:srgbClr val="000000"/>
                </a:solidFill>
                <a:latin typeface="+mn-lt"/>
                <a:ea typeface="Calibri"/>
                <a:cs typeface="Calibri"/>
                <a:sym typeface="Calibri"/>
              </a:rPr>
              <a:t>Client is a leading global consumer electronics giant</a:t>
            </a:r>
          </a:p>
          <a:p>
            <a:pPr marL="171414" marR="0" lvl="0" indent="-171414" algn="l" rtl="0">
              <a:spcBef>
                <a:spcPts val="0"/>
              </a:spcBef>
              <a:buClr>
                <a:srgbClr val="000000"/>
              </a:buClr>
              <a:buSzPct val="100000"/>
              <a:buFont typeface="Arial"/>
              <a:buChar char="•"/>
            </a:pPr>
            <a:r>
              <a:rPr lang="en-IN" sz="1200" dirty="0">
                <a:solidFill>
                  <a:srgbClr val="000000"/>
                </a:solidFill>
                <a:latin typeface="+mn-lt"/>
                <a:ea typeface="Calibri"/>
                <a:cs typeface="Calibri"/>
                <a:sym typeface="Calibri"/>
              </a:rPr>
              <a:t>Program for improving the Health of consumers by Measuring, Monitoring and Motivating using wearable devices was implemented.</a:t>
            </a:r>
          </a:p>
          <a:p>
            <a:pPr marL="171414" marR="0" lvl="0" indent="-171414" algn="l" rtl="0">
              <a:spcBef>
                <a:spcPts val="0"/>
              </a:spcBef>
              <a:buClr>
                <a:srgbClr val="000000"/>
              </a:buClr>
              <a:buSzPct val="100000"/>
              <a:buFont typeface="Arial"/>
              <a:buChar char="•"/>
            </a:pPr>
            <a:r>
              <a:rPr lang="en-IN" sz="1200" dirty="0">
                <a:solidFill>
                  <a:srgbClr val="000000"/>
                </a:solidFill>
                <a:latin typeface="+mn-lt"/>
                <a:ea typeface="Calibri"/>
                <a:cs typeface="Calibri"/>
                <a:sym typeface="Calibri"/>
              </a:rPr>
              <a:t>Data points around the wearable devices are huge and needs an Inquisitive and Intelligent reporting solution. </a:t>
            </a:r>
          </a:p>
          <a:p>
            <a:pPr marL="0" indent="0">
              <a:buFont typeface="Wingdings" panose="05000000000000000000" pitchFamily="2" charset="2"/>
              <a:buNone/>
            </a:pPr>
            <a:endParaRPr lang="en-US"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LatentView Solution: </a:t>
            </a:r>
          </a:p>
          <a:p>
            <a:pPr marL="0" marR="0" lvl="0" indent="0" algn="l" rtl="0">
              <a:spcBef>
                <a:spcPts val="0"/>
              </a:spcBef>
              <a:buSzPct val="25000"/>
              <a:buNone/>
            </a:pPr>
            <a:r>
              <a:rPr lang="en-IN" sz="1200" b="1" dirty="0">
                <a:solidFill>
                  <a:schemeClr val="dk1"/>
                </a:solidFill>
                <a:latin typeface="+mn-lt"/>
                <a:ea typeface="Calibri"/>
                <a:cs typeface="Calibri"/>
                <a:sym typeface="Calibri"/>
              </a:rPr>
              <a:t>Data Aggregation:</a:t>
            </a:r>
          </a:p>
          <a:p>
            <a:pPr marL="0" marR="0" lvl="0" indent="0" algn="l" rtl="0">
              <a:spcBef>
                <a:spcPts val="0"/>
              </a:spcBef>
              <a:buSzPct val="25000"/>
              <a:buNone/>
            </a:pPr>
            <a:r>
              <a:rPr lang="en-IN" sz="1200" dirty="0">
                <a:solidFill>
                  <a:srgbClr val="000000"/>
                </a:solidFill>
                <a:latin typeface="+mn-lt"/>
                <a:ea typeface="Calibri"/>
                <a:cs typeface="Calibri"/>
                <a:sym typeface="Calibri"/>
              </a:rPr>
              <a:t>Program related data are added on to database.</a:t>
            </a:r>
          </a:p>
          <a:p>
            <a:pPr marL="171414" marR="0" lvl="0" indent="-171414" algn="l" rtl="0">
              <a:spcBef>
                <a:spcPts val="0"/>
              </a:spcBef>
              <a:buClr>
                <a:schemeClr val="dk1"/>
              </a:buClr>
              <a:buSzPct val="100000"/>
              <a:buFont typeface="Arial"/>
              <a:buChar char="•"/>
            </a:pPr>
            <a:r>
              <a:rPr lang="en-IN" sz="1200" dirty="0">
                <a:solidFill>
                  <a:srgbClr val="000000"/>
                </a:solidFill>
                <a:latin typeface="+mn-lt"/>
                <a:ea typeface="Calibri"/>
                <a:cs typeface="Calibri"/>
                <a:sym typeface="Calibri"/>
              </a:rPr>
              <a:t>User profile data, Device monitoring data</a:t>
            </a:r>
          </a:p>
          <a:p>
            <a:pPr marL="171414" marR="0" lvl="0" indent="-171414" algn="l" rtl="0">
              <a:spcBef>
                <a:spcPts val="0"/>
              </a:spcBef>
              <a:buClr>
                <a:schemeClr val="dk1"/>
              </a:buClr>
              <a:buSzPct val="100000"/>
              <a:buFont typeface="Arial"/>
              <a:buChar char="•"/>
            </a:pPr>
            <a:r>
              <a:rPr lang="en-IN" sz="1200" dirty="0">
                <a:solidFill>
                  <a:srgbClr val="000000"/>
                </a:solidFill>
                <a:latin typeface="+mn-lt"/>
                <a:ea typeface="Calibri"/>
                <a:cs typeface="Calibri"/>
                <a:sym typeface="Calibri"/>
              </a:rPr>
              <a:t>Coaching &amp; Web Interface data</a:t>
            </a:r>
          </a:p>
          <a:p>
            <a:pPr marL="0" marR="0" lvl="0" indent="0" algn="l" rtl="0">
              <a:spcBef>
                <a:spcPts val="0"/>
              </a:spcBef>
              <a:buSzPct val="25000"/>
              <a:buNone/>
            </a:pPr>
            <a:r>
              <a:rPr lang="en-IN" sz="1200" dirty="0">
                <a:solidFill>
                  <a:srgbClr val="000000"/>
                </a:solidFill>
                <a:latin typeface="+mn-lt"/>
                <a:ea typeface="Calibri"/>
                <a:cs typeface="Calibri"/>
                <a:sym typeface="Calibri"/>
              </a:rPr>
              <a:t>Rationalization of data from different stakeholders was done to optimize the data base linked to the dashboard</a:t>
            </a:r>
          </a:p>
          <a:p>
            <a:pPr marL="0" marR="0" lvl="0" indent="0" algn="l" rtl="0">
              <a:spcBef>
                <a:spcPts val="0"/>
              </a:spcBef>
              <a:buNone/>
            </a:pPr>
            <a:endParaRPr lang="en-IN" sz="1200" b="1" dirty="0">
              <a:solidFill>
                <a:srgbClr val="339933"/>
              </a:solidFill>
              <a:latin typeface="+mn-lt"/>
              <a:ea typeface="Calibri"/>
              <a:cs typeface="Calibri"/>
              <a:sym typeface="Calibri"/>
            </a:endParaRPr>
          </a:p>
          <a:p>
            <a:pPr marL="0" marR="0" lvl="0" indent="0" algn="l" rtl="0">
              <a:spcBef>
                <a:spcPts val="0"/>
              </a:spcBef>
              <a:buSzPct val="25000"/>
              <a:buNone/>
            </a:pPr>
            <a:r>
              <a:rPr lang="en-IN" sz="1200" b="1" dirty="0">
                <a:solidFill>
                  <a:schemeClr val="dk1"/>
                </a:solidFill>
                <a:latin typeface="+mn-lt"/>
                <a:ea typeface="Calibri"/>
                <a:cs typeface="Calibri"/>
                <a:sym typeface="Calibri"/>
              </a:rPr>
              <a:t>Dashboard Ideology: </a:t>
            </a:r>
          </a:p>
          <a:p>
            <a:pPr marL="0" marR="0" lvl="0" indent="0" algn="l" rtl="0">
              <a:spcBef>
                <a:spcPts val="0"/>
              </a:spcBef>
              <a:buSzPct val="25000"/>
              <a:buNone/>
            </a:pPr>
            <a:r>
              <a:rPr lang="en-IN" sz="1200" dirty="0">
                <a:solidFill>
                  <a:srgbClr val="000000"/>
                </a:solidFill>
                <a:latin typeface="+mn-lt"/>
                <a:ea typeface="Calibri"/>
                <a:cs typeface="Calibri"/>
                <a:sym typeface="Calibri"/>
              </a:rPr>
              <a:t>Hypotheses for the Insight generation was undertaken and dashboard elements were designed accordingly.</a:t>
            </a:r>
          </a:p>
          <a:p>
            <a:pPr marL="0" marR="0" lvl="0" indent="0" algn="l" rtl="0">
              <a:spcBef>
                <a:spcPts val="0"/>
              </a:spcBef>
              <a:buSzPct val="25000"/>
              <a:buNone/>
            </a:pPr>
            <a:r>
              <a:rPr lang="en-IN" sz="1200" dirty="0">
                <a:solidFill>
                  <a:srgbClr val="000000"/>
                </a:solidFill>
                <a:latin typeface="+mn-lt"/>
                <a:ea typeface="Calibri"/>
                <a:cs typeface="Calibri"/>
                <a:sym typeface="Calibri"/>
              </a:rPr>
              <a:t>Dynamic dashboard with frequent data updates with automatic refresh of charts was the Ideal solution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Business Benefits: </a:t>
            </a:r>
          </a:p>
          <a:p>
            <a:pPr marL="171414" marR="0" lvl="0" indent="-171414" algn="l" rtl="0">
              <a:spcBef>
                <a:spcPts val="0"/>
              </a:spcBef>
              <a:spcAft>
                <a:spcPts val="0"/>
              </a:spcAft>
              <a:buClr>
                <a:schemeClr val="dk1"/>
              </a:buClr>
              <a:buSzPct val="100000"/>
              <a:buFont typeface="Arial"/>
              <a:buChar char="•"/>
            </a:pPr>
            <a:r>
              <a:rPr lang="en-IN" sz="1200" dirty="0">
                <a:solidFill>
                  <a:srgbClr val="000000"/>
                </a:solidFill>
                <a:latin typeface="+mn-lt"/>
                <a:ea typeface="Calibri"/>
                <a:cs typeface="Calibri"/>
                <a:sym typeface="Calibri"/>
              </a:rPr>
              <a:t>Customization and Quick Turnaround of dashboard for different business users was accomplished.</a:t>
            </a:r>
          </a:p>
          <a:p>
            <a:pPr marL="171414" marR="0" lvl="0" indent="-171414" algn="l" rtl="0">
              <a:spcBef>
                <a:spcPts val="600"/>
              </a:spcBef>
              <a:spcAft>
                <a:spcPts val="0"/>
              </a:spcAft>
              <a:buClr>
                <a:schemeClr val="dk1"/>
              </a:buClr>
              <a:buSzPct val="100000"/>
              <a:buFont typeface="Arial"/>
              <a:buChar char="•"/>
            </a:pPr>
            <a:r>
              <a:rPr lang="en-IN" sz="1200" dirty="0">
                <a:solidFill>
                  <a:srgbClr val="000000"/>
                </a:solidFill>
                <a:latin typeface="+mn-lt"/>
                <a:ea typeface="Calibri"/>
                <a:cs typeface="Calibri"/>
                <a:sym typeface="Calibri"/>
              </a:rPr>
              <a:t>Insights generation at different levels of granularity were made available</a:t>
            </a:r>
          </a:p>
          <a:p>
            <a:pPr marL="171414" marR="0" lvl="0" indent="-171414" algn="l" rtl="0">
              <a:spcBef>
                <a:spcPts val="600"/>
              </a:spcBef>
              <a:spcAft>
                <a:spcPts val="0"/>
              </a:spcAft>
              <a:buClr>
                <a:schemeClr val="dk1"/>
              </a:buClr>
              <a:buSzPct val="100000"/>
              <a:buFont typeface="Arial"/>
              <a:buChar char="•"/>
            </a:pPr>
            <a:r>
              <a:rPr lang="en-IN" sz="1200" dirty="0">
                <a:solidFill>
                  <a:srgbClr val="000000"/>
                </a:solidFill>
                <a:latin typeface="+mn-lt"/>
                <a:ea typeface="Calibri"/>
                <a:cs typeface="Calibri"/>
                <a:sym typeface="Calibri"/>
              </a:rPr>
              <a:t>Hypotheses were developed considering all stages of the health program lifecycle. </a:t>
            </a:r>
            <a:endParaRPr lang="en-US" sz="1200" b="1" dirty="0">
              <a:solidFill>
                <a:srgbClr val="44546A"/>
              </a:solidFill>
            </a:endParaRPr>
          </a:p>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6</a:t>
            </a:fld>
            <a:endParaRPr lang="en-US" dirty="0"/>
          </a:p>
        </p:txBody>
      </p:sp>
    </p:spTree>
    <p:extLst>
      <p:ext uri="{BB962C8B-B14F-4D97-AF65-F5344CB8AC3E}">
        <p14:creationId xmlns:p14="http://schemas.microsoft.com/office/powerpoint/2010/main" val="1588676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Cisco - Early Warning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Notes:</a:t>
            </a:r>
          </a:p>
          <a:p>
            <a:r>
              <a:rPr lang="en-US" sz="1200" b="1" dirty="0">
                <a:solidFill>
                  <a:srgbClr val="44546A"/>
                </a:solidFill>
              </a:rPr>
              <a:t>Business Objective:</a:t>
            </a:r>
          </a:p>
          <a:p>
            <a:r>
              <a:rPr lang="en-US" sz="1200" dirty="0">
                <a:solidFill>
                  <a:srgbClr val="000000"/>
                </a:solidFill>
              </a:rPr>
              <a:t>A POC to build an Early Warning System (EWS) to predict the probability of an incoming service request (SR) turning CAP.</a:t>
            </a:r>
          </a:p>
          <a:p>
            <a:endParaRPr lang="en-US"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44546A"/>
                </a:solidFill>
              </a:rPr>
              <a:t>LatentView Solution: </a:t>
            </a:r>
          </a:p>
          <a:p>
            <a:r>
              <a:rPr lang="en-US" sz="1200" dirty="0">
                <a:solidFill>
                  <a:srgbClr val="000000"/>
                </a:solidFill>
              </a:rPr>
              <a:t>Phase 1 - Data Profiling</a:t>
            </a:r>
          </a:p>
          <a:p>
            <a:r>
              <a:rPr lang="en-US" sz="1200" dirty="0">
                <a:solidFill>
                  <a:srgbClr val="000000"/>
                </a:solidFill>
                <a:ea typeface="Times New Roman" panose="02020603050405020304" pitchFamily="18" charset="0"/>
                <a:cs typeface="Mangal" panose="02040503050203030202" pitchFamily="18" charset="0"/>
              </a:rPr>
              <a:t>Phase II - EWS – Model building for Structured Data</a:t>
            </a:r>
          </a:p>
          <a:p>
            <a:r>
              <a:rPr lang="en-US" sz="1200" dirty="0">
                <a:solidFill>
                  <a:srgbClr val="000000"/>
                </a:solidFill>
                <a:ea typeface="Times New Roman" panose="02020603050405020304" pitchFamily="18" charset="0"/>
                <a:cs typeface="Mangal" panose="02040503050203030202" pitchFamily="18" charset="0"/>
              </a:rPr>
              <a:t>Phase III - EWS - Model for Unstructured Data</a:t>
            </a:r>
          </a:p>
          <a:p>
            <a:r>
              <a:rPr lang="en-US" sz="1200" dirty="0">
                <a:solidFill>
                  <a:srgbClr val="000000"/>
                </a:solidFill>
                <a:ea typeface="Times New Roman" panose="02020603050405020304" pitchFamily="18" charset="0"/>
                <a:cs typeface="Mangal" panose="02040503050203030202" pitchFamily="18" charset="0"/>
              </a:rPr>
              <a:t>Finding Recommendations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44546A"/>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44546A"/>
                </a:solidFill>
              </a:rPr>
              <a:t>Business Benefits: </a:t>
            </a:r>
          </a:p>
          <a:p>
            <a:pPr>
              <a:buSzPct val="120000"/>
            </a:pPr>
            <a:r>
              <a:rPr lang="en-US" sz="1200" dirty="0">
                <a:solidFill>
                  <a:srgbClr val="000000"/>
                </a:solidFill>
              </a:rPr>
              <a:t>Phase I - Nearly 90% of the SR’s raised had initial severity level 3 for the period of Jan-Mar 13’</a:t>
            </a:r>
          </a:p>
          <a:p>
            <a:pPr>
              <a:buSzPct val="120000"/>
            </a:pPr>
            <a:r>
              <a:rPr lang="en-US" sz="1200" dirty="0">
                <a:solidFill>
                  <a:srgbClr val="000000"/>
                </a:solidFill>
              </a:rPr>
              <a:t>Incidents with severity level 3 and resolved within 8 days and severity level 4 have a very low probability of turning CAP</a:t>
            </a:r>
          </a:p>
          <a:p>
            <a:pPr>
              <a:buSzPct val="120000"/>
            </a:pPr>
            <a:r>
              <a:rPr lang="en-US" sz="1200" dirty="0">
                <a:solidFill>
                  <a:prstClr val="black"/>
                </a:solidFill>
              </a:rPr>
              <a:t>The structured model captures 85% of the CAP SRs within 10% of the total SRs</a:t>
            </a:r>
          </a:p>
          <a:p>
            <a:pPr>
              <a:buSzPct val="120000"/>
            </a:pPr>
            <a:r>
              <a:rPr lang="en-IN" sz="1200" dirty="0">
                <a:solidFill>
                  <a:prstClr val="black"/>
                </a:solidFill>
              </a:rPr>
              <a:t>Model with unstructured data captures 90% CAPs within 10% of SRs, whereas model with structured data captures only 85% CAPs</a:t>
            </a:r>
          </a:p>
          <a:p>
            <a:pPr>
              <a:buSzPct val="120000"/>
            </a:pPr>
            <a:r>
              <a:rPr lang="en-US" sz="1200" dirty="0">
                <a:solidFill>
                  <a:prstClr val="black"/>
                </a:solidFill>
              </a:rPr>
              <a:t>Model recommends that 5000 SRs should be serviced as potential cap SRs when 3 months of SR data are used for scoring</a:t>
            </a:r>
          </a:p>
          <a:p>
            <a:pPr>
              <a:buSzPct val="120000"/>
            </a:pPr>
            <a:r>
              <a:rPr lang="en-US" sz="1200" dirty="0">
                <a:solidFill>
                  <a:prstClr val="black"/>
                </a:solidFill>
              </a:rPr>
              <a:t>The overall benefit of servicing 5000 SRs recommended by the model would be around $30 Million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44546A"/>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44546A"/>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44546A"/>
              </a:solidFill>
            </a:endParaRP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7</a:t>
            </a:fld>
            <a:endParaRPr lang="en-US" dirty="0"/>
          </a:p>
        </p:txBody>
      </p:sp>
    </p:spTree>
    <p:extLst>
      <p:ext uri="{BB962C8B-B14F-4D97-AF65-F5344CB8AC3E}">
        <p14:creationId xmlns:p14="http://schemas.microsoft.com/office/powerpoint/2010/main" val="1172496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898079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t>Pepsi Social Media Analysis – Demand Spaces</a:t>
            </a:r>
          </a:p>
          <a:p>
            <a:endParaRPr lang="en-IN" baseline="0" dirty="0"/>
          </a:p>
          <a:p>
            <a:r>
              <a:rPr lang="en-US" sz="1200" b="1" dirty="0">
                <a:solidFill>
                  <a:srgbClr val="44546A"/>
                </a:solidFill>
              </a:rPr>
              <a:t>Business Objective:</a:t>
            </a:r>
          </a:p>
          <a:p>
            <a:r>
              <a:rPr lang="en-US" sz="1200" b="0" dirty="0">
                <a:solidFill>
                  <a:srgbClr val="44546A"/>
                </a:solidFill>
              </a:rPr>
              <a:t>To create a mutually exclusive and collectively exhaustive list of Opportunity/Need Spaces. The Opportunity Spaces are mapped through an in-depth understanding of consumer choices and interaction patterns of these choices with product categories.</a:t>
            </a:r>
          </a:p>
          <a:p>
            <a:pPr marL="0" indent="0">
              <a:buFont typeface="Wingdings" panose="05000000000000000000" pitchFamily="2" charset="2"/>
              <a:buNone/>
            </a:pPr>
            <a:endParaRPr lang="en-US"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LatentView Solution: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r>
              <a:rPr lang="en-US" sz="1200" dirty="0"/>
              <a:t>User generated conversations on social media once analyzed in-depth can generate an unbiased perspective and add value to survey results </a:t>
            </a:r>
          </a:p>
          <a:p>
            <a:r>
              <a:rPr lang="en-US" sz="1200" b="1" dirty="0"/>
              <a:t>Surveys:</a:t>
            </a:r>
          </a:p>
          <a:p>
            <a:r>
              <a:rPr lang="en-US" sz="1200" dirty="0"/>
              <a:t>To gain overall understanding of consumer preferences, answering questions at a broader level</a:t>
            </a:r>
          </a:p>
          <a:p>
            <a:r>
              <a:rPr lang="en-US" sz="1200" b="1" dirty="0"/>
              <a:t>Social Conversation Analysis:</a:t>
            </a:r>
          </a:p>
          <a:p>
            <a:r>
              <a:rPr lang="en-US" sz="1200" dirty="0"/>
              <a:t>To obtain granular view of the areas identified through survey and independent validation</a:t>
            </a:r>
          </a:p>
          <a:p>
            <a:endParaRPr lang="en-US" sz="1200"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Business Benefits: </a:t>
            </a:r>
          </a:p>
          <a:p>
            <a:pPr lvl="0" fontAlgn="base">
              <a:spcBef>
                <a:spcPts val="600"/>
              </a:spcBef>
              <a:spcAft>
                <a:spcPct val="0"/>
              </a:spcAft>
              <a:defRPr/>
            </a:pPr>
            <a:r>
              <a:rPr lang="en-US" sz="1200" dirty="0"/>
              <a:t>Targeted insights providing a quantified imagery of field of interest </a:t>
            </a:r>
          </a:p>
          <a:p>
            <a:pPr marL="171450" lvl="0" indent="-171450" fontAlgn="base">
              <a:spcBef>
                <a:spcPts val="600"/>
              </a:spcBef>
              <a:spcAft>
                <a:spcPct val="0"/>
              </a:spcAft>
              <a:buFont typeface="Wingdings" panose="05000000000000000000" pitchFamily="2" charset="2"/>
              <a:buChar char="§"/>
              <a:defRPr/>
            </a:pPr>
            <a:r>
              <a:rPr lang="en-US" sz="1200" dirty="0"/>
              <a:t>Optimized brand imagery and messaging</a:t>
            </a:r>
          </a:p>
          <a:p>
            <a:pPr marL="171450" lvl="0" indent="-171450" fontAlgn="base">
              <a:spcBef>
                <a:spcPts val="600"/>
              </a:spcBef>
              <a:spcAft>
                <a:spcPct val="0"/>
              </a:spcAft>
              <a:buFont typeface="Wingdings" panose="05000000000000000000" pitchFamily="2" charset="2"/>
              <a:buChar char="§"/>
              <a:defRPr/>
            </a:pPr>
            <a:r>
              <a:rPr lang="en-US" sz="1200" dirty="0"/>
              <a:t>High impact marketing decisions </a:t>
            </a:r>
          </a:p>
          <a:p>
            <a:pPr marL="171450" lvl="0" indent="-171450" fontAlgn="base">
              <a:spcBef>
                <a:spcPts val="600"/>
              </a:spcBef>
              <a:spcAft>
                <a:spcPct val="0"/>
              </a:spcAft>
              <a:buFont typeface="Wingdings" panose="05000000000000000000" pitchFamily="2" charset="2"/>
              <a:buChar char="§"/>
              <a:defRPr/>
            </a:pPr>
            <a:r>
              <a:rPr lang="en-US" sz="1200" dirty="0"/>
              <a:t>Quantitative drill down of brand attributes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684462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Sears – Media</a:t>
            </a:r>
            <a:r>
              <a:rPr lang="en-IN" baseline="0" dirty="0"/>
              <a:t> Mix Modelling</a:t>
            </a:r>
          </a:p>
          <a:p>
            <a:endParaRPr lang="en-IN" baseline="0" dirty="0"/>
          </a:p>
          <a:p>
            <a:r>
              <a:rPr lang="en-US" sz="1200" b="1" dirty="0">
                <a:solidFill>
                  <a:srgbClr val="44546A"/>
                </a:solidFill>
              </a:rPr>
              <a:t>Business Objective:</a:t>
            </a:r>
          </a:p>
          <a:p>
            <a:pPr marL="285750" indent="-285750">
              <a:buFont typeface="Wingdings" panose="05000000000000000000" pitchFamily="2" charset="2"/>
              <a:buChar char="§"/>
            </a:pPr>
            <a:r>
              <a:rPr lang="en-US" sz="1200" dirty="0">
                <a:ea typeface="Segoe UI" panose="020B0502040204020203" pitchFamily="34" charset="0"/>
                <a:cs typeface="Segoe UI" panose="020B0502040204020203" pitchFamily="34" charset="0"/>
              </a:rPr>
              <a:t>Analytical solution to develop a media strategy in the digital space. The repair market was the key target area</a:t>
            </a:r>
          </a:p>
          <a:p>
            <a:pPr marL="285750" indent="-285750">
              <a:buFont typeface="Wingdings" panose="05000000000000000000" pitchFamily="2" charset="2"/>
              <a:buChar char="§"/>
            </a:pPr>
            <a:r>
              <a:rPr lang="en-US" sz="1200" dirty="0">
                <a:ea typeface="Segoe UI" panose="020B0502040204020203" pitchFamily="34" charset="0"/>
                <a:cs typeface="Segoe UI" panose="020B0502040204020203" pitchFamily="34" charset="0"/>
              </a:rPr>
              <a:t>The objective was to optimize marketing spend by allocating dollars to different marketing channels in order to maximize revenue. </a:t>
            </a:r>
          </a:p>
          <a:p>
            <a:pPr marL="0" indent="0">
              <a:buFont typeface="Wingdings" panose="05000000000000000000" pitchFamily="2" charset="2"/>
              <a:buNone/>
            </a:pPr>
            <a:endParaRPr lang="en-US"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LatentView Solution: </a:t>
            </a:r>
          </a:p>
          <a:p>
            <a:r>
              <a:rPr lang="en-US" sz="1200" dirty="0">
                <a:solidFill>
                  <a:prstClr val="black">
                    <a:lumMod val="85000"/>
                    <a:lumOff val="15000"/>
                  </a:prstClr>
                </a:solidFill>
                <a:ea typeface="Segoe UI" panose="020B0502040204020203" pitchFamily="34" charset="0"/>
                <a:cs typeface="Segoe UI" panose="020B0502040204020203" pitchFamily="34" charset="0"/>
              </a:rPr>
              <a:t>LatentView built a regression model for different channels using clicks as IDV to determine the equation that best defines the relation</a:t>
            </a:r>
          </a:p>
          <a:p>
            <a:r>
              <a:rPr lang="en-US" sz="1200" dirty="0">
                <a:solidFill>
                  <a:prstClr val="black">
                    <a:lumMod val="85000"/>
                    <a:lumOff val="15000"/>
                  </a:prstClr>
                </a:solidFill>
                <a:ea typeface="Segoe UI" panose="020B0502040204020203" pitchFamily="34" charset="0"/>
                <a:cs typeface="Segoe UI" panose="020B0502040204020203" pitchFamily="34" charset="0"/>
              </a:rPr>
              <a:t>The Solution included finding optimized spends across all channels</a:t>
            </a:r>
          </a:p>
          <a:p>
            <a:r>
              <a:rPr lang="en-US" sz="1200" dirty="0">
                <a:solidFill>
                  <a:prstClr val="black">
                    <a:lumMod val="85000"/>
                    <a:lumOff val="15000"/>
                  </a:prstClr>
                </a:solidFill>
                <a:ea typeface="Segoe UI" panose="020B0502040204020203" pitchFamily="34" charset="0"/>
                <a:cs typeface="Segoe UI" panose="020B0502040204020203" pitchFamily="34" charset="0"/>
              </a:rPr>
              <a:t>The data was then analyzed and various Key insights and recommendations were presented</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Business Benefits:</a:t>
            </a:r>
          </a:p>
          <a:p>
            <a:r>
              <a:rPr lang="en-US" sz="1400" dirty="0">
                <a:solidFill>
                  <a:srgbClr val="000000"/>
                </a:solidFill>
              </a:rPr>
              <a:t>The Marketing team could use the predictive models to optimally allocate budgets to maximize ROI</a:t>
            </a:r>
          </a:p>
          <a:p>
            <a:r>
              <a:rPr lang="en-US" sz="1400" dirty="0">
                <a:solidFill>
                  <a:srgbClr val="000000"/>
                </a:solidFill>
              </a:rPr>
              <a:t>Seasonality trends were identified to optimize spends</a:t>
            </a:r>
          </a:p>
          <a:p>
            <a:r>
              <a:rPr lang="en-US" sz="1400" dirty="0">
                <a:solidFill>
                  <a:srgbClr val="000000"/>
                </a:solidFill>
              </a:rPr>
              <a:t>Customer attribution analysis help reallocate revenue to the first interaction channels</a:t>
            </a:r>
          </a:p>
          <a:p>
            <a:r>
              <a:rPr lang="en-US" sz="1400" dirty="0">
                <a:solidFill>
                  <a:srgbClr val="000000"/>
                </a:solidFill>
              </a:rPr>
              <a:t>Optimized spends could now be tackled at a national and metro area level</a:t>
            </a:r>
          </a:p>
          <a:p>
            <a:pPr>
              <a:buSzPct val="120000"/>
            </a:pPr>
            <a:endParaRPr lang="en-US" sz="14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In Home Repair</a:t>
            </a: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	Marketing Plan		MMM Tool Recommendation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	Spend	Revenue	Spend	Revenue	% Increase in Revenue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Oct-16	 $ 993,645.93 	 $ 6,068,482.66 	 $ 993,645.93 	 $ 6,171,075.30 	1.69%</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Nov-16	 $ 977,109.36 	 $ 5,962,044.50 	 $ 977,108.97 	 $ 6,069,487.09 	1.80%</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Dec-16	 $ 962,170.84 	 $ 6,949,069.31 	 $ 962,171.00 	 $ 7,021,408.07 	1.04%</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Jan-17	 $ 713,704.56 	 $ 4,964,827.14 	 $ 713,704.56 	 $ 5,267,162.26 	6.09%</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Feb-17	 $ 1,322,296.00 	 $ 6,396,758.70 	 $ 1,322,296.00 	 $ 6,480,428.72 	1.31%</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Mar-17	 $ 1,537,296.00 	 $ 7,764,377.07 	 $ 1,537,295.00 	 $ 7,883,590.29 	1.54%</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Apr-17	 $ 1,597,296.00 	 $ 6,646,772.38 	 $ 1,597,296.00 	 $ 6,713,611.94 	1.01%</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Total	 $ 8,103,518.69 	 $ 44,752,331.76 	 $ 8,103,517.46 	 $ 45,606,763.67 	1.91%</a:t>
            </a:r>
            <a:endPar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1" i="0" u="none" strike="noStrike" kern="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 </a:t>
            </a:r>
            <a:r>
              <a:rPr kumimoji="0" lang="en-IN" sz="14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Home Improvement</a:t>
            </a: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	Marketing Plan		MMM Tool Recommendation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	Spend	Revenue	Spend	Revenue	% Increase in Revenue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Dec-16	 $ 3,033,318.24 	 $ 29,367,635.26 	 $ 3,033,318.00 	 $ 29,929,169.26 	1.91%</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Jan-17	 $ 3,033,318.24 	 $ 30,867,677.34 	 $ 3,033,318.00 	 $ 31,524,870.79 	2.13%</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Feb-17	 $ 3,479,150.41 	 $ 33,179,330.81 	 $ 3,479,150.00 	 $ 34,638,447.22 	4.40%</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Mar-17	 $ 4,522,939.34 	 $ 43,564,916.36 	 $ 4,522,939.00 	 $ 44,065,445.80 	1.15%</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Total	 $ 14,068,726.23 	 $ 136,979,559.77 	 $ 14,068,725.00 	 $ 140,157,933.07 	2.32%</a:t>
            </a:r>
            <a:endParaRPr kumimoji="0" lang="en-AU" sz="12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800100" marR="0" lvl="1" indent="-342900" algn="ctr"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AU" sz="12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1" i="0" u="none" strike="noStrike" kern="0" cap="none" spc="-96" normalizeH="0" baseline="0" noProof="0" dirty="0">
              <a:ln w="3175">
                <a:noFill/>
              </a:ln>
              <a:solidFill>
                <a:sysClr val="windowText" lastClr="000000"/>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1" i="0" u="none" strike="noStrike" kern="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10</a:t>
            </a:fld>
            <a:endParaRPr lang="en-US" dirty="0"/>
          </a:p>
        </p:txBody>
      </p:sp>
    </p:spTree>
    <p:extLst>
      <p:ext uri="{BB962C8B-B14F-4D97-AF65-F5344CB8AC3E}">
        <p14:creationId xmlns:p14="http://schemas.microsoft.com/office/powerpoint/2010/main" val="679548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0B8AD3EE-1668-4A9C-88E2-B574B1D45E08}" type="datetimeFigureOut">
              <a:rPr lang="en-IN" smtClean="0"/>
              <a:t>04-12-2018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515365-6545-4C80-94DF-A555F3D8853A}" type="slidenum">
              <a:rPr lang="en-IN" smtClean="0"/>
              <a:t>‹#›</a:t>
            </a:fld>
            <a:endParaRPr lang="en-IN"/>
          </a:p>
        </p:txBody>
      </p:sp>
    </p:spTree>
    <p:extLst>
      <p:ext uri="{BB962C8B-B14F-4D97-AF65-F5344CB8AC3E}">
        <p14:creationId xmlns:p14="http://schemas.microsoft.com/office/powerpoint/2010/main" val="3069297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B8AD3EE-1668-4A9C-88E2-B574B1D45E08}" type="datetimeFigureOut">
              <a:rPr lang="en-IN" smtClean="0"/>
              <a:t>04-12-2018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515365-6545-4C80-94DF-A555F3D8853A}" type="slidenum">
              <a:rPr lang="en-IN" smtClean="0"/>
              <a:t>‹#›</a:t>
            </a:fld>
            <a:endParaRPr lang="en-IN"/>
          </a:p>
        </p:txBody>
      </p:sp>
    </p:spTree>
    <p:extLst>
      <p:ext uri="{BB962C8B-B14F-4D97-AF65-F5344CB8AC3E}">
        <p14:creationId xmlns:p14="http://schemas.microsoft.com/office/powerpoint/2010/main" val="3667044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B8AD3EE-1668-4A9C-88E2-B574B1D45E08}" type="datetimeFigureOut">
              <a:rPr lang="en-IN" smtClean="0"/>
              <a:t>04-12-2018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515365-6545-4C80-94DF-A555F3D8853A}" type="slidenum">
              <a:rPr lang="en-IN" smtClean="0"/>
              <a:t>‹#›</a:t>
            </a:fld>
            <a:endParaRPr lang="en-IN"/>
          </a:p>
        </p:txBody>
      </p:sp>
    </p:spTree>
    <p:extLst>
      <p:ext uri="{BB962C8B-B14F-4D97-AF65-F5344CB8AC3E}">
        <p14:creationId xmlns:p14="http://schemas.microsoft.com/office/powerpoint/2010/main" val="1294860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mpty Slide">
    <p:spTree>
      <p:nvGrpSpPr>
        <p:cNvPr id="1" name=""/>
        <p:cNvGrpSpPr/>
        <p:nvPr/>
      </p:nvGrpSpPr>
      <p:grpSpPr>
        <a:xfrm>
          <a:off x="0" y="0"/>
          <a:ext cx="0" cy="0"/>
          <a:chOff x="0" y="0"/>
          <a:chExt cx="0" cy="0"/>
        </a:xfrm>
      </p:grpSpPr>
      <p:sp>
        <p:nvSpPr>
          <p:cNvPr id="2" name="Rectangle 1"/>
          <p:cNvSpPr/>
          <p:nvPr userDrawn="1"/>
        </p:nvSpPr>
        <p:spPr>
          <a:xfrm>
            <a:off x="2" y="2237586"/>
            <a:ext cx="12192000" cy="731520"/>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latin typeface="Segoe UI"/>
              <a:cs typeface="Segoe UI"/>
            </a:endParaRPr>
          </a:p>
        </p:txBody>
      </p:sp>
      <p:sp>
        <p:nvSpPr>
          <p:cNvPr id="3" name="Rectangle 2"/>
          <p:cNvSpPr/>
          <p:nvPr userDrawn="1"/>
        </p:nvSpPr>
        <p:spPr>
          <a:xfrm>
            <a:off x="0" y="2969106"/>
            <a:ext cx="10450035" cy="147430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4" name="Picture 3" descr="https://upload.wikimedia.org/wikipedia/en/d/d3/LatentView_Analytics_Logo_2010.JP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910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Empty Slide">
    <p:spTree>
      <p:nvGrpSpPr>
        <p:cNvPr id="1" name=""/>
        <p:cNvGrpSpPr/>
        <p:nvPr/>
      </p:nvGrpSpPr>
      <p:grpSpPr>
        <a:xfrm>
          <a:off x="0" y="0"/>
          <a:ext cx="0" cy="0"/>
          <a:chOff x="0" y="0"/>
          <a:chExt cx="0" cy="0"/>
        </a:xfrm>
      </p:grpSpPr>
      <p:sp>
        <p:nvSpPr>
          <p:cNvPr id="5" name="Rectangle 4"/>
          <p:cNvSpPr/>
          <p:nvPr userDrawn="1"/>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latin typeface="Segoe UI"/>
              <a:cs typeface="Segoe UI"/>
            </a:endParaRPr>
          </a:p>
        </p:txBody>
      </p:sp>
      <p:pic>
        <p:nvPicPr>
          <p:cNvPr id="6" name="Picture 5" descr="https://upload.wikimedia.org/wikipedia/en/d/d3/LatentView_Analytics_Logo_2010.JP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9950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Empty Slide">
    <p:spTree>
      <p:nvGrpSpPr>
        <p:cNvPr id="1" name=""/>
        <p:cNvGrpSpPr/>
        <p:nvPr/>
      </p:nvGrpSpPr>
      <p:grpSpPr>
        <a:xfrm>
          <a:off x="0" y="0"/>
          <a:ext cx="0" cy="0"/>
          <a:chOff x="0" y="0"/>
          <a:chExt cx="0" cy="0"/>
        </a:xfrm>
      </p:grpSpPr>
      <p:sp>
        <p:nvSpPr>
          <p:cNvPr id="10" name="Rectangle 9"/>
          <p:cNvSpPr/>
          <p:nvPr userDrawn="1"/>
        </p:nvSpPr>
        <p:spPr>
          <a:xfrm>
            <a:off x="-1" y="0"/>
            <a:ext cx="4535056"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p:cNvSpPr/>
          <p:nvPr userDrawn="1"/>
        </p:nvSpPr>
        <p:spPr>
          <a:xfrm>
            <a:off x="0" y="1161261"/>
            <a:ext cx="12192000" cy="1920240"/>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latin typeface="Segoe UI"/>
              <a:cs typeface="Segoe UI"/>
            </a:endParaRPr>
          </a:p>
        </p:txBody>
      </p:sp>
      <p:pic>
        <p:nvPicPr>
          <p:cNvPr id="12" name="Picture 11" descr="https://upload.wikimedia.org/wikipedia/en/d/d3/LatentView_Analytics_Logo_2010.JP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993430" y="5156200"/>
            <a:ext cx="2001706" cy="1573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347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B8AD3EE-1668-4A9C-88E2-B574B1D45E08}" type="datetimeFigureOut">
              <a:rPr lang="en-IN" smtClean="0"/>
              <a:t>04-12-2018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515365-6545-4C80-94DF-A555F3D8853A}" type="slidenum">
              <a:rPr lang="en-IN" smtClean="0"/>
              <a:t>‹#›</a:t>
            </a:fld>
            <a:endParaRPr lang="en-IN"/>
          </a:p>
        </p:txBody>
      </p:sp>
    </p:spTree>
    <p:extLst>
      <p:ext uri="{BB962C8B-B14F-4D97-AF65-F5344CB8AC3E}">
        <p14:creationId xmlns:p14="http://schemas.microsoft.com/office/powerpoint/2010/main" val="2079981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8AD3EE-1668-4A9C-88E2-B574B1D45E08}" type="datetimeFigureOut">
              <a:rPr lang="en-IN" smtClean="0"/>
              <a:t>04-12-2018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515365-6545-4C80-94DF-A555F3D8853A}" type="slidenum">
              <a:rPr lang="en-IN" smtClean="0"/>
              <a:t>‹#›</a:t>
            </a:fld>
            <a:endParaRPr lang="en-IN"/>
          </a:p>
        </p:txBody>
      </p:sp>
    </p:spTree>
    <p:extLst>
      <p:ext uri="{BB962C8B-B14F-4D97-AF65-F5344CB8AC3E}">
        <p14:creationId xmlns:p14="http://schemas.microsoft.com/office/powerpoint/2010/main" val="1531758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0B8AD3EE-1668-4A9C-88E2-B574B1D45E08}" type="datetimeFigureOut">
              <a:rPr lang="en-IN" smtClean="0"/>
              <a:t>04-12-2018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515365-6545-4C80-94DF-A555F3D8853A}" type="slidenum">
              <a:rPr lang="en-IN" smtClean="0"/>
              <a:t>‹#›</a:t>
            </a:fld>
            <a:endParaRPr lang="en-IN"/>
          </a:p>
        </p:txBody>
      </p:sp>
    </p:spTree>
    <p:extLst>
      <p:ext uri="{BB962C8B-B14F-4D97-AF65-F5344CB8AC3E}">
        <p14:creationId xmlns:p14="http://schemas.microsoft.com/office/powerpoint/2010/main" val="800998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0B8AD3EE-1668-4A9C-88E2-B574B1D45E08}" type="datetimeFigureOut">
              <a:rPr lang="en-IN" smtClean="0"/>
              <a:t>04-12-2018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5515365-6545-4C80-94DF-A555F3D8853A}" type="slidenum">
              <a:rPr lang="en-IN" smtClean="0"/>
              <a:t>‹#›</a:t>
            </a:fld>
            <a:endParaRPr lang="en-IN"/>
          </a:p>
        </p:txBody>
      </p:sp>
    </p:spTree>
    <p:extLst>
      <p:ext uri="{BB962C8B-B14F-4D97-AF65-F5344CB8AC3E}">
        <p14:creationId xmlns:p14="http://schemas.microsoft.com/office/powerpoint/2010/main" val="990167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0B8AD3EE-1668-4A9C-88E2-B574B1D45E08}" type="datetimeFigureOut">
              <a:rPr lang="en-IN" smtClean="0"/>
              <a:t>04-12-2018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5515365-6545-4C80-94DF-A555F3D8853A}" type="slidenum">
              <a:rPr lang="en-IN" smtClean="0"/>
              <a:t>‹#›</a:t>
            </a:fld>
            <a:endParaRPr lang="en-IN"/>
          </a:p>
        </p:txBody>
      </p:sp>
    </p:spTree>
    <p:extLst>
      <p:ext uri="{BB962C8B-B14F-4D97-AF65-F5344CB8AC3E}">
        <p14:creationId xmlns:p14="http://schemas.microsoft.com/office/powerpoint/2010/main" val="1086192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8AD3EE-1668-4A9C-88E2-B574B1D45E08}" type="datetimeFigureOut">
              <a:rPr lang="en-IN" smtClean="0"/>
              <a:t>04-12-2018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5515365-6545-4C80-94DF-A555F3D8853A}" type="slidenum">
              <a:rPr lang="en-IN" smtClean="0"/>
              <a:t>‹#›</a:t>
            </a:fld>
            <a:endParaRPr lang="en-IN"/>
          </a:p>
        </p:txBody>
      </p:sp>
    </p:spTree>
    <p:extLst>
      <p:ext uri="{BB962C8B-B14F-4D97-AF65-F5344CB8AC3E}">
        <p14:creationId xmlns:p14="http://schemas.microsoft.com/office/powerpoint/2010/main" val="3254780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8AD3EE-1668-4A9C-88E2-B574B1D45E08}" type="datetimeFigureOut">
              <a:rPr lang="en-IN" smtClean="0"/>
              <a:t>04-12-2018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515365-6545-4C80-94DF-A555F3D8853A}" type="slidenum">
              <a:rPr lang="en-IN" smtClean="0"/>
              <a:t>‹#›</a:t>
            </a:fld>
            <a:endParaRPr lang="en-IN"/>
          </a:p>
        </p:txBody>
      </p:sp>
    </p:spTree>
    <p:extLst>
      <p:ext uri="{BB962C8B-B14F-4D97-AF65-F5344CB8AC3E}">
        <p14:creationId xmlns:p14="http://schemas.microsoft.com/office/powerpoint/2010/main" val="3773048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8AD3EE-1668-4A9C-88E2-B574B1D45E08}" type="datetimeFigureOut">
              <a:rPr lang="en-IN" smtClean="0"/>
              <a:t>04-12-2018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515365-6545-4C80-94DF-A555F3D8853A}" type="slidenum">
              <a:rPr lang="en-IN" smtClean="0"/>
              <a:t>‹#›</a:t>
            </a:fld>
            <a:endParaRPr lang="en-IN"/>
          </a:p>
        </p:txBody>
      </p:sp>
    </p:spTree>
    <p:extLst>
      <p:ext uri="{BB962C8B-B14F-4D97-AF65-F5344CB8AC3E}">
        <p14:creationId xmlns:p14="http://schemas.microsoft.com/office/powerpoint/2010/main" val="3886383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8AD3EE-1668-4A9C-88E2-B574B1D45E08}" type="datetimeFigureOut">
              <a:rPr lang="en-IN" smtClean="0"/>
              <a:t>04-12-2018</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515365-6545-4C80-94DF-A555F3D8853A}" type="slidenum">
              <a:rPr lang="en-IN" smtClean="0"/>
              <a:t>‹#›</a:t>
            </a:fld>
            <a:endParaRPr lang="en-IN"/>
          </a:p>
        </p:txBody>
      </p:sp>
    </p:spTree>
    <p:extLst>
      <p:ext uri="{BB962C8B-B14F-4D97-AF65-F5344CB8AC3E}">
        <p14:creationId xmlns:p14="http://schemas.microsoft.com/office/powerpoint/2010/main" val="2853965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3" Type="http://schemas.openxmlformats.org/officeDocument/2006/relationships/image" Target="../media/image1.jpe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microsoft.com/office/2007/relationships/hdphoto" Target="../media/hdphoto8.wdp"/><Relationship Id="rId4" Type="http://schemas.openxmlformats.org/officeDocument/2006/relationships/image" Target="../media/image22.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jpe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jpe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1.jpe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14.xml"/><Relationship Id="rId16"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jpeg"/><Relationship Id="rId7" Type="http://schemas.openxmlformats.org/officeDocument/2006/relationships/image" Target="../media/image60.png"/><Relationship Id="rId12"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59.png"/><Relationship Id="rId11" Type="http://schemas.openxmlformats.org/officeDocument/2006/relationships/image" Target="../media/image64.jpeg"/><Relationship Id="rId5" Type="http://schemas.openxmlformats.org/officeDocument/2006/relationships/image" Target="../media/image58.png"/><Relationship Id="rId10" Type="http://schemas.openxmlformats.org/officeDocument/2006/relationships/image" Target="../media/image63.jpeg"/><Relationship Id="rId4" Type="http://schemas.openxmlformats.org/officeDocument/2006/relationships/image" Target="../media/image57.png"/><Relationship Id="rId9" Type="http://schemas.openxmlformats.org/officeDocument/2006/relationships/image" Target="../media/image62.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jpeg"/><Relationship Id="rId7"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1.jpeg"/><Relationship Id="rId7" Type="http://schemas.openxmlformats.org/officeDocument/2006/relationships/image" Target="../media/image78.jpe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microsoft.com/office/2007/relationships/hdphoto" Target="../media/hdphoto9.wdp"/><Relationship Id="rId5" Type="http://schemas.openxmlformats.org/officeDocument/2006/relationships/image" Target="../media/image77.png"/><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18" Type="http://schemas.openxmlformats.org/officeDocument/2006/relationships/image" Target="../media/image92.png"/><Relationship Id="rId3" Type="http://schemas.openxmlformats.org/officeDocument/2006/relationships/image" Target="../media/image1.jpe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1.png"/><Relationship Id="rId2" Type="http://schemas.openxmlformats.org/officeDocument/2006/relationships/notesSlide" Target="../notesSlides/notesSlide24.xml"/><Relationship Id="rId16" Type="http://schemas.openxmlformats.org/officeDocument/2006/relationships/hyperlink" Target="https://wplprod.ondemand.sas.com/SASVisualAnalyticsViewer/VisualAnalyticsViewer.jsp?reportViewOnly=true&amp;reportName=Landing+Page&amp;reportPath=/WPL/Development/Innovation/Mock/&amp;appSwitcherDisabled=true" TargetMode="External"/><Relationship Id="rId1" Type="http://schemas.openxmlformats.org/officeDocument/2006/relationships/slideLayout" Target="../slideLayouts/slideLayout13.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hyperlink" Target="Dashboards/Final%20Dashboards/6-Digital%20Marketing%20KPI%20Monitoring%20for%20Retail%20Department%20Store%20Major%20-%20Anon.twbx" TargetMode="External"/><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94.png"/><Relationship Id="rId4" Type="http://schemas.openxmlformats.org/officeDocument/2006/relationships/image" Target="../media/image93.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95.png"/></Relationships>
</file>

<file path=ppt/slides/_rels/slide2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jpeg"/><Relationship Id="rId7" Type="http://schemas.openxmlformats.org/officeDocument/2006/relationships/image" Target="../media/image99.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98.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103.jpe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105.png"/><Relationship Id="rId4" Type="http://schemas.openxmlformats.org/officeDocument/2006/relationships/image" Target="../media/image104.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6.png"/><Relationship Id="rId18" Type="http://schemas.microsoft.com/office/2007/relationships/hdphoto" Target="../media/hdphoto7.wdp"/><Relationship Id="rId3" Type="http://schemas.openxmlformats.org/officeDocument/2006/relationships/image" Target="../media/image1.jpeg"/><Relationship Id="rId7" Type="http://schemas.openxmlformats.org/officeDocument/2006/relationships/image" Target="../media/image13.png"/><Relationship Id="rId12" Type="http://schemas.microsoft.com/office/2007/relationships/hdphoto" Target="../media/hdphoto4.wdp"/><Relationship Id="rId17" Type="http://schemas.openxmlformats.org/officeDocument/2006/relationships/image" Target="../media/image18.png"/><Relationship Id="rId2" Type="http://schemas.openxmlformats.org/officeDocument/2006/relationships/notesSlide" Target="../notesSlides/notesSlide6.xml"/><Relationship Id="rId16" Type="http://schemas.microsoft.com/office/2007/relationships/hdphoto" Target="../media/hdphoto6.wdp"/><Relationship Id="rId1" Type="http://schemas.openxmlformats.org/officeDocument/2006/relationships/slideLayout" Target="../slideLayouts/slideLayout13.xml"/><Relationship Id="rId6" Type="http://schemas.openxmlformats.org/officeDocument/2006/relationships/image" Target="../media/image12.png"/><Relationship Id="rId11" Type="http://schemas.openxmlformats.org/officeDocument/2006/relationships/image" Target="../media/image15.png"/><Relationship Id="rId5" Type="http://schemas.microsoft.com/office/2007/relationships/hdphoto" Target="../media/hdphoto1.wdp"/><Relationship Id="rId15" Type="http://schemas.openxmlformats.org/officeDocument/2006/relationships/image" Target="../media/image17.png"/><Relationship Id="rId10" Type="http://schemas.microsoft.com/office/2007/relationships/hdphoto" Target="../media/hdphoto3.wdp"/><Relationship Id="rId4" Type="http://schemas.openxmlformats.org/officeDocument/2006/relationships/image" Target="../media/image11.png"/><Relationship Id="rId9" Type="http://schemas.openxmlformats.org/officeDocument/2006/relationships/image" Target="../media/image14.png"/><Relationship Id="rId14"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54000" y="906463"/>
            <a:ext cx="9144000" cy="2387600"/>
          </a:xfrm>
        </p:spPr>
        <p:txBody>
          <a:bodyPr>
            <a:normAutofit/>
          </a:bodyPr>
          <a:lstStyle/>
          <a:p>
            <a:pPr algn="l"/>
            <a:r>
              <a:rPr lang="en-US" sz="5400" dirty="0">
                <a:latin typeface="+mn-lt"/>
              </a:rPr>
              <a:t>LatentView</a:t>
            </a:r>
            <a:br>
              <a:rPr lang="en-US" sz="5400" dirty="0">
                <a:latin typeface="+mn-lt"/>
              </a:rPr>
            </a:br>
            <a:r>
              <a:rPr lang="en-US" sz="4000" dirty="0">
                <a:solidFill>
                  <a:schemeClr val="bg1">
                    <a:lumMod val="85000"/>
                  </a:schemeClr>
                </a:solidFill>
                <a:latin typeface="+mn-lt"/>
              </a:rPr>
              <a:t>Top 25 Case Studies</a:t>
            </a:r>
          </a:p>
        </p:txBody>
      </p:sp>
    </p:spTree>
    <p:extLst>
      <p:ext uri="{BB962C8B-B14F-4D97-AF65-F5344CB8AC3E}">
        <p14:creationId xmlns:p14="http://schemas.microsoft.com/office/powerpoint/2010/main" val="958518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256518" y="109396"/>
            <a:ext cx="8486528" cy="546632"/>
          </a:xfrm>
          <a:prstGeom prst="rect">
            <a:avLst/>
          </a:prstGeom>
          <a:solidFill>
            <a:schemeClr val="bg1"/>
          </a:solidFill>
        </p:spPr>
        <p:txBody>
          <a:bodyPr vert="horz" lIns="121789" tIns="60895" rIns="121789" bIns="60895" rtlCol="0" anchor="ctr">
            <a:noAutofit/>
          </a:bodyPr>
          <a:lstStyle/>
          <a:p>
            <a:pPr>
              <a:spcBef>
                <a:spcPct val="0"/>
              </a:spcBef>
            </a:pPr>
            <a:r>
              <a:rPr lang="en-US" sz="2800" b="1" spc="-96" dirty="0">
                <a:ln w="3175">
                  <a:noFill/>
                </a:ln>
                <a:solidFill>
                  <a:srgbClr val="44546A"/>
                </a:solidFill>
                <a:ea typeface="Segoe UI" panose="020B0502040204020203" pitchFamily="34" charset="0"/>
                <a:cs typeface="Segoe UI" panose="020B0502040204020203" pitchFamily="34" charset="0"/>
              </a:rPr>
              <a:t>Media (Paid, Earned &amp; Owned) Mix Modeling at Large Scale </a:t>
            </a:r>
          </a:p>
        </p:txBody>
      </p:sp>
      <p:sp>
        <p:nvSpPr>
          <p:cNvPr id="54" name="Slide Number Placeholder 5"/>
          <p:cNvSpPr txBox="1">
            <a:spLocks/>
          </p:cNvSpPr>
          <p:nvPr/>
        </p:nvSpPr>
        <p:spPr>
          <a:xfrm>
            <a:off x="9442184" y="649366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0414F87-21CC-45C6-A33F-A15A7E070B6F}" type="slidenum">
              <a:rPr lang="en-US" sz="1200" smtClean="0">
                <a:solidFill>
                  <a:srgbClr val="000000">
                    <a:tint val="75000"/>
                  </a:srgbClr>
                </a:solidFill>
              </a:rPr>
              <a:pPr algn="r"/>
              <a:t>10</a:t>
            </a:fld>
            <a:endParaRPr lang="en-US" sz="1200" dirty="0">
              <a:solidFill>
                <a:srgbClr val="000000">
                  <a:tint val="75000"/>
                </a:srgbClr>
              </a:solidFill>
            </a:endParaRPr>
          </a:p>
        </p:txBody>
      </p:sp>
      <p:sp>
        <p:nvSpPr>
          <p:cNvPr id="73" name="Rectangle 72"/>
          <p:cNvSpPr/>
          <p:nvPr/>
        </p:nvSpPr>
        <p:spPr>
          <a:xfrm>
            <a:off x="1" y="1226542"/>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4" name="Rectangle 73"/>
          <p:cNvSpPr/>
          <p:nvPr/>
        </p:nvSpPr>
        <p:spPr>
          <a:xfrm>
            <a:off x="260343" y="1933812"/>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a typeface="+mn-ea"/>
              <a:cs typeface="+mn-cs"/>
            </a:endParaRPr>
          </a:p>
        </p:txBody>
      </p:sp>
      <p:sp>
        <p:nvSpPr>
          <p:cNvPr id="75" name="Rectangle 74"/>
          <p:cNvSpPr/>
          <p:nvPr/>
        </p:nvSpPr>
        <p:spPr>
          <a:xfrm>
            <a:off x="260343" y="1781368"/>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76" name="Rectangle 75"/>
          <p:cNvSpPr/>
          <p:nvPr/>
        </p:nvSpPr>
        <p:spPr>
          <a:xfrm>
            <a:off x="271573" y="2094140"/>
            <a:ext cx="3499537"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Media budget allocation was done on an aggregated, unoptimized basis and thus the cost per acquisition was much higher as compared to industry benchmarks</a:t>
            </a:r>
          </a:p>
        </p:txBody>
      </p:sp>
      <p:sp>
        <p:nvSpPr>
          <p:cNvPr id="77" name="Rectangle 76"/>
          <p:cNvSpPr/>
          <p:nvPr/>
        </p:nvSpPr>
        <p:spPr>
          <a:xfrm>
            <a:off x="271573" y="1765910"/>
            <a:ext cx="253463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rPr>
              <a:t>The “Before” State</a:t>
            </a:r>
          </a:p>
        </p:txBody>
      </p:sp>
      <p:sp>
        <p:nvSpPr>
          <p:cNvPr id="78" name="Rectangle 77"/>
          <p:cNvSpPr/>
          <p:nvPr/>
        </p:nvSpPr>
        <p:spPr>
          <a:xfrm>
            <a:off x="8301385" y="1781368"/>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300" b="0" i="0" u="none" strike="noStrike" kern="0" cap="none" spc="0" normalizeH="0" baseline="0" noProof="0" dirty="0">
              <a:ln>
                <a:noFill/>
              </a:ln>
              <a:solidFill>
                <a:srgbClr val="000000"/>
              </a:solidFill>
              <a:effectLst/>
              <a:uLnTx/>
              <a:uFillTx/>
              <a:ea typeface="+mn-ea"/>
              <a:cs typeface="+mn-cs"/>
            </a:endParaRPr>
          </a:p>
        </p:txBody>
      </p:sp>
      <p:sp>
        <p:nvSpPr>
          <p:cNvPr id="79" name="Rectangle 78"/>
          <p:cNvSpPr/>
          <p:nvPr/>
        </p:nvSpPr>
        <p:spPr>
          <a:xfrm>
            <a:off x="138851" y="1231703"/>
            <a:ext cx="12078912"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4546A"/>
                </a:solidFill>
                <a:effectLst/>
                <a:uLnTx/>
                <a:uFillTx/>
                <a:ea typeface="+mn-ea"/>
                <a:cs typeface="+mn-cs"/>
              </a:rPr>
              <a:t>The Problem: </a:t>
            </a:r>
            <a:r>
              <a:rPr kumimoji="0" lang="en-US" sz="1600" b="0" i="0" u="none" strike="noStrike" kern="0" cap="none" spc="0" normalizeH="0" baseline="0" noProof="0" dirty="0">
                <a:ln>
                  <a:noFill/>
                </a:ln>
                <a:solidFill>
                  <a:srgbClr val="44546A"/>
                </a:solidFill>
                <a:effectLst/>
                <a:uLnTx/>
                <a:uFillTx/>
                <a:ea typeface="+mn-ea"/>
                <a:cs typeface="+mn-cs"/>
              </a:rPr>
              <a:t>Media mix spend effectiveness (revenue generated per dollar of spend) had declined by 5% for 2 consecutive years</a:t>
            </a:r>
          </a:p>
        </p:txBody>
      </p:sp>
      <p:sp>
        <p:nvSpPr>
          <p:cNvPr id="80" name="Rectangle 79"/>
          <p:cNvSpPr/>
          <p:nvPr/>
        </p:nvSpPr>
        <p:spPr>
          <a:xfrm>
            <a:off x="4255290" y="1933812"/>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a typeface="+mn-ea"/>
              <a:cs typeface="+mn-cs"/>
            </a:endParaRPr>
          </a:p>
        </p:txBody>
      </p:sp>
      <p:sp>
        <p:nvSpPr>
          <p:cNvPr id="81" name="Rectangle 80"/>
          <p:cNvSpPr/>
          <p:nvPr/>
        </p:nvSpPr>
        <p:spPr>
          <a:xfrm>
            <a:off x="4280864" y="1781368"/>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82" name="Rectangle 81"/>
          <p:cNvSpPr/>
          <p:nvPr/>
        </p:nvSpPr>
        <p:spPr>
          <a:xfrm>
            <a:off x="4295319" y="2094140"/>
            <a:ext cx="3569219" cy="1126462"/>
          </a:xfrm>
          <a:prstGeom prst="rect">
            <a:avLst/>
          </a:prstGeom>
        </p:spPr>
        <p:txBody>
          <a:bodyPr wrap="square">
            <a:spAutoFit/>
          </a:bodyPr>
          <a:lstStyle/>
          <a:p>
            <a:pPr>
              <a:lnSpc>
                <a:spcPct val="120000"/>
              </a:lnSpc>
            </a:pPr>
            <a:r>
              <a:rPr lang="en-US" sz="1400" noProof="1">
                <a:solidFill>
                  <a:prstClr val="black"/>
                </a:solidFill>
                <a:ea typeface="Verdana" panose="020B0604030504040204" pitchFamily="34" charset="0"/>
                <a:cs typeface="Verdana" panose="020B0604030504040204" pitchFamily="34" charset="0"/>
              </a:rPr>
              <a:t>Created m</a:t>
            </a:r>
            <a:r>
              <a:rPr lang="en-US" sz="1400" dirty="0" err="1">
                <a:solidFill>
                  <a:prstClr val="black"/>
                </a:solidFill>
                <a:ea typeface="Verdana" panose="020B0604030504040204" pitchFamily="34" charset="0"/>
                <a:cs typeface="Verdana" panose="020B0604030504040204" pitchFamily="34" charset="0"/>
              </a:rPr>
              <a:t>ulti</a:t>
            </a:r>
            <a:r>
              <a:rPr lang="en-US" sz="1400" dirty="0">
                <a:solidFill>
                  <a:prstClr val="black"/>
                </a:solidFill>
                <a:ea typeface="Verdana" panose="020B0604030504040204" pitchFamily="34" charset="0"/>
                <a:cs typeface="Verdana" panose="020B0604030504040204" pitchFamily="34" charset="0"/>
              </a:rPr>
              <a:t>-variate linear models for paid channels and attribution models for non-paid channels which were further optimized at a product and channel level</a:t>
            </a:r>
            <a:endParaRPr lang="en-US" sz="1400" noProof="1">
              <a:solidFill>
                <a:prstClr val="black"/>
              </a:solidFill>
              <a:ea typeface="Verdana" panose="020B0604030504040204" pitchFamily="34" charset="0"/>
              <a:cs typeface="Verdana" panose="020B0604030504040204" pitchFamily="34" charset="0"/>
            </a:endParaRPr>
          </a:p>
        </p:txBody>
      </p:sp>
      <p:sp>
        <p:nvSpPr>
          <p:cNvPr id="83" name="Rectangle 82"/>
          <p:cNvSpPr/>
          <p:nvPr/>
        </p:nvSpPr>
        <p:spPr>
          <a:xfrm>
            <a:off x="4295319" y="1765910"/>
            <a:ext cx="213184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a:ln>
                  <a:noFill/>
                </a:ln>
                <a:solidFill>
                  <a:srgbClr val="44546A"/>
                </a:solidFill>
                <a:effectLst/>
                <a:uLnTx/>
                <a:uFillTx/>
              </a:rPr>
              <a:t>LatentView</a:t>
            </a:r>
            <a:r>
              <a:rPr kumimoji="0" lang="en-US" sz="1600" b="1" i="0" u="none" strike="noStrike" kern="0" cap="none" spc="0" normalizeH="0" baseline="0" noProof="0" dirty="0">
                <a:ln>
                  <a:noFill/>
                </a:ln>
                <a:solidFill>
                  <a:srgbClr val="44546A"/>
                </a:solidFill>
                <a:effectLst/>
                <a:uLnTx/>
                <a:uFillTx/>
              </a:rPr>
              <a:t> Solution</a:t>
            </a:r>
          </a:p>
        </p:txBody>
      </p:sp>
      <p:sp>
        <p:nvSpPr>
          <p:cNvPr id="84" name="Rectangle 83"/>
          <p:cNvSpPr/>
          <p:nvPr/>
        </p:nvSpPr>
        <p:spPr>
          <a:xfrm>
            <a:off x="8290645" y="1765910"/>
            <a:ext cx="253463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rPr>
              <a:t>The “After” State</a:t>
            </a:r>
          </a:p>
        </p:txBody>
      </p:sp>
      <p:sp>
        <p:nvSpPr>
          <p:cNvPr id="85" name="Rectangle 84"/>
          <p:cNvSpPr/>
          <p:nvPr/>
        </p:nvSpPr>
        <p:spPr>
          <a:xfrm>
            <a:off x="120389" y="650606"/>
            <a:ext cx="5618259"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4546A"/>
                </a:solidFill>
                <a:effectLst/>
                <a:uLnTx/>
                <a:uFillTx/>
                <a:ea typeface="+mn-ea"/>
                <a:cs typeface="+mn-cs"/>
              </a:rPr>
              <a:t>Leading Home Appliances and Repair Services Provider </a:t>
            </a:r>
          </a:p>
        </p:txBody>
      </p:sp>
      <p:sp>
        <p:nvSpPr>
          <p:cNvPr id="86" name="Rectangle 85"/>
          <p:cNvSpPr/>
          <p:nvPr/>
        </p:nvSpPr>
        <p:spPr>
          <a:xfrm>
            <a:off x="8290645" y="2094140"/>
            <a:ext cx="3569219" cy="1126462"/>
          </a:xfrm>
          <a:prstGeom prst="rect">
            <a:avLst/>
          </a:prstGeom>
        </p:spPr>
        <p:txBody>
          <a:bodyPr wrap="square">
            <a:spAutoFit/>
          </a:bodyPr>
          <a:lstStyle/>
          <a:p>
            <a:pPr>
              <a:lnSpc>
                <a:spcPct val="120000"/>
              </a:lnSpc>
            </a:pPr>
            <a:r>
              <a:rPr lang="en-US" sz="1400" noProof="1">
                <a:solidFill>
                  <a:prstClr val="black"/>
                </a:solidFill>
                <a:ea typeface="Verdana" panose="020B0604030504040204" pitchFamily="34" charset="0"/>
                <a:cs typeface="Verdana" panose="020B0604030504040204" pitchFamily="34" charset="0"/>
              </a:rPr>
              <a:t>By implementing the recommendations from the Media Mix Model (MMM), revenue increased by 1.9% for Home Repair and 2.3% for Home Improvement in a six-month period</a:t>
            </a:r>
          </a:p>
        </p:txBody>
      </p:sp>
      <p:sp>
        <p:nvSpPr>
          <p:cNvPr id="87" name="Isosceles Triangle 43"/>
          <p:cNvSpPr>
            <a:spLocks noChangeAspect="1"/>
          </p:cNvSpPr>
          <p:nvPr/>
        </p:nvSpPr>
        <p:spPr>
          <a:xfrm rot="5400000">
            <a:off x="7269336" y="5072410"/>
            <a:ext cx="2754926" cy="192493"/>
          </a:xfrm>
          <a:custGeom>
            <a:avLst/>
            <a:gdLst>
              <a:gd name="connsiteX0" fmla="*/ 0 w 2754926"/>
              <a:gd name="connsiteY0" fmla="*/ 342618 h 342618"/>
              <a:gd name="connsiteX1" fmla="*/ 1404764 w 2754926"/>
              <a:gd name="connsiteY1" fmla="*/ 0 h 342618"/>
              <a:gd name="connsiteX2" fmla="*/ 2754926 w 2754926"/>
              <a:gd name="connsiteY2" fmla="*/ 342618 h 342618"/>
              <a:gd name="connsiteX3" fmla="*/ 0 w 2754926"/>
              <a:gd name="connsiteY3" fmla="*/ 342618 h 342618"/>
              <a:gd name="connsiteX0" fmla="*/ 0 w 2754926"/>
              <a:gd name="connsiteY0" fmla="*/ 260732 h 260732"/>
              <a:gd name="connsiteX1" fmla="*/ 1391116 w 2754926"/>
              <a:gd name="connsiteY1" fmla="*/ 0 h 260732"/>
              <a:gd name="connsiteX2" fmla="*/ 2754926 w 2754926"/>
              <a:gd name="connsiteY2" fmla="*/ 260732 h 260732"/>
              <a:gd name="connsiteX3" fmla="*/ 0 w 2754926"/>
              <a:gd name="connsiteY3" fmla="*/ 260732 h 260732"/>
              <a:gd name="connsiteX0" fmla="*/ 0 w 2754926"/>
              <a:gd name="connsiteY0" fmla="*/ 192493 h 192493"/>
              <a:gd name="connsiteX1" fmla="*/ 1391116 w 2754926"/>
              <a:gd name="connsiteY1" fmla="*/ 0 h 192493"/>
              <a:gd name="connsiteX2" fmla="*/ 2754926 w 2754926"/>
              <a:gd name="connsiteY2" fmla="*/ 192493 h 192493"/>
              <a:gd name="connsiteX3" fmla="*/ 0 w 2754926"/>
              <a:gd name="connsiteY3" fmla="*/ 192493 h 192493"/>
            </a:gdLst>
            <a:ahLst/>
            <a:cxnLst>
              <a:cxn ang="0">
                <a:pos x="connsiteX0" y="connsiteY0"/>
              </a:cxn>
              <a:cxn ang="0">
                <a:pos x="connsiteX1" y="connsiteY1"/>
              </a:cxn>
              <a:cxn ang="0">
                <a:pos x="connsiteX2" y="connsiteY2"/>
              </a:cxn>
              <a:cxn ang="0">
                <a:pos x="connsiteX3" y="connsiteY3"/>
              </a:cxn>
            </a:cxnLst>
            <a:rect l="l" t="t" r="r" b="b"/>
            <a:pathLst>
              <a:path w="2754926" h="192493">
                <a:moveTo>
                  <a:pt x="0" y="192493"/>
                </a:moveTo>
                <a:lnTo>
                  <a:pt x="1391116" y="0"/>
                </a:lnTo>
                <a:lnTo>
                  <a:pt x="2754926" y="192493"/>
                </a:lnTo>
                <a:lnTo>
                  <a:pt x="0" y="192493"/>
                </a:lnTo>
                <a:close/>
              </a:path>
            </a:pathLst>
          </a:custGeom>
          <a:solidFill>
            <a:sysClr val="window" lastClr="FFFFFF">
              <a:lumMod val="7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88" name="Group 87"/>
          <p:cNvGrpSpPr/>
          <p:nvPr/>
        </p:nvGrpSpPr>
        <p:grpSpPr>
          <a:xfrm>
            <a:off x="5308017" y="3665700"/>
            <a:ext cx="2994307" cy="1678130"/>
            <a:chOff x="4838721" y="2214904"/>
            <a:chExt cx="884712" cy="1805609"/>
          </a:xfrm>
        </p:grpSpPr>
        <p:sp>
          <p:nvSpPr>
            <p:cNvPr id="89" name="Snip Diagonal Corner Rectangle 88"/>
            <p:cNvSpPr/>
            <p:nvPr/>
          </p:nvSpPr>
          <p:spPr bwMode="auto">
            <a:xfrm>
              <a:off x="4838721" y="2225699"/>
              <a:ext cx="884712" cy="1794814"/>
            </a:xfrm>
            <a:prstGeom prst="snip2DiagRect">
              <a:avLst/>
            </a:prstGeom>
            <a:solidFill>
              <a:srgbClr val="D1E494"/>
            </a:solidFill>
            <a:ln w="12700">
              <a:solidFill>
                <a:srgbClr val="A5A5A5">
                  <a:lumMod val="60000"/>
                  <a:lumOff val="40000"/>
                </a:srgbClr>
              </a:solid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90" name="TextBox 89"/>
            <p:cNvSpPr txBox="1"/>
            <p:nvPr/>
          </p:nvSpPr>
          <p:spPr>
            <a:xfrm>
              <a:off x="4841287" y="2214904"/>
              <a:ext cx="882146" cy="1639226"/>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600"/>
                </a:spcAft>
                <a:buClrTx/>
                <a:buSzTx/>
                <a:buFontTx/>
                <a:buNone/>
                <a:tabLst/>
                <a:defRPr/>
              </a:pPr>
              <a:r>
                <a:rPr kumimoji="0" lang="en-US" sz="1100" b="1" i="0" u="none" strike="noStrike" kern="0" cap="none" spc="0" normalizeH="0" baseline="0" noProof="0" dirty="0">
                  <a:ln>
                    <a:noFill/>
                  </a:ln>
                  <a:solidFill>
                    <a:prstClr val="black"/>
                  </a:solidFill>
                  <a:effectLst/>
                  <a:uLnTx/>
                  <a:uFillTx/>
                </a:rPr>
                <a:t>Predictive Models</a:t>
              </a:r>
            </a:p>
            <a:p>
              <a:pPr marL="171450" marR="0" lvl="0" indent="-171450" algn="just" defTabSz="91440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100" b="1" i="0" u="none" strike="noStrike" kern="0" cap="none" spc="0" normalizeH="0" baseline="0" noProof="0" dirty="0">
                  <a:ln>
                    <a:noFill/>
                  </a:ln>
                  <a:solidFill>
                    <a:prstClr val="black"/>
                  </a:solidFill>
                  <a:effectLst/>
                  <a:uLnTx/>
                  <a:uFillTx/>
                </a:rPr>
                <a:t>3 Business Units – HI, IHR &amp; PD</a:t>
              </a:r>
            </a:p>
            <a:p>
              <a:pPr marL="171450" marR="0" lvl="0" indent="-171450" algn="just" defTabSz="91440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100" b="0" i="0" u="none" strike="noStrike" kern="0" cap="none" spc="0" normalizeH="0" baseline="0" noProof="0" dirty="0">
                  <a:ln>
                    <a:noFill/>
                  </a:ln>
                  <a:solidFill>
                    <a:prstClr val="black"/>
                  </a:solidFill>
                  <a:effectLst/>
                  <a:uLnTx/>
                  <a:uFillTx/>
                </a:rPr>
                <a:t>Marketing Levels: </a:t>
              </a:r>
              <a:r>
                <a:rPr kumimoji="0" lang="en-US" sz="1100" b="1" i="0" u="none" strike="noStrike" kern="0" cap="none" spc="0" normalizeH="0" baseline="0" noProof="0" dirty="0">
                  <a:ln>
                    <a:noFill/>
                  </a:ln>
                  <a:solidFill>
                    <a:prstClr val="black"/>
                  </a:solidFill>
                  <a:effectLst/>
                  <a:uLnTx/>
                  <a:uFillTx/>
                </a:rPr>
                <a:t>Products (P) x Channels (C)  x DMAs (D)</a:t>
              </a:r>
            </a:p>
            <a:p>
              <a:pPr marL="171450" marR="0" lvl="0" indent="-171450" algn="just" defTabSz="91440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100" b="1" i="0" u="none" strike="noStrike" kern="0" cap="none" spc="0" normalizeH="0" baseline="0" noProof="0" dirty="0">
                  <a:ln>
                    <a:noFill/>
                  </a:ln>
                  <a:solidFill>
                    <a:prstClr val="black"/>
                  </a:solidFill>
                  <a:effectLst/>
                  <a:uLnTx/>
                  <a:uFillTx/>
                </a:rPr>
                <a:t>Paid Channels</a:t>
              </a:r>
              <a:r>
                <a:rPr kumimoji="0" lang="en-US" sz="1100" b="0" i="0" u="none" strike="noStrike" kern="0" cap="none" spc="0" normalizeH="0" baseline="0" noProof="0" dirty="0">
                  <a:ln>
                    <a:noFill/>
                  </a:ln>
                  <a:solidFill>
                    <a:prstClr val="black"/>
                  </a:solidFill>
                  <a:effectLst/>
                  <a:uLnTx/>
                  <a:uFillTx/>
                </a:rPr>
                <a:t>: Linear Models</a:t>
              </a:r>
            </a:p>
            <a:p>
              <a:pPr marL="171450" marR="0" lvl="0" indent="-171450" algn="just" defTabSz="91440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100" b="1" i="0" u="none" strike="noStrike" kern="0" cap="none" spc="0" normalizeH="0" baseline="0" noProof="0" dirty="0">
                  <a:ln>
                    <a:noFill/>
                  </a:ln>
                  <a:solidFill>
                    <a:prstClr val="black"/>
                  </a:solidFill>
                  <a:effectLst/>
                  <a:uLnTx/>
                  <a:uFillTx/>
                </a:rPr>
                <a:t>Non-Paid Channels</a:t>
              </a:r>
              <a:r>
                <a:rPr kumimoji="0" lang="en-US" sz="1100" b="0" i="0" u="none" strike="noStrike" kern="0" cap="none" spc="0" normalizeH="0" baseline="0" noProof="0" dirty="0">
                  <a:ln>
                    <a:noFill/>
                  </a:ln>
                  <a:solidFill>
                    <a:prstClr val="black"/>
                  </a:solidFill>
                  <a:effectLst/>
                  <a:uLnTx/>
                  <a:uFillTx/>
                </a:rPr>
                <a:t>:  Attribution Models</a:t>
              </a:r>
            </a:p>
            <a:p>
              <a:pPr marL="171450" marR="0" lvl="0" indent="-171450" algn="just" defTabSz="91440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100" b="1" i="0" u="none" strike="noStrike" kern="0" cap="none" spc="0" normalizeH="0" baseline="0" noProof="0" dirty="0">
                  <a:ln>
                    <a:noFill/>
                  </a:ln>
                  <a:solidFill>
                    <a:prstClr val="black"/>
                  </a:solidFill>
                  <a:effectLst/>
                  <a:uLnTx/>
                  <a:uFillTx/>
                </a:rPr>
                <a:t>3546</a:t>
              </a:r>
              <a:r>
                <a:rPr kumimoji="0" lang="en-US" sz="1100" b="0" i="0" u="none" strike="noStrike" kern="0" cap="none" spc="0" normalizeH="0" baseline="0" noProof="0" dirty="0">
                  <a:ln>
                    <a:noFill/>
                  </a:ln>
                  <a:solidFill>
                    <a:prstClr val="black"/>
                  </a:solidFill>
                  <a:effectLst/>
                  <a:uLnTx/>
                  <a:uFillTx/>
                </a:rPr>
                <a:t> Models built for </a:t>
              </a:r>
              <a:r>
                <a:rPr kumimoji="0" lang="en-US" sz="1100" b="1" i="0" u="none" strike="noStrike" kern="0" cap="none" spc="0" normalizeH="0" baseline="0" noProof="0" dirty="0">
                  <a:ln>
                    <a:noFill/>
                  </a:ln>
                  <a:solidFill>
                    <a:prstClr val="black"/>
                  </a:solidFill>
                  <a:effectLst/>
                  <a:uLnTx/>
                  <a:uFillTx/>
                </a:rPr>
                <a:t>BU1, 2376 </a:t>
              </a:r>
              <a:r>
                <a:rPr kumimoji="0" lang="en-US" sz="1100" b="0" i="0" u="none" strike="noStrike" kern="0" cap="none" spc="0" normalizeH="0" baseline="0" noProof="0" dirty="0">
                  <a:ln>
                    <a:noFill/>
                  </a:ln>
                  <a:solidFill>
                    <a:prstClr val="black"/>
                  </a:solidFill>
                  <a:effectLst/>
                  <a:uLnTx/>
                  <a:uFillTx/>
                </a:rPr>
                <a:t>Models built for </a:t>
              </a:r>
              <a:r>
                <a:rPr kumimoji="0" lang="en-US" sz="1100" b="1" i="0" u="none" strike="noStrike" kern="0" cap="none" spc="0" normalizeH="0" baseline="0" noProof="0" dirty="0">
                  <a:ln>
                    <a:noFill/>
                  </a:ln>
                  <a:solidFill>
                    <a:prstClr val="black"/>
                  </a:solidFill>
                  <a:effectLst/>
                  <a:uLnTx/>
                  <a:uFillTx/>
                </a:rPr>
                <a:t>BU2, 1218</a:t>
              </a:r>
              <a:r>
                <a:rPr kumimoji="0" lang="en-US" sz="1100" b="0" i="0" u="none" strike="noStrike" kern="0" cap="none" spc="0" normalizeH="0" baseline="0" noProof="0" dirty="0">
                  <a:ln>
                    <a:noFill/>
                  </a:ln>
                  <a:solidFill>
                    <a:prstClr val="black"/>
                  </a:solidFill>
                  <a:effectLst/>
                  <a:uLnTx/>
                  <a:uFillTx/>
                </a:rPr>
                <a:t> Models built for </a:t>
              </a:r>
              <a:r>
                <a:rPr kumimoji="0" lang="en-US" sz="1100" b="1" i="0" u="none" strike="noStrike" kern="0" cap="none" spc="0" normalizeH="0" baseline="0" noProof="0" dirty="0">
                  <a:ln>
                    <a:noFill/>
                  </a:ln>
                  <a:solidFill>
                    <a:prstClr val="black"/>
                  </a:solidFill>
                  <a:effectLst/>
                  <a:uLnTx/>
                  <a:uFillTx/>
                </a:rPr>
                <a:t>BU3</a:t>
              </a:r>
            </a:p>
          </p:txBody>
        </p:sp>
      </p:grpSp>
      <p:sp>
        <p:nvSpPr>
          <p:cNvPr id="91" name="Down Arrow 90"/>
          <p:cNvSpPr/>
          <p:nvPr/>
        </p:nvSpPr>
        <p:spPr bwMode="auto">
          <a:xfrm rot="16200000">
            <a:off x="4959566" y="4936131"/>
            <a:ext cx="254964" cy="251695"/>
          </a:xfrm>
          <a:prstGeom prst="downArrow">
            <a:avLst/>
          </a:prstGeom>
          <a:noFill/>
          <a:ln w="6350">
            <a:solidFill>
              <a:srgbClr val="A5A5A5">
                <a:lumMod val="75000"/>
              </a:srgbClr>
            </a:solidFill>
            <a:prstDash val="solid"/>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92" name="Group 91"/>
          <p:cNvGrpSpPr/>
          <p:nvPr/>
        </p:nvGrpSpPr>
        <p:grpSpPr>
          <a:xfrm>
            <a:off x="3074443" y="3688522"/>
            <a:ext cx="1849982" cy="2910429"/>
            <a:chOff x="6067372" y="1739250"/>
            <a:chExt cx="1515890" cy="2407984"/>
          </a:xfrm>
        </p:grpSpPr>
        <p:sp>
          <p:nvSpPr>
            <p:cNvPr id="93" name="Flowchart: Magnetic Disk 92"/>
            <p:cNvSpPr/>
            <p:nvPr/>
          </p:nvSpPr>
          <p:spPr bwMode="auto">
            <a:xfrm>
              <a:off x="6081874" y="1739250"/>
              <a:ext cx="1501388" cy="2407984"/>
            </a:xfrm>
            <a:prstGeom prst="flowChartMagneticDisk">
              <a:avLst/>
            </a:prstGeom>
            <a:solidFill>
              <a:srgbClr val="99CCFF">
                <a:alpha val="69804"/>
              </a:srgbClr>
            </a:solidFill>
            <a:ln w="12700">
              <a:solidFill>
                <a:sysClr val="window" lastClr="FFFFFF">
                  <a:lumMod val="95000"/>
                </a:sysClr>
              </a:solid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endParaRPr>
            </a:p>
          </p:txBody>
        </p:sp>
        <p:grpSp>
          <p:nvGrpSpPr>
            <p:cNvPr id="101" name="Group 100"/>
            <p:cNvGrpSpPr/>
            <p:nvPr/>
          </p:nvGrpSpPr>
          <p:grpSpPr>
            <a:xfrm>
              <a:off x="6248755" y="2650028"/>
              <a:ext cx="1160469" cy="1167410"/>
              <a:chOff x="5269748" y="4266072"/>
              <a:chExt cx="905086" cy="418955"/>
            </a:xfrm>
          </p:grpSpPr>
          <p:pic>
            <p:nvPicPr>
              <p:cNvPr id="128" name="Picture 127"/>
              <p:cNvPicPr>
                <a:picLocks noChangeAspect="1"/>
              </p:cNvPicPr>
              <p:nvPr/>
            </p:nvPicPr>
            <p:blipFill>
              <a:blip r:embed="rId4">
                <a:duotone>
                  <a:prstClr val="black"/>
                  <a:srgbClr val="70AD47">
                    <a:lumMod val="50000"/>
                    <a:tint val="45000"/>
                    <a:satMod val="400000"/>
                  </a:srgbClr>
                </a:duotone>
              </a:blip>
              <a:stretch>
                <a:fillRect/>
              </a:stretch>
            </p:blipFill>
            <p:spPr>
              <a:xfrm>
                <a:off x="5269748" y="4266072"/>
                <a:ext cx="278119" cy="149208"/>
              </a:xfrm>
              <a:prstGeom prst="rect">
                <a:avLst/>
              </a:prstGeom>
            </p:spPr>
          </p:pic>
          <p:pic>
            <p:nvPicPr>
              <p:cNvPr id="129" name="Picture 128"/>
              <p:cNvPicPr>
                <a:picLocks noChangeAspect="1"/>
              </p:cNvPicPr>
              <p:nvPr/>
            </p:nvPicPr>
            <p:blipFill>
              <a:blip r:embed="rId4">
                <a:duotone>
                  <a:prstClr val="black"/>
                  <a:srgbClr val="70AD47">
                    <a:lumMod val="50000"/>
                    <a:tint val="45000"/>
                    <a:satMod val="400000"/>
                  </a:srgbClr>
                </a:duotone>
              </a:blip>
              <a:stretch>
                <a:fillRect/>
              </a:stretch>
            </p:blipFill>
            <p:spPr>
              <a:xfrm>
                <a:off x="5896716" y="4271146"/>
                <a:ext cx="278118" cy="139061"/>
              </a:xfrm>
              <a:prstGeom prst="rect">
                <a:avLst/>
              </a:prstGeom>
            </p:spPr>
          </p:pic>
          <p:pic>
            <p:nvPicPr>
              <p:cNvPr id="130" name="Picture 129"/>
              <p:cNvPicPr>
                <a:picLocks noChangeAspect="1"/>
              </p:cNvPicPr>
              <p:nvPr/>
            </p:nvPicPr>
            <p:blipFill>
              <a:blip r:embed="rId4">
                <a:duotone>
                  <a:prstClr val="black"/>
                  <a:srgbClr val="70AD47">
                    <a:lumMod val="50000"/>
                    <a:tint val="45000"/>
                    <a:satMod val="400000"/>
                  </a:srgbClr>
                </a:duotone>
              </a:blip>
              <a:stretch>
                <a:fillRect/>
              </a:stretch>
            </p:blipFill>
            <p:spPr>
              <a:xfrm>
                <a:off x="5572388" y="4551531"/>
                <a:ext cx="278118" cy="133496"/>
              </a:xfrm>
              <a:prstGeom prst="rect">
                <a:avLst/>
              </a:prstGeom>
            </p:spPr>
          </p:pic>
        </p:grpSp>
        <p:pic>
          <p:nvPicPr>
            <p:cNvPr id="114" name="Picture 113"/>
            <p:cNvPicPr>
              <a:picLocks noChangeAspect="1"/>
            </p:cNvPicPr>
            <p:nvPr/>
          </p:nvPicPr>
          <p:blipFill>
            <a:blip r:embed="rId4">
              <a:duotone>
                <a:prstClr val="black"/>
                <a:srgbClr val="44546A">
                  <a:tint val="45000"/>
                  <a:satMod val="400000"/>
                </a:srgbClr>
              </a:duotone>
            </a:blip>
            <a:stretch>
              <a:fillRect/>
            </a:stretch>
          </p:blipFill>
          <p:spPr>
            <a:xfrm>
              <a:off x="6555993" y="1804490"/>
              <a:ext cx="532514" cy="372259"/>
            </a:xfrm>
            <a:prstGeom prst="rect">
              <a:avLst/>
            </a:prstGeom>
          </p:spPr>
        </p:pic>
        <p:sp>
          <p:nvSpPr>
            <p:cNvPr id="116" name="TextBox 115"/>
            <p:cNvSpPr txBox="1"/>
            <p:nvPr/>
          </p:nvSpPr>
          <p:spPr>
            <a:xfrm>
              <a:off x="6993382" y="3087101"/>
              <a:ext cx="572991" cy="33103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Clustered Data</a:t>
              </a:r>
            </a:p>
          </p:txBody>
        </p:sp>
        <p:sp>
          <p:nvSpPr>
            <p:cNvPr id="117" name="TextBox 116"/>
            <p:cNvSpPr txBox="1"/>
            <p:nvPr/>
          </p:nvSpPr>
          <p:spPr>
            <a:xfrm>
              <a:off x="6288597" y="3766576"/>
              <a:ext cx="1082789" cy="33103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Meta Data @ Zip Code &amp; Daily </a:t>
              </a:r>
            </a:p>
          </p:txBody>
        </p:sp>
        <p:sp>
          <p:nvSpPr>
            <p:cNvPr id="118" name="TextBox 117"/>
            <p:cNvSpPr txBox="1"/>
            <p:nvPr/>
          </p:nvSpPr>
          <p:spPr>
            <a:xfrm>
              <a:off x="6067372" y="3039545"/>
              <a:ext cx="662937" cy="45835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Aggregated Weekly Data</a:t>
              </a:r>
            </a:p>
          </p:txBody>
        </p:sp>
        <p:sp>
          <p:nvSpPr>
            <p:cNvPr id="119" name="TextBox 118"/>
            <p:cNvSpPr txBox="1"/>
            <p:nvPr/>
          </p:nvSpPr>
          <p:spPr>
            <a:xfrm>
              <a:off x="6491432" y="2127381"/>
              <a:ext cx="661638" cy="33103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Processed Data Marts</a:t>
              </a:r>
            </a:p>
          </p:txBody>
        </p:sp>
        <p:cxnSp>
          <p:nvCxnSpPr>
            <p:cNvPr id="120" name="Straight Arrow Connector 119"/>
            <p:cNvCxnSpPr/>
            <p:nvPr/>
          </p:nvCxnSpPr>
          <p:spPr>
            <a:xfrm rot="16200000" flipV="1">
              <a:off x="6804281" y="2692175"/>
              <a:ext cx="0" cy="243027"/>
            </a:xfrm>
            <a:prstGeom prst="straightConnector1">
              <a:avLst/>
            </a:prstGeom>
            <a:noFill/>
            <a:ln w="6350" cap="flat" cmpd="sng" algn="ctr">
              <a:solidFill>
                <a:srgbClr val="A5A5A5">
                  <a:lumMod val="75000"/>
                </a:srgbClr>
              </a:solidFill>
              <a:prstDash val="solid"/>
              <a:miter lim="800000"/>
              <a:tailEnd type="triangle"/>
            </a:ln>
            <a:effectLst/>
          </p:spPr>
        </p:cxnSp>
      </p:grpSp>
      <p:grpSp>
        <p:nvGrpSpPr>
          <p:cNvPr id="133" name="Group 132"/>
          <p:cNvGrpSpPr/>
          <p:nvPr/>
        </p:nvGrpSpPr>
        <p:grpSpPr>
          <a:xfrm>
            <a:off x="365573" y="3579265"/>
            <a:ext cx="2202137" cy="3061857"/>
            <a:chOff x="3741488" y="3055233"/>
            <a:chExt cx="697162" cy="1548482"/>
          </a:xfrm>
        </p:grpSpPr>
        <p:grpSp>
          <p:nvGrpSpPr>
            <p:cNvPr id="134" name="Group 133"/>
            <p:cNvGrpSpPr/>
            <p:nvPr/>
          </p:nvGrpSpPr>
          <p:grpSpPr>
            <a:xfrm>
              <a:off x="3857715" y="3114772"/>
              <a:ext cx="505232" cy="211095"/>
              <a:chOff x="3898692" y="4708634"/>
              <a:chExt cx="640724" cy="234626"/>
            </a:xfrm>
          </p:grpSpPr>
          <p:sp>
            <p:nvSpPr>
              <p:cNvPr id="136" name="Flowchart: Multidocument 135"/>
              <p:cNvSpPr/>
              <p:nvPr/>
            </p:nvSpPr>
            <p:spPr bwMode="auto">
              <a:xfrm>
                <a:off x="3930326" y="4708634"/>
                <a:ext cx="609090" cy="234626"/>
              </a:xfrm>
              <a:prstGeom prst="flowChartMultidocument">
                <a:avLst/>
              </a:prstGeom>
              <a:solidFill>
                <a:srgbClr val="FFFFCC"/>
              </a:solidFill>
              <a:ln w="12700">
                <a:solidFill>
                  <a:srgbClr val="229E89"/>
                </a:solid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7" name="TextBox 136"/>
              <p:cNvSpPr txBox="1"/>
              <p:nvPr/>
            </p:nvSpPr>
            <p:spPr>
              <a:xfrm>
                <a:off x="3898692" y="4757915"/>
                <a:ext cx="625015" cy="1470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rPr>
                  <a:t>Data Sources</a:t>
                </a:r>
              </a:p>
            </p:txBody>
          </p:sp>
        </p:grpSp>
        <p:sp>
          <p:nvSpPr>
            <p:cNvPr id="135" name="Round Diagonal Corner Rectangle 134"/>
            <p:cNvSpPr/>
            <p:nvPr/>
          </p:nvSpPr>
          <p:spPr bwMode="auto">
            <a:xfrm>
              <a:off x="3741488" y="3055233"/>
              <a:ext cx="697162" cy="1548482"/>
            </a:xfrm>
            <a:prstGeom prst="round2DiagRect">
              <a:avLst/>
            </a:prstGeom>
            <a:noFill/>
            <a:ln w="12700" cmpd="dbl">
              <a:solidFill>
                <a:srgbClr val="A5A5A5">
                  <a:lumMod val="60000"/>
                  <a:lumOff val="40000"/>
                </a:srgbClr>
              </a:solid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38" name="TextBox 137"/>
          <p:cNvSpPr txBox="1"/>
          <p:nvPr/>
        </p:nvSpPr>
        <p:spPr>
          <a:xfrm>
            <a:off x="9668920" y="6257161"/>
            <a:ext cx="1144864" cy="246221"/>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472C4">
                    <a:lumMod val="75000"/>
                  </a:srgbClr>
                </a:solidFill>
                <a:effectLst/>
                <a:uLnTx/>
                <a:uFillTx/>
                <a:ea typeface="+mn-ea"/>
                <a:cs typeface="+mn-cs"/>
              </a:rPr>
              <a:t>Optimization Tool</a:t>
            </a:r>
          </a:p>
        </p:txBody>
      </p:sp>
      <p:sp>
        <p:nvSpPr>
          <p:cNvPr id="139" name="Hexagon 138"/>
          <p:cNvSpPr/>
          <p:nvPr/>
        </p:nvSpPr>
        <p:spPr bwMode="auto">
          <a:xfrm>
            <a:off x="527770" y="4799218"/>
            <a:ext cx="982900" cy="525522"/>
          </a:xfrm>
          <a:prstGeom prst="hexagon">
            <a:avLst/>
          </a:prstGeom>
          <a:solidFill>
            <a:srgbClr val="378D76"/>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rPr>
              <a:t>Ciboodle</a:t>
            </a:r>
          </a:p>
        </p:txBody>
      </p:sp>
      <p:sp>
        <p:nvSpPr>
          <p:cNvPr id="140" name="Hexagon 139"/>
          <p:cNvSpPr/>
          <p:nvPr/>
        </p:nvSpPr>
        <p:spPr bwMode="auto">
          <a:xfrm>
            <a:off x="1438943" y="4454708"/>
            <a:ext cx="974397" cy="675412"/>
          </a:xfrm>
          <a:prstGeom prst="hexagon">
            <a:avLst/>
          </a:prstGeom>
          <a:solidFill>
            <a:srgbClr val="378D76"/>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rPr>
              <a:t>Google AdWords &amp; Analytics</a:t>
            </a:r>
          </a:p>
        </p:txBody>
      </p:sp>
      <p:sp>
        <p:nvSpPr>
          <p:cNvPr id="141" name="Hexagon 140"/>
          <p:cNvSpPr/>
          <p:nvPr/>
        </p:nvSpPr>
        <p:spPr bwMode="auto">
          <a:xfrm>
            <a:off x="526462" y="4234654"/>
            <a:ext cx="1011693" cy="524333"/>
          </a:xfrm>
          <a:prstGeom prst="hexagon">
            <a:avLst/>
          </a:prstGeom>
          <a:solidFill>
            <a:srgbClr val="378D76"/>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rPr>
              <a:t>Bing AdWords</a:t>
            </a:r>
          </a:p>
        </p:txBody>
      </p:sp>
      <p:sp>
        <p:nvSpPr>
          <p:cNvPr id="142" name="Hexagon 141"/>
          <p:cNvSpPr/>
          <p:nvPr/>
        </p:nvSpPr>
        <p:spPr bwMode="auto">
          <a:xfrm>
            <a:off x="545040" y="6029835"/>
            <a:ext cx="982900" cy="525522"/>
          </a:xfrm>
          <a:prstGeom prst="hexagon">
            <a:avLst/>
          </a:prstGeom>
          <a:solidFill>
            <a:srgbClr val="378D76"/>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rPr>
              <a:t>POS</a:t>
            </a:r>
          </a:p>
        </p:txBody>
      </p:sp>
      <p:sp>
        <p:nvSpPr>
          <p:cNvPr id="143" name="Hexagon 142"/>
          <p:cNvSpPr/>
          <p:nvPr/>
        </p:nvSpPr>
        <p:spPr bwMode="auto">
          <a:xfrm>
            <a:off x="1456213" y="5685325"/>
            <a:ext cx="974397" cy="675412"/>
          </a:xfrm>
          <a:prstGeom prst="hexagon">
            <a:avLst/>
          </a:prstGeom>
          <a:solidFill>
            <a:srgbClr val="378D76"/>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rPr>
              <a:t>Yahoo </a:t>
            </a:r>
            <a:r>
              <a:rPr kumimoji="0" lang="en-US" sz="1000" b="0" i="0" u="none" strike="noStrike" kern="0" cap="none" spc="0" normalizeH="0" baseline="0" noProof="0" dirty="0" err="1">
                <a:ln>
                  <a:noFill/>
                </a:ln>
                <a:solidFill>
                  <a:prstClr val="white"/>
                </a:solidFill>
                <a:effectLst/>
                <a:uLnTx/>
                <a:uFillTx/>
              </a:rPr>
              <a:t>Adwords</a:t>
            </a:r>
            <a:endParaRPr kumimoji="0" lang="en-US" sz="1000" b="0" i="0" u="none" strike="noStrike" kern="0" cap="none" spc="0" normalizeH="0" baseline="0" noProof="0" dirty="0">
              <a:ln>
                <a:noFill/>
              </a:ln>
              <a:solidFill>
                <a:prstClr val="white"/>
              </a:solidFill>
              <a:effectLst/>
              <a:uLnTx/>
              <a:uFillTx/>
            </a:endParaRPr>
          </a:p>
        </p:txBody>
      </p:sp>
      <p:sp>
        <p:nvSpPr>
          <p:cNvPr id="144" name="Hexagon 143"/>
          <p:cNvSpPr/>
          <p:nvPr/>
        </p:nvSpPr>
        <p:spPr bwMode="auto">
          <a:xfrm>
            <a:off x="543732" y="5465271"/>
            <a:ext cx="1011693" cy="524333"/>
          </a:xfrm>
          <a:prstGeom prst="hexagon">
            <a:avLst/>
          </a:prstGeom>
          <a:solidFill>
            <a:srgbClr val="378D76"/>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rPr>
              <a:t>Omniture</a:t>
            </a:r>
          </a:p>
        </p:txBody>
      </p:sp>
      <p:cxnSp>
        <p:nvCxnSpPr>
          <p:cNvPr id="145" name="Straight Arrow Connector 144"/>
          <p:cNvCxnSpPr/>
          <p:nvPr/>
        </p:nvCxnSpPr>
        <p:spPr>
          <a:xfrm rot="1800000" flipV="1">
            <a:off x="4116403" y="5371305"/>
            <a:ext cx="0" cy="296588"/>
          </a:xfrm>
          <a:prstGeom prst="straightConnector1">
            <a:avLst/>
          </a:prstGeom>
          <a:noFill/>
          <a:ln w="6350" cap="flat" cmpd="sng" algn="ctr">
            <a:solidFill>
              <a:srgbClr val="A5A5A5">
                <a:lumMod val="75000"/>
              </a:srgbClr>
            </a:solidFill>
            <a:prstDash val="solid"/>
            <a:miter lim="800000"/>
            <a:tailEnd type="triangle"/>
          </a:ln>
          <a:effectLst/>
        </p:spPr>
      </p:cxnSp>
      <p:cxnSp>
        <p:nvCxnSpPr>
          <p:cNvPr id="146" name="Straight Arrow Connector 145"/>
          <p:cNvCxnSpPr/>
          <p:nvPr/>
        </p:nvCxnSpPr>
        <p:spPr>
          <a:xfrm rot="19800000" flipV="1">
            <a:off x="3885113" y="5378634"/>
            <a:ext cx="0" cy="296588"/>
          </a:xfrm>
          <a:prstGeom prst="straightConnector1">
            <a:avLst/>
          </a:prstGeom>
          <a:noFill/>
          <a:ln w="6350" cap="flat" cmpd="sng" algn="ctr">
            <a:solidFill>
              <a:srgbClr val="A5A5A5">
                <a:lumMod val="75000"/>
              </a:srgbClr>
            </a:solidFill>
            <a:prstDash val="solid"/>
            <a:miter lim="800000"/>
            <a:tailEnd type="triangle"/>
          </a:ln>
          <a:effectLst/>
        </p:spPr>
      </p:cxnSp>
      <p:grpSp>
        <p:nvGrpSpPr>
          <p:cNvPr id="147" name="Group 146"/>
          <p:cNvGrpSpPr/>
          <p:nvPr/>
        </p:nvGrpSpPr>
        <p:grpSpPr>
          <a:xfrm>
            <a:off x="5285304" y="5610111"/>
            <a:ext cx="3057825" cy="1092607"/>
            <a:chOff x="4844752" y="2075116"/>
            <a:chExt cx="884712" cy="2805014"/>
          </a:xfrm>
        </p:grpSpPr>
        <p:sp>
          <p:nvSpPr>
            <p:cNvPr id="148" name="Snip Diagonal Corner Rectangle 147"/>
            <p:cNvSpPr/>
            <p:nvPr/>
          </p:nvSpPr>
          <p:spPr bwMode="auto">
            <a:xfrm>
              <a:off x="4844752" y="2130857"/>
              <a:ext cx="884712" cy="2691810"/>
            </a:xfrm>
            <a:prstGeom prst="snip2DiagRect">
              <a:avLst>
                <a:gd name="adj1" fmla="val 2315"/>
                <a:gd name="adj2" fmla="val 16667"/>
              </a:avLst>
            </a:prstGeom>
            <a:solidFill>
              <a:srgbClr val="D9B3FF"/>
            </a:solidFill>
            <a:ln w="12700">
              <a:solidFill>
                <a:srgbClr val="A5A5A5">
                  <a:lumMod val="60000"/>
                  <a:lumOff val="40000"/>
                </a:srgbClr>
              </a:solid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49" name="TextBox 148"/>
            <p:cNvSpPr txBox="1"/>
            <p:nvPr/>
          </p:nvSpPr>
          <p:spPr>
            <a:xfrm>
              <a:off x="4844752" y="2075116"/>
              <a:ext cx="884712" cy="2805014"/>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600"/>
                </a:spcAft>
                <a:buClrTx/>
                <a:buSzTx/>
                <a:buFontTx/>
                <a:buNone/>
                <a:tabLst/>
                <a:defRPr/>
              </a:pPr>
              <a:r>
                <a:rPr kumimoji="0" lang="en-US" sz="1100" b="1" i="0" u="none" strike="noStrike" kern="0" cap="none" spc="0" normalizeH="0" baseline="0" noProof="0" dirty="0">
                  <a:ln>
                    <a:noFill/>
                  </a:ln>
                  <a:solidFill>
                    <a:prstClr val="black"/>
                  </a:solidFill>
                  <a:effectLst/>
                  <a:uLnTx/>
                  <a:uFillTx/>
                </a:rPr>
                <a:t>Response Curves</a:t>
              </a:r>
            </a:p>
            <a:p>
              <a:pPr marL="171450" marR="0" lvl="0" indent="-171450" algn="just" defTabSz="914400" eaLnBrk="1" fontAlgn="auto" latinLnBrk="0" hangingPunct="1">
                <a:lnSpc>
                  <a:spcPct val="100000"/>
                </a:lnSpc>
                <a:spcBef>
                  <a:spcPts val="300"/>
                </a:spcBef>
                <a:spcAft>
                  <a:spcPts val="0"/>
                </a:spcAft>
                <a:buClrTx/>
                <a:buSzTx/>
                <a:buFont typeface="Wingdings" panose="05000000000000000000" pitchFamily="2" charset="2"/>
                <a:buChar char="Ø"/>
                <a:tabLst/>
                <a:defRPr/>
              </a:pPr>
              <a:r>
                <a:rPr kumimoji="0" lang="en-US" sz="1100" b="0" i="0" u="none" strike="noStrike" kern="0" cap="none" spc="0" normalizeH="0" baseline="0" noProof="0" dirty="0">
                  <a:ln>
                    <a:noFill/>
                  </a:ln>
                  <a:solidFill>
                    <a:prstClr val="black"/>
                  </a:solidFill>
                  <a:effectLst/>
                  <a:uLnTx/>
                  <a:uFillTx/>
                </a:rPr>
                <a:t>Projecting the </a:t>
              </a:r>
              <a:r>
                <a:rPr kumimoji="0" lang="en-IN" sz="1100" b="0" i="0" u="none" strike="noStrike" kern="0" cap="none" spc="0" normalizeH="0" baseline="0" noProof="0" dirty="0">
                  <a:ln>
                    <a:noFill/>
                  </a:ln>
                  <a:solidFill>
                    <a:prstClr val="black"/>
                  </a:solidFill>
                  <a:effectLst/>
                  <a:uLnTx/>
                  <a:uFillTx/>
                </a:rPr>
                <a:t>‘Revenue - Growth Rate’ as a function of Cost in the form of ‘S Curve’.</a:t>
              </a:r>
            </a:p>
            <a:p>
              <a:pPr marL="171450" marR="0" lvl="0" indent="-171450" algn="just" defTabSz="914400" eaLnBrk="1" fontAlgn="auto" latinLnBrk="0" hangingPunct="1">
                <a:lnSpc>
                  <a:spcPct val="100000"/>
                </a:lnSpc>
                <a:spcBef>
                  <a:spcPts val="300"/>
                </a:spcBef>
                <a:spcAft>
                  <a:spcPts val="0"/>
                </a:spcAft>
                <a:buClrTx/>
                <a:buSzTx/>
                <a:buFont typeface="Wingdings" panose="05000000000000000000" pitchFamily="2" charset="2"/>
                <a:buChar char="Ø"/>
                <a:tabLst/>
                <a:defRPr/>
              </a:pPr>
              <a:r>
                <a:rPr kumimoji="0" lang="en-IN" sz="1100" b="0" i="0" u="none" strike="noStrike" kern="0" cap="none" spc="0" normalizeH="0" baseline="0" noProof="0" dirty="0">
                  <a:ln>
                    <a:noFill/>
                  </a:ln>
                  <a:solidFill>
                    <a:prstClr val="black"/>
                  </a:solidFill>
                  <a:effectLst/>
                  <a:uLnTx/>
                  <a:uFillTx/>
                </a:rPr>
                <a:t>Discovering the ‘Optimal Range’ of Spend Limits </a:t>
              </a:r>
            </a:p>
          </p:txBody>
        </p:sp>
      </p:grpSp>
      <p:cxnSp>
        <p:nvCxnSpPr>
          <p:cNvPr id="150" name="Straight Connector 149"/>
          <p:cNvCxnSpPr/>
          <p:nvPr/>
        </p:nvCxnSpPr>
        <p:spPr>
          <a:xfrm>
            <a:off x="5330883" y="5868278"/>
            <a:ext cx="2899773" cy="0"/>
          </a:xfrm>
          <a:prstGeom prst="line">
            <a:avLst/>
          </a:prstGeom>
          <a:noFill/>
          <a:ln w="6350" cap="flat" cmpd="sng" algn="ctr">
            <a:solidFill>
              <a:srgbClr val="5B9BD5"/>
            </a:solidFill>
            <a:prstDash val="solid"/>
            <a:miter lim="800000"/>
          </a:ln>
          <a:effectLst/>
        </p:spPr>
      </p:cxnSp>
      <p:cxnSp>
        <p:nvCxnSpPr>
          <p:cNvPr id="151" name="Straight Connector 150"/>
          <p:cNvCxnSpPr/>
          <p:nvPr/>
        </p:nvCxnSpPr>
        <p:spPr>
          <a:xfrm>
            <a:off x="5284787" y="3905132"/>
            <a:ext cx="2812609" cy="0"/>
          </a:xfrm>
          <a:prstGeom prst="line">
            <a:avLst/>
          </a:prstGeom>
          <a:noFill/>
          <a:ln w="6350" cap="flat" cmpd="sng" algn="ctr">
            <a:solidFill>
              <a:srgbClr val="5B9BD5"/>
            </a:solidFill>
            <a:prstDash val="solid"/>
            <a:miter lim="800000"/>
          </a:ln>
          <a:effectLst/>
        </p:spPr>
      </p:cxnSp>
      <p:sp>
        <p:nvSpPr>
          <p:cNvPr id="152" name="Isosceles Triangle 43"/>
          <p:cNvSpPr>
            <a:spLocks noChangeAspect="1"/>
          </p:cNvSpPr>
          <p:nvPr/>
        </p:nvSpPr>
        <p:spPr>
          <a:xfrm rot="5400000">
            <a:off x="1455808" y="4972657"/>
            <a:ext cx="2754926" cy="192493"/>
          </a:xfrm>
          <a:custGeom>
            <a:avLst/>
            <a:gdLst>
              <a:gd name="connsiteX0" fmla="*/ 0 w 2754926"/>
              <a:gd name="connsiteY0" fmla="*/ 342618 h 342618"/>
              <a:gd name="connsiteX1" fmla="*/ 1404764 w 2754926"/>
              <a:gd name="connsiteY1" fmla="*/ 0 h 342618"/>
              <a:gd name="connsiteX2" fmla="*/ 2754926 w 2754926"/>
              <a:gd name="connsiteY2" fmla="*/ 342618 h 342618"/>
              <a:gd name="connsiteX3" fmla="*/ 0 w 2754926"/>
              <a:gd name="connsiteY3" fmla="*/ 342618 h 342618"/>
              <a:gd name="connsiteX0" fmla="*/ 0 w 2754926"/>
              <a:gd name="connsiteY0" fmla="*/ 260732 h 260732"/>
              <a:gd name="connsiteX1" fmla="*/ 1391116 w 2754926"/>
              <a:gd name="connsiteY1" fmla="*/ 0 h 260732"/>
              <a:gd name="connsiteX2" fmla="*/ 2754926 w 2754926"/>
              <a:gd name="connsiteY2" fmla="*/ 260732 h 260732"/>
              <a:gd name="connsiteX3" fmla="*/ 0 w 2754926"/>
              <a:gd name="connsiteY3" fmla="*/ 260732 h 260732"/>
              <a:gd name="connsiteX0" fmla="*/ 0 w 2754926"/>
              <a:gd name="connsiteY0" fmla="*/ 192493 h 192493"/>
              <a:gd name="connsiteX1" fmla="*/ 1391116 w 2754926"/>
              <a:gd name="connsiteY1" fmla="*/ 0 h 192493"/>
              <a:gd name="connsiteX2" fmla="*/ 2754926 w 2754926"/>
              <a:gd name="connsiteY2" fmla="*/ 192493 h 192493"/>
              <a:gd name="connsiteX3" fmla="*/ 0 w 2754926"/>
              <a:gd name="connsiteY3" fmla="*/ 192493 h 192493"/>
            </a:gdLst>
            <a:ahLst/>
            <a:cxnLst>
              <a:cxn ang="0">
                <a:pos x="connsiteX0" y="connsiteY0"/>
              </a:cxn>
              <a:cxn ang="0">
                <a:pos x="connsiteX1" y="connsiteY1"/>
              </a:cxn>
              <a:cxn ang="0">
                <a:pos x="connsiteX2" y="connsiteY2"/>
              </a:cxn>
              <a:cxn ang="0">
                <a:pos x="connsiteX3" y="connsiteY3"/>
              </a:cxn>
            </a:cxnLst>
            <a:rect l="l" t="t" r="r" b="b"/>
            <a:pathLst>
              <a:path w="2754926" h="192493">
                <a:moveTo>
                  <a:pt x="0" y="192493"/>
                </a:moveTo>
                <a:lnTo>
                  <a:pt x="1391116" y="0"/>
                </a:lnTo>
                <a:lnTo>
                  <a:pt x="2754926" y="192493"/>
                </a:lnTo>
                <a:lnTo>
                  <a:pt x="0" y="192493"/>
                </a:lnTo>
                <a:close/>
              </a:path>
            </a:pathLst>
          </a:custGeom>
          <a:solidFill>
            <a:sysClr val="window" lastClr="FFFFFF">
              <a:lumMod val="7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pic>
        <p:nvPicPr>
          <p:cNvPr id="153" name="Picture 152"/>
          <p:cNvPicPr>
            <a:picLocks noChangeAspect="1"/>
          </p:cNvPicPr>
          <p:nvPr/>
        </p:nvPicPr>
        <p:blipFill>
          <a:blip r:embed="rId5"/>
          <a:stretch>
            <a:fillRect/>
          </a:stretch>
        </p:blipFill>
        <p:spPr>
          <a:xfrm>
            <a:off x="8959095" y="4119903"/>
            <a:ext cx="2938926" cy="1949439"/>
          </a:xfrm>
          <a:prstGeom prst="rect">
            <a:avLst/>
          </a:prstGeom>
        </p:spPr>
      </p:pic>
    </p:spTree>
    <p:extLst>
      <p:ext uri="{BB962C8B-B14F-4D97-AF65-F5344CB8AC3E}">
        <p14:creationId xmlns:p14="http://schemas.microsoft.com/office/powerpoint/2010/main" val="2020587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256518" y="109396"/>
            <a:ext cx="8469254" cy="546632"/>
          </a:xfrm>
          <a:prstGeom prst="rect">
            <a:avLst/>
          </a:prstGeom>
          <a:solidFill>
            <a:schemeClr val="bg1"/>
          </a:solidFill>
        </p:spPr>
        <p:txBody>
          <a:bodyPr vert="horz" lIns="121789" tIns="60895" rIns="121789" bIns="60895" rtlCol="0" anchor="ctr">
            <a:noAutofit/>
          </a:bodyPr>
          <a:lstStyle/>
          <a:p>
            <a:pPr>
              <a:spcBef>
                <a:spcPct val="0"/>
              </a:spcBef>
            </a:pPr>
            <a:r>
              <a:rPr lang="en-US" sz="2800" b="1" spc="-96" dirty="0">
                <a:ln w="3175">
                  <a:noFill/>
                </a:ln>
                <a:solidFill>
                  <a:srgbClr val="44546A"/>
                </a:solidFill>
                <a:ea typeface="Segoe UI" panose="020B0502040204020203" pitchFamily="34" charset="0"/>
                <a:cs typeface="Segoe UI" panose="020B0502040204020203" pitchFamily="34" charset="0"/>
              </a:rPr>
              <a:t>Contact Optimization to Improve Campaign Response Rates</a:t>
            </a:r>
          </a:p>
        </p:txBody>
      </p:sp>
      <p:sp>
        <p:nvSpPr>
          <p:cNvPr id="53" name="Rectangle 52"/>
          <p:cNvSpPr/>
          <p:nvPr/>
        </p:nvSpPr>
        <p:spPr>
          <a:xfrm>
            <a:off x="1" y="1152802"/>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7" name="Rectangle 56"/>
          <p:cNvSpPr/>
          <p:nvPr/>
        </p:nvSpPr>
        <p:spPr>
          <a:xfrm>
            <a:off x="260343" y="1817388"/>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58" name="Rectangle 57"/>
          <p:cNvSpPr/>
          <p:nvPr/>
        </p:nvSpPr>
        <p:spPr>
          <a:xfrm>
            <a:off x="260343" y="1686126"/>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9" name="Rectangle 58"/>
          <p:cNvSpPr/>
          <p:nvPr/>
        </p:nvSpPr>
        <p:spPr>
          <a:xfrm>
            <a:off x="256518" y="1884416"/>
            <a:ext cx="3499537"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Customers received a certain number of emails as defined by business rules, once in 6 months. Lack of personalization resulted in low open rates </a:t>
            </a:r>
          </a:p>
        </p:txBody>
      </p:sp>
      <p:sp>
        <p:nvSpPr>
          <p:cNvPr id="60" name="Rectangle 59"/>
          <p:cNvSpPr/>
          <p:nvPr/>
        </p:nvSpPr>
        <p:spPr>
          <a:xfrm>
            <a:off x="256518" y="1662016"/>
            <a:ext cx="2534636" cy="338554"/>
          </a:xfrm>
          <a:prstGeom prst="rect">
            <a:avLst/>
          </a:prstGeom>
        </p:spPr>
        <p:txBody>
          <a:bodyPr wrap="square">
            <a:spAutoFit/>
          </a:bodyPr>
          <a:lstStyle/>
          <a:p>
            <a:r>
              <a:rPr lang="en-US" sz="1600" b="1" dirty="0">
                <a:solidFill>
                  <a:srgbClr val="44546A"/>
                </a:solidFill>
              </a:rPr>
              <a:t>The “Before” State</a:t>
            </a:r>
          </a:p>
        </p:txBody>
      </p:sp>
      <p:sp>
        <p:nvSpPr>
          <p:cNvPr id="61" name="Rectangle 60"/>
          <p:cNvSpPr/>
          <p:nvPr/>
        </p:nvSpPr>
        <p:spPr>
          <a:xfrm>
            <a:off x="8301385" y="1686126"/>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62" name="Rectangle 61"/>
          <p:cNvSpPr/>
          <p:nvPr/>
        </p:nvSpPr>
        <p:spPr>
          <a:xfrm>
            <a:off x="8322870" y="1884416"/>
            <a:ext cx="3556532" cy="867930"/>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2% increase in email open rates, 5% higher clicks per customer, which led to an increase of 3% in air revenue</a:t>
            </a:r>
          </a:p>
        </p:txBody>
      </p:sp>
      <p:sp>
        <p:nvSpPr>
          <p:cNvPr id="63" name="Rectangle 62"/>
          <p:cNvSpPr/>
          <p:nvPr/>
        </p:nvSpPr>
        <p:spPr>
          <a:xfrm>
            <a:off x="208121" y="1113544"/>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The Problem:  </a:t>
            </a:r>
            <a:r>
              <a:rPr lang="en-US" sz="1600" dirty="0">
                <a:solidFill>
                  <a:srgbClr val="44546A"/>
                </a:solidFill>
              </a:rPr>
              <a:t>For email campaigns, an important communication medium, the open rates among loyalty customers were 3%  </a:t>
            </a:r>
          </a:p>
        </p:txBody>
      </p:sp>
      <p:sp>
        <p:nvSpPr>
          <p:cNvPr id="64" name="Rectangle 63"/>
          <p:cNvSpPr/>
          <p:nvPr/>
        </p:nvSpPr>
        <p:spPr>
          <a:xfrm>
            <a:off x="4255290" y="1817388"/>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65" name="Rectangle 64"/>
          <p:cNvSpPr/>
          <p:nvPr/>
        </p:nvSpPr>
        <p:spPr>
          <a:xfrm>
            <a:off x="4280864" y="1686126"/>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6" name="Rectangle 65"/>
          <p:cNvSpPr/>
          <p:nvPr/>
        </p:nvSpPr>
        <p:spPr>
          <a:xfrm>
            <a:off x="4314041" y="1884416"/>
            <a:ext cx="3660495" cy="1384995"/>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Dynamic segmentation based on customer’s past behavior helped optimize the number of emails sent per week. Collaborative filtering techniques were used to personalize email content for customer segments</a:t>
            </a:r>
          </a:p>
        </p:txBody>
      </p:sp>
      <p:sp>
        <p:nvSpPr>
          <p:cNvPr id="67" name="Rectangle 66"/>
          <p:cNvSpPr/>
          <p:nvPr/>
        </p:nvSpPr>
        <p:spPr>
          <a:xfrm>
            <a:off x="4314041" y="1662016"/>
            <a:ext cx="2131840" cy="338554"/>
          </a:xfrm>
          <a:prstGeom prst="rect">
            <a:avLst/>
          </a:prstGeom>
        </p:spPr>
        <p:txBody>
          <a:bodyPr wrap="square">
            <a:spAutoFit/>
          </a:bodyPr>
          <a:lstStyle/>
          <a:p>
            <a:r>
              <a:rPr lang="en-US" sz="1600" b="1" dirty="0" err="1">
                <a:solidFill>
                  <a:srgbClr val="44546A"/>
                </a:solidFill>
              </a:rPr>
              <a:t>LatentView</a:t>
            </a:r>
            <a:r>
              <a:rPr lang="en-US" sz="1600" b="1" dirty="0">
                <a:solidFill>
                  <a:srgbClr val="44546A"/>
                </a:solidFill>
              </a:rPr>
              <a:t> Solution</a:t>
            </a:r>
          </a:p>
        </p:txBody>
      </p:sp>
      <p:sp>
        <p:nvSpPr>
          <p:cNvPr id="68" name="Rectangle 67"/>
          <p:cNvSpPr/>
          <p:nvPr/>
        </p:nvSpPr>
        <p:spPr>
          <a:xfrm>
            <a:off x="8322870" y="1662016"/>
            <a:ext cx="2534636" cy="338554"/>
          </a:xfrm>
          <a:prstGeom prst="rect">
            <a:avLst/>
          </a:prstGeom>
        </p:spPr>
        <p:txBody>
          <a:bodyPr wrap="square">
            <a:spAutoFit/>
          </a:bodyPr>
          <a:lstStyle/>
          <a:p>
            <a:r>
              <a:rPr lang="en-US" sz="1600" b="1" dirty="0">
                <a:solidFill>
                  <a:srgbClr val="44546A"/>
                </a:solidFill>
              </a:rPr>
              <a:t>The “After” State</a:t>
            </a:r>
          </a:p>
        </p:txBody>
      </p:sp>
      <p:sp>
        <p:nvSpPr>
          <p:cNvPr id="69" name="Rectangle 68"/>
          <p:cNvSpPr/>
          <p:nvPr/>
        </p:nvSpPr>
        <p:spPr>
          <a:xfrm>
            <a:off x="205304" y="604112"/>
            <a:ext cx="5926450"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Large International Airline Company</a:t>
            </a:r>
          </a:p>
        </p:txBody>
      </p:sp>
      <p:sp>
        <p:nvSpPr>
          <p:cNvPr id="83" name="Rectangle 82"/>
          <p:cNvSpPr/>
          <p:nvPr/>
        </p:nvSpPr>
        <p:spPr bwMode="auto">
          <a:xfrm>
            <a:off x="1022683" y="4613471"/>
            <a:ext cx="1177474" cy="369332"/>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eaLnBrk="0" fontAlgn="base" hangingPunct="0">
              <a:spcBef>
                <a:spcPct val="0"/>
              </a:spcBef>
              <a:spcAft>
                <a:spcPct val="0"/>
              </a:spcAft>
            </a:pPr>
            <a:r>
              <a:rPr lang="en-US" sz="1200" dirty="0">
                <a:solidFill>
                  <a:prstClr val="black">
                    <a:lumMod val="75000"/>
                    <a:lumOff val="25000"/>
                  </a:prstClr>
                </a:solidFill>
                <a:ea typeface="ＭＳ Ｐゴシック" pitchFamily="-32" charset="-128"/>
              </a:rPr>
              <a:t>Customer engagement data</a:t>
            </a:r>
            <a:endParaRPr lang="en-IN" sz="1200" dirty="0">
              <a:solidFill>
                <a:prstClr val="black">
                  <a:lumMod val="75000"/>
                  <a:lumOff val="25000"/>
                </a:prstClr>
              </a:solidFill>
              <a:ea typeface="ＭＳ Ｐゴシック" pitchFamily="-32" charset="-128"/>
            </a:endParaRPr>
          </a:p>
        </p:txBody>
      </p:sp>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6979" y="5287119"/>
            <a:ext cx="2408600" cy="1377272"/>
          </a:xfrm>
          <a:prstGeom prst="rect">
            <a:avLst/>
          </a:prstGeom>
        </p:spPr>
      </p:pic>
      <p:grpSp>
        <p:nvGrpSpPr>
          <p:cNvPr id="6" name="Group 5"/>
          <p:cNvGrpSpPr/>
          <p:nvPr/>
        </p:nvGrpSpPr>
        <p:grpSpPr>
          <a:xfrm>
            <a:off x="4152807" y="4040645"/>
            <a:ext cx="472825" cy="472301"/>
            <a:chOff x="3676904" y="4041712"/>
            <a:chExt cx="472825" cy="472301"/>
          </a:xfrm>
        </p:grpSpPr>
        <p:pic>
          <p:nvPicPr>
            <p:cNvPr id="86" name="Picture 2" descr="https://d30y9cdsu7xlg0.cloudfront.net/png/964562-200.png"/>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76904" y="4041712"/>
              <a:ext cx="4680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6" descr="https://d30y9cdsu7xlg0.cloudfront.net/png/1036470-200.png"/>
            <p:cNvPicPr>
              <a:picLocks noChangeAspect="1" noChangeArrowheads="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25729" y="4190013"/>
              <a:ext cx="324000" cy="324000"/>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8" descr="https://d30y9cdsu7xlg0.cloudfront.net/png/559872-200.png"/>
          <p:cNvPicPr>
            <a:picLocks noChangeAspect="1" noChangeArrowheads="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10423" y="4040645"/>
            <a:ext cx="574708" cy="574708"/>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p:cNvSpPr/>
          <p:nvPr/>
        </p:nvSpPr>
        <p:spPr bwMode="auto">
          <a:xfrm>
            <a:off x="2791482" y="4613471"/>
            <a:ext cx="664563" cy="184666"/>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eaLnBrk="0" fontAlgn="base" hangingPunct="0">
              <a:spcBef>
                <a:spcPct val="0"/>
              </a:spcBef>
              <a:spcAft>
                <a:spcPct val="0"/>
              </a:spcAft>
            </a:pPr>
            <a:r>
              <a:rPr lang="en-US" sz="1200" dirty="0">
                <a:solidFill>
                  <a:prstClr val="black">
                    <a:lumMod val="75000"/>
                    <a:lumOff val="25000"/>
                  </a:prstClr>
                </a:solidFill>
                <a:ea typeface="ＭＳ Ｐゴシック" pitchFamily="-32" charset="-128"/>
              </a:rPr>
              <a:t>Open rate</a:t>
            </a:r>
            <a:endParaRPr lang="en-IN" sz="1200" dirty="0">
              <a:solidFill>
                <a:prstClr val="black">
                  <a:lumMod val="75000"/>
                  <a:lumOff val="25000"/>
                </a:prstClr>
              </a:solidFill>
              <a:ea typeface="ＭＳ Ｐゴシック" pitchFamily="-32" charset="-128"/>
            </a:endParaRPr>
          </a:p>
        </p:txBody>
      </p:sp>
      <p:sp>
        <p:nvSpPr>
          <p:cNvPr id="90" name="Rectangle 89"/>
          <p:cNvSpPr/>
          <p:nvPr/>
        </p:nvSpPr>
        <p:spPr bwMode="auto">
          <a:xfrm>
            <a:off x="3941781" y="4615966"/>
            <a:ext cx="884533" cy="369332"/>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eaLnBrk="0" fontAlgn="base" hangingPunct="0">
              <a:spcBef>
                <a:spcPct val="0"/>
              </a:spcBef>
              <a:spcAft>
                <a:spcPct val="0"/>
              </a:spcAft>
            </a:pPr>
            <a:r>
              <a:rPr lang="en-US" sz="1200" dirty="0">
                <a:solidFill>
                  <a:prstClr val="black">
                    <a:lumMod val="75000"/>
                    <a:lumOff val="25000"/>
                  </a:prstClr>
                </a:solidFill>
                <a:ea typeface="ＭＳ Ｐゴシック" pitchFamily="-32" charset="-128"/>
              </a:rPr>
              <a:t>Click through rate</a:t>
            </a:r>
            <a:endParaRPr lang="en-IN" sz="1200" dirty="0">
              <a:solidFill>
                <a:prstClr val="black">
                  <a:lumMod val="75000"/>
                  <a:lumOff val="25000"/>
                </a:prstClr>
              </a:solidFill>
              <a:ea typeface="ＭＳ Ｐゴシック" pitchFamily="-32" charset="-128"/>
            </a:endParaRPr>
          </a:p>
        </p:txBody>
      </p:sp>
      <p:sp>
        <p:nvSpPr>
          <p:cNvPr id="91" name="Right Arrow 19"/>
          <p:cNvSpPr/>
          <p:nvPr/>
        </p:nvSpPr>
        <p:spPr bwMode="auto">
          <a:xfrm flipV="1">
            <a:off x="3655498" y="4262227"/>
            <a:ext cx="251017" cy="366832"/>
          </a:xfrm>
          <a:prstGeom prst="rightArrow">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eaLnBrk="0" fontAlgn="base" hangingPunct="0">
              <a:spcBef>
                <a:spcPct val="0"/>
              </a:spcBef>
              <a:spcAft>
                <a:spcPct val="0"/>
              </a:spcAft>
            </a:pPr>
            <a:endParaRPr lang="en-IN" sz="1200">
              <a:solidFill>
                <a:prstClr val="black"/>
              </a:solidFill>
              <a:ea typeface="ＭＳ Ｐゴシック" pitchFamily="-32" charset="-128"/>
            </a:endParaRPr>
          </a:p>
        </p:txBody>
      </p:sp>
      <p:grpSp>
        <p:nvGrpSpPr>
          <p:cNvPr id="7" name="Group 6"/>
          <p:cNvGrpSpPr/>
          <p:nvPr/>
        </p:nvGrpSpPr>
        <p:grpSpPr>
          <a:xfrm>
            <a:off x="1266900" y="4043280"/>
            <a:ext cx="789915" cy="531215"/>
            <a:chOff x="535386" y="4043280"/>
            <a:chExt cx="789915" cy="531215"/>
          </a:xfrm>
        </p:grpSpPr>
        <p:pic>
          <p:nvPicPr>
            <p:cNvPr id="81" name="Picture 8" descr="Image result for data icon"/>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5386" y="4043280"/>
              <a:ext cx="558674" cy="53121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10" descr="https://d30y9cdsu7xlg0.cloudfront.net/png/830195-200.png"/>
            <p:cNvPicPr>
              <a:picLocks noChangeAspect="1" noChangeArrowheads="1"/>
            </p:cNvPicPr>
            <p:nvPr/>
          </p:nvPicPr>
          <p:blipFill>
            <a:blip r:embed="rId9" cstate="print">
              <a:duotone>
                <a:prstClr val="black"/>
                <a:schemeClr val="accent6">
                  <a:tint val="45000"/>
                  <a:satMod val="400000"/>
                </a:schemeClr>
              </a:duotone>
              <a:extLst>
                <a:ext uri="{BEBA8EAE-BF5A-486C-A8C5-ECC9F3942E4B}">
                  <a14:imgProps xmlns:a14="http://schemas.microsoft.com/office/drawing/2010/main">
                    <a14:imgLayer r:embed="rId10">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37301" y="4251990"/>
              <a:ext cx="288000" cy="288000"/>
            </a:xfrm>
            <a:prstGeom prst="rect">
              <a:avLst/>
            </a:prstGeom>
            <a:noFill/>
            <a:extLst>
              <a:ext uri="{909E8E84-426E-40DD-AFC4-6F175D3DCCD1}">
                <a14:hiddenFill xmlns:a14="http://schemas.microsoft.com/office/drawing/2010/main">
                  <a:solidFill>
                    <a:srgbClr val="FFFFFF"/>
                  </a:solidFill>
                </a14:hiddenFill>
              </a:ext>
            </a:extLst>
          </p:spPr>
        </p:pic>
      </p:grpSp>
      <p:sp>
        <p:nvSpPr>
          <p:cNvPr id="94" name="Right Arrow 19"/>
          <p:cNvSpPr/>
          <p:nvPr/>
        </p:nvSpPr>
        <p:spPr bwMode="auto">
          <a:xfrm flipV="1">
            <a:off x="2287304" y="4276103"/>
            <a:ext cx="251017" cy="366832"/>
          </a:xfrm>
          <a:prstGeom prst="rightArrow">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eaLnBrk="0" fontAlgn="base" hangingPunct="0">
              <a:spcBef>
                <a:spcPct val="0"/>
              </a:spcBef>
              <a:spcAft>
                <a:spcPct val="0"/>
              </a:spcAft>
            </a:pPr>
            <a:endParaRPr lang="en-IN" sz="1200">
              <a:solidFill>
                <a:prstClr val="black"/>
              </a:solidFill>
              <a:ea typeface="ＭＳ Ｐゴシック" pitchFamily="-32" charset="-128"/>
            </a:endParaRPr>
          </a:p>
        </p:txBody>
      </p:sp>
      <p:sp>
        <p:nvSpPr>
          <p:cNvPr id="95" name="Rectangle 94"/>
          <p:cNvSpPr/>
          <p:nvPr/>
        </p:nvSpPr>
        <p:spPr>
          <a:xfrm>
            <a:off x="973034" y="3528511"/>
            <a:ext cx="3832546" cy="1494000"/>
          </a:xfrm>
          <a:prstGeom prst="rect">
            <a:avLst/>
          </a:prstGeom>
          <a:noFill/>
          <a:ln w="12700">
            <a:solidFill>
              <a:schemeClr val="bg1">
                <a:lumMod val="8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6" name="Group 95"/>
          <p:cNvGrpSpPr/>
          <p:nvPr/>
        </p:nvGrpSpPr>
        <p:grpSpPr>
          <a:xfrm>
            <a:off x="973033" y="3454033"/>
            <a:ext cx="3838690" cy="399973"/>
            <a:chOff x="285931" y="1877326"/>
            <a:chExt cx="3103808" cy="419218"/>
          </a:xfrm>
          <a:solidFill>
            <a:schemeClr val="accent1">
              <a:lumMod val="50000"/>
            </a:schemeClr>
          </a:solidFill>
        </p:grpSpPr>
        <p:sp>
          <p:nvSpPr>
            <p:cNvPr id="97" name="Rectangle 96"/>
            <p:cNvSpPr/>
            <p:nvPr/>
          </p:nvSpPr>
          <p:spPr>
            <a:xfrm>
              <a:off x="285931" y="1877326"/>
              <a:ext cx="3103808" cy="283272"/>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ea typeface="Segoe UI" panose="020B0502040204020203" pitchFamily="34" charset="0"/>
                  <a:cs typeface="Segoe UI" panose="020B0502040204020203" pitchFamily="34" charset="0"/>
                </a:rPr>
                <a:t>Member Capacity Optimization</a:t>
              </a:r>
            </a:p>
          </p:txBody>
        </p:sp>
        <p:sp>
          <p:nvSpPr>
            <p:cNvPr id="98" name="Right Triangle 97"/>
            <p:cNvSpPr/>
            <p:nvPr/>
          </p:nvSpPr>
          <p:spPr>
            <a:xfrm flipH="1" flipV="1">
              <a:off x="285931" y="2152544"/>
              <a:ext cx="144000" cy="14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sp>
        <p:nvSpPr>
          <p:cNvPr id="99" name="Rectangle 98"/>
          <p:cNvSpPr/>
          <p:nvPr/>
        </p:nvSpPr>
        <p:spPr>
          <a:xfrm>
            <a:off x="1179671" y="5497335"/>
            <a:ext cx="1386313" cy="738664"/>
          </a:xfrm>
          <a:prstGeom prst="rect">
            <a:avLst/>
          </a:prstGeom>
        </p:spPr>
        <p:txBody>
          <a:bodyPr wrap="square">
            <a:spAutoFit/>
          </a:bodyPr>
          <a:lstStyle/>
          <a:p>
            <a:r>
              <a:rPr lang="en-US" sz="1400" b="1" dirty="0">
                <a:solidFill>
                  <a:srgbClr val="44546A"/>
                </a:solidFill>
              </a:rPr>
              <a:t>Optimized Member Capacity</a:t>
            </a:r>
          </a:p>
        </p:txBody>
      </p:sp>
      <p:graphicFrame>
        <p:nvGraphicFramePr>
          <p:cNvPr id="100" name="Table 99"/>
          <p:cNvGraphicFramePr>
            <a:graphicFrameLocks noGrp="1"/>
          </p:cNvGraphicFramePr>
          <p:nvPr>
            <p:extLst>
              <p:ext uri="{D42A27DB-BD31-4B8C-83A1-F6EECF244321}">
                <p14:modId xmlns:p14="http://schemas.microsoft.com/office/powerpoint/2010/main" val="1324107347"/>
              </p:ext>
            </p:extLst>
          </p:nvPr>
        </p:nvGraphicFramePr>
        <p:xfrm>
          <a:off x="8632285" y="5250745"/>
          <a:ext cx="2104290" cy="1371600"/>
        </p:xfrm>
        <a:graphic>
          <a:graphicData uri="http://schemas.openxmlformats.org/drawingml/2006/table">
            <a:tbl>
              <a:tblPr firstRow="1" bandRow="1">
                <a:tableStyleId>{69012ECD-51FC-41F1-AA8D-1B2483CD663E}</a:tableStyleId>
              </a:tblPr>
              <a:tblGrid>
                <a:gridCol w="1252203">
                  <a:extLst>
                    <a:ext uri="{9D8B030D-6E8A-4147-A177-3AD203B41FA5}">
                      <a16:colId xmlns:a16="http://schemas.microsoft.com/office/drawing/2014/main" val="20000"/>
                    </a:ext>
                  </a:extLst>
                </a:gridCol>
                <a:gridCol w="852087">
                  <a:extLst>
                    <a:ext uri="{9D8B030D-6E8A-4147-A177-3AD203B41FA5}">
                      <a16:colId xmlns:a16="http://schemas.microsoft.com/office/drawing/2014/main" val="20001"/>
                    </a:ext>
                  </a:extLst>
                </a:gridCol>
              </a:tblGrid>
              <a:tr h="228600">
                <a:tc>
                  <a:txBody>
                    <a:bodyPr/>
                    <a:lstStyle/>
                    <a:p>
                      <a:r>
                        <a:rPr lang="en-US" sz="900" dirty="0">
                          <a:solidFill>
                            <a:schemeClr val="tx1">
                              <a:lumMod val="75000"/>
                              <a:lumOff val="25000"/>
                            </a:schemeClr>
                          </a:solidFill>
                        </a:rPr>
                        <a:t>Product</a:t>
                      </a:r>
                      <a:endParaRPr lang="en-IN" sz="900" dirty="0">
                        <a:solidFill>
                          <a:schemeClr val="tx1">
                            <a:lumMod val="75000"/>
                            <a:lumOff val="25000"/>
                          </a:schemeClr>
                        </a:solidFill>
                      </a:endParaRPr>
                    </a:p>
                  </a:txBody>
                  <a:tcPr anchor="ctr"/>
                </a:tc>
                <a:tc>
                  <a:txBody>
                    <a:bodyPr/>
                    <a:lstStyle/>
                    <a:p>
                      <a:r>
                        <a:rPr lang="en-US" sz="900" dirty="0">
                          <a:solidFill>
                            <a:schemeClr val="tx1">
                              <a:lumMod val="75000"/>
                              <a:lumOff val="25000"/>
                            </a:schemeClr>
                          </a:solidFill>
                        </a:rPr>
                        <a:t>Propensity</a:t>
                      </a:r>
                      <a:endParaRPr lang="en-IN" sz="900" dirty="0">
                        <a:solidFill>
                          <a:schemeClr val="tx1">
                            <a:lumMod val="75000"/>
                            <a:lumOff val="25000"/>
                          </a:schemeClr>
                        </a:solidFill>
                      </a:endParaRPr>
                    </a:p>
                  </a:txBody>
                  <a:tcPr anchor="ctr"/>
                </a:tc>
                <a:extLst>
                  <a:ext uri="{0D108BD9-81ED-4DB2-BD59-A6C34878D82A}">
                    <a16:rowId xmlns:a16="http://schemas.microsoft.com/office/drawing/2014/main" val="10000"/>
                  </a:ext>
                </a:extLst>
              </a:tr>
              <a:tr h="228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Fare Sale</a:t>
                      </a:r>
                      <a:endParaRPr lang="en-US" sz="900" dirty="0">
                        <a:solidFill>
                          <a:schemeClr val="bg1">
                            <a:lumMod val="50000"/>
                          </a:schemeClr>
                        </a:solidFill>
                      </a:endParaRPr>
                    </a:p>
                  </a:txBody>
                  <a:tcPr anchor="ctr"/>
                </a:tc>
                <a:tc>
                  <a:txBody>
                    <a:bodyPr/>
                    <a:lstStyle/>
                    <a:p>
                      <a:pPr algn="ctr"/>
                      <a:r>
                        <a:rPr lang="en-US" sz="900" dirty="0"/>
                        <a:t>0.734</a:t>
                      </a:r>
                      <a:endParaRPr lang="en-US" sz="900" dirty="0">
                        <a:solidFill>
                          <a:schemeClr val="bg1">
                            <a:lumMod val="50000"/>
                          </a:schemeClr>
                        </a:solidFill>
                      </a:endParaRPr>
                    </a:p>
                  </a:txBody>
                  <a:tcPr anchor="ctr"/>
                </a:tc>
                <a:extLst>
                  <a:ext uri="{0D108BD9-81ED-4DB2-BD59-A6C34878D82A}">
                    <a16:rowId xmlns:a16="http://schemas.microsoft.com/office/drawing/2014/main" val="10001"/>
                  </a:ext>
                </a:extLst>
              </a:tr>
              <a:tr h="228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Bundles</a:t>
                      </a:r>
                      <a:endParaRPr lang="en-IN" sz="900" dirty="0">
                        <a:solidFill>
                          <a:schemeClr val="bg1">
                            <a:lumMod val="50000"/>
                          </a:schemeClr>
                        </a:solidFill>
                      </a:endParaRPr>
                    </a:p>
                  </a:txBody>
                  <a:tcPr anchor="ctr"/>
                </a:tc>
                <a:tc>
                  <a:txBody>
                    <a:bodyPr/>
                    <a:lstStyle/>
                    <a:p>
                      <a:pPr algn="ctr"/>
                      <a:r>
                        <a:rPr lang="en-US" sz="900" dirty="0"/>
                        <a:t>0.562</a:t>
                      </a:r>
                      <a:endParaRPr lang="en-IN" sz="900" dirty="0">
                        <a:solidFill>
                          <a:schemeClr val="bg1">
                            <a:lumMod val="50000"/>
                          </a:schemeClr>
                        </a:solidFill>
                      </a:endParaRPr>
                    </a:p>
                  </a:txBody>
                  <a:tcPr anchor="ctr"/>
                </a:tc>
                <a:extLst>
                  <a:ext uri="{0D108BD9-81ED-4DB2-BD59-A6C34878D82A}">
                    <a16:rowId xmlns:a16="http://schemas.microsoft.com/office/drawing/2014/main" val="10003"/>
                  </a:ext>
                </a:extLst>
              </a:tr>
              <a:tr h="228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AirMiles Club</a:t>
                      </a:r>
                      <a:endParaRPr lang="en-US" sz="900" dirty="0">
                        <a:solidFill>
                          <a:schemeClr val="bg1">
                            <a:lumMod val="50000"/>
                          </a:schemeClr>
                        </a:solidFill>
                      </a:endParaRPr>
                    </a:p>
                  </a:txBody>
                  <a:tcPr anchor="ctr"/>
                </a:tc>
                <a:tc>
                  <a:txBody>
                    <a:bodyPr/>
                    <a:lstStyle/>
                    <a:p>
                      <a:pPr algn="ctr"/>
                      <a:r>
                        <a:rPr lang="en-US" sz="900" dirty="0"/>
                        <a:t>0.323</a:t>
                      </a:r>
                      <a:endParaRPr lang="en-IN" sz="900" dirty="0">
                        <a:solidFill>
                          <a:schemeClr val="bg1">
                            <a:lumMod val="50000"/>
                          </a:schemeClr>
                        </a:solidFill>
                      </a:endParaRPr>
                    </a:p>
                  </a:txBody>
                  <a:tcPr anchor="ctr"/>
                </a:tc>
                <a:extLst>
                  <a:ext uri="{0D108BD9-81ED-4DB2-BD59-A6C34878D82A}">
                    <a16:rowId xmlns:a16="http://schemas.microsoft.com/office/drawing/2014/main" val="10004"/>
                  </a:ext>
                </a:extLst>
              </a:tr>
              <a:tr h="228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Chase</a:t>
                      </a:r>
                      <a:endParaRPr lang="en-US" sz="900" dirty="0">
                        <a:solidFill>
                          <a:schemeClr val="bg1">
                            <a:lumMod val="50000"/>
                          </a:schemeClr>
                        </a:solidFill>
                      </a:endParaRPr>
                    </a:p>
                  </a:txBody>
                  <a:tcPr anchor="ctr"/>
                </a:tc>
                <a:tc>
                  <a:txBody>
                    <a:bodyPr/>
                    <a:lstStyle/>
                    <a:p>
                      <a:pPr algn="ctr"/>
                      <a:r>
                        <a:rPr lang="en-US" sz="900" b="1" dirty="0">
                          <a:solidFill>
                            <a:srgbClr val="00B050"/>
                          </a:solidFill>
                        </a:rPr>
                        <a:t>1</a:t>
                      </a:r>
                      <a:endParaRPr lang="en-IN" sz="900" b="1" dirty="0">
                        <a:solidFill>
                          <a:srgbClr val="00B050"/>
                        </a:solidFill>
                      </a:endParaRPr>
                    </a:p>
                  </a:txBody>
                  <a:tcPr anchor="ctr">
                    <a:solidFill>
                      <a:srgbClr val="D8FF81"/>
                    </a:solidFill>
                  </a:tcPr>
                </a:tc>
                <a:extLst>
                  <a:ext uri="{0D108BD9-81ED-4DB2-BD59-A6C34878D82A}">
                    <a16:rowId xmlns:a16="http://schemas.microsoft.com/office/drawing/2014/main" val="10006"/>
                  </a:ext>
                </a:extLst>
              </a:tr>
              <a:tr h="228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Hotel</a:t>
                      </a:r>
                      <a:endParaRPr lang="en-IN" sz="900" dirty="0">
                        <a:solidFill>
                          <a:schemeClr val="bg1">
                            <a:lumMod val="50000"/>
                          </a:schemeClr>
                        </a:solidFill>
                      </a:endParaRPr>
                    </a:p>
                  </a:txBody>
                  <a:tcPr anchor="ctr"/>
                </a:tc>
                <a:tc>
                  <a:txBody>
                    <a:bodyPr/>
                    <a:lstStyle/>
                    <a:p>
                      <a:pPr algn="ctr"/>
                      <a:r>
                        <a:rPr lang="en-US" sz="900" b="1" dirty="0">
                          <a:solidFill>
                            <a:srgbClr val="00B050"/>
                          </a:solidFill>
                        </a:rPr>
                        <a:t>2</a:t>
                      </a:r>
                      <a:endParaRPr lang="en-IN" sz="900" b="1" dirty="0">
                        <a:solidFill>
                          <a:srgbClr val="00B050"/>
                        </a:solidFill>
                      </a:endParaRPr>
                    </a:p>
                  </a:txBody>
                  <a:tcPr anchor="ctr">
                    <a:solidFill>
                      <a:srgbClr val="D8FF81"/>
                    </a:solidFill>
                  </a:tcPr>
                </a:tc>
                <a:extLst>
                  <a:ext uri="{0D108BD9-81ED-4DB2-BD59-A6C34878D82A}">
                    <a16:rowId xmlns:a16="http://schemas.microsoft.com/office/drawing/2014/main" val="10007"/>
                  </a:ext>
                </a:extLst>
              </a:tr>
            </a:tbl>
          </a:graphicData>
        </a:graphic>
      </p:graphicFrame>
      <p:grpSp>
        <p:nvGrpSpPr>
          <p:cNvPr id="4" name="Group 3"/>
          <p:cNvGrpSpPr/>
          <p:nvPr/>
        </p:nvGrpSpPr>
        <p:grpSpPr>
          <a:xfrm>
            <a:off x="8368261" y="6177586"/>
            <a:ext cx="967758" cy="465152"/>
            <a:chOff x="6018839" y="6019367"/>
            <a:chExt cx="967758" cy="465152"/>
          </a:xfrm>
        </p:grpSpPr>
        <p:sp>
          <p:nvSpPr>
            <p:cNvPr id="101" name="Oval 100"/>
            <p:cNvSpPr/>
            <p:nvPr/>
          </p:nvSpPr>
          <p:spPr bwMode="auto">
            <a:xfrm>
              <a:off x="6033053" y="6019367"/>
              <a:ext cx="953544" cy="259675"/>
            </a:xfrm>
            <a:prstGeom prst="ellipse">
              <a:avLst/>
            </a:prstGeom>
            <a:noFill/>
            <a:ln w="9525" cap="flat" cmpd="sng" algn="ctr">
              <a:solidFill>
                <a:srgbClr val="00B05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eaLnBrk="0" fontAlgn="base" hangingPunct="0">
                <a:spcBef>
                  <a:spcPct val="0"/>
                </a:spcBef>
                <a:spcAft>
                  <a:spcPct val="0"/>
                </a:spcAft>
              </a:pPr>
              <a:endParaRPr lang="en-IN" sz="1200">
                <a:solidFill>
                  <a:prstClr val="black"/>
                </a:solidFill>
                <a:ea typeface="ＭＳ Ｐゴシック" pitchFamily="-32" charset="-128"/>
              </a:endParaRPr>
            </a:p>
          </p:txBody>
        </p:sp>
        <p:sp>
          <p:nvSpPr>
            <p:cNvPr id="102" name="Oval 101"/>
            <p:cNvSpPr/>
            <p:nvPr/>
          </p:nvSpPr>
          <p:spPr bwMode="auto">
            <a:xfrm>
              <a:off x="6018839" y="6224844"/>
              <a:ext cx="953544" cy="259675"/>
            </a:xfrm>
            <a:prstGeom prst="ellipse">
              <a:avLst/>
            </a:prstGeom>
            <a:noFill/>
            <a:ln w="9525" cap="flat" cmpd="sng" algn="ctr">
              <a:solidFill>
                <a:srgbClr val="00B05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eaLnBrk="0" fontAlgn="base" hangingPunct="0">
                <a:spcBef>
                  <a:spcPct val="0"/>
                </a:spcBef>
                <a:spcAft>
                  <a:spcPct val="0"/>
                </a:spcAft>
              </a:pPr>
              <a:endParaRPr lang="en-IN" sz="1200" dirty="0">
                <a:solidFill>
                  <a:prstClr val="black"/>
                </a:solidFill>
                <a:ea typeface="ＭＳ Ｐゴシック" pitchFamily="-32" charset="-128"/>
              </a:endParaRPr>
            </a:p>
          </p:txBody>
        </p:sp>
      </p:grpSp>
      <p:sp>
        <p:nvSpPr>
          <p:cNvPr id="103" name="Rectangle 102"/>
          <p:cNvSpPr/>
          <p:nvPr/>
        </p:nvSpPr>
        <p:spPr bwMode="auto">
          <a:xfrm>
            <a:off x="8665598" y="4478906"/>
            <a:ext cx="664563" cy="369332"/>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eaLnBrk="0" fontAlgn="base" hangingPunct="0">
              <a:spcBef>
                <a:spcPct val="0"/>
              </a:spcBef>
              <a:spcAft>
                <a:spcPct val="0"/>
              </a:spcAft>
            </a:pPr>
            <a:r>
              <a:rPr lang="en-US" sz="1200" dirty="0">
                <a:solidFill>
                  <a:prstClr val="black">
                    <a:lumMod val="75000"/>
                    <a:lumOff val="25000"/>
                  </a:prstClr>
                </a:solidFill>
                <a:ea typeface="ＭＳ Ｐゴシック" pitchFamily="-32" charset="-128"/>
              </a:rPr>
              <a:t>Propensity Model</a:t>
            </a:r>
            <a:endParaRPr lang="en-IN" sz="1200" dirty="0">
              <a:solidFill>
                <a:prstClr val="black">
                  <a:lumMod val="75000"/>
                  <a:lumOff val="25000"/>
                </a:prstClr>
              </a:solidFill>
              <a:ea typeface="ＭＳ Ｐゴシック" pitchFamily="-32" charset="-128"/>
            </a:endParaRPr>
          </a:p>
        </p:txBody>
      </p:sp>
      <p:sp>
        <p:nvSpPr>
          <p:cNvPr id="104" name="Rectangle 103"/>
          <p:cNvSpPr/>
          <p:nvPr/>
        </p:nvSpPr>
        <p:spPr bwMode="auto">
          <a:xfrm>
            <a:off x="9823228" y="4478906"/>
            <a:ext cx="884533" cy="369332"/>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eaLnBrk="0" fontAlgn="base" hangingPunct="0">
              <a:spcBef>
                <a:spcPct val="0"/>
              </a:spcBef>
              <a:spcAft>
                <a:spcPct val="0"/>
              </a:spcAft>
            </a:pPr>
            <a:r>
              <a:rPr lang="en-US" sz="1200" dirty="0">
                <a:solidFill>
                  <a:prstClr val="black">
                    <a:lumMod val="75000"/>
                    <a:lumOff val="25000"/>
                  </a:prstClr>
                </a:solidFill>
                <a:ea typeface="ＭＳ Ｐゴシック" pitchFamily="-32" charset="-128"/>
              </a:rPr>
              <a:t>Collaborative Filtering</a:t>
            </a:r>
            <a:endParaRPr lang="en-IN" sz="1200" dirty="0">
              <a:solidFill>
                <a:prstClr val="black">
                  <a:lumMod val="75000"/>
                  <a:lumOff val="25000"/>
                </a:prstClr>
              </a:solidFill>
              <a:ea typeface="ＭＳ Ｐゴシック" pitchFamily="-32" charset="-128"/>
            </a:endParaRPr>
          </a:p>
        </p:txBody>
      </p:sp>
      <p:pic>
        <p:nvPicPr>
          <p:cNvPr id="105" name="Picture 6" descr="Image result for collaborative icon"/>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15048" y="4072892"/>
            <a:ext cx="397019" cy="377505"/>
          </a:xfrm>
          <a:prstGeom prst="rect">
            <a:avLst/>
          </a:prstGeom>
          <a:noFill/>
          <a:extLst>
            <a:ext uri="{909E8E84-426E-40DD-AFC4-6F175D3DCCD1}">
              <a14:hiddenFill xmlns:a14="http://schemas.microsoft.com/office/drawing/2010/main">
                <a:solidFill>
                  <a:srgbClr val="FFFFFF"/>
                </a:solidFill>
              </a14:hiddenFill>
            </a:ext>
          </a:extLst>
        </p:spPr>
      </p:pic>
      <p:sp>
        <p:nvSpPr>
          <p:cNvPr id="106" name="Right Arrow 19"/>
          <p:cNvSpPr/>
          <p:nvPr/>
        </p:nvSpPr>
        <p:spPr bwMode="auto">
          <a:xfrm flipV="1">
            <a:off x="9549704" y="4245023"/>
            <a:ext cx="251017" cy="366832"/>
          </a:xfrm>
          <a:prstGeom prst="rightArrow">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eaLnBrk="0" fontAlgn="base" hangingPunct="0">
              <a:spcBef>
                <a:spcPct val="0"/>
              </a:spcBef>
              <a:spcAft>
                <a:spcPct val="0"/>
              </a:spcAft>
            </a:pPr>
            <a:endParaRPr lang="en-IN" sz="1200">
              <a:solidFill>
                <a:prstClr val="black"/>
              </a:solidFill>
              <a:ea typeface="ＭＳ Ｐゴシック" pitchFamily="-32" charset="-128"/>
            </a:endParaRPr>
          </a:p>
        </p:txBody>
      </p:sp>
      <mc:AlternateContent xmlns:mc="http://schemas.openxmlformats.org/markup-compatibility/2006" xmlns:a14="http://schemas.microsoft.com/office/drawing/2010/main">
        <mc:Choice Requires="a14">
          <p:sp>
            <p:nvSpPr>
              <p:cNvPr id="107" name="TextBox 106"/>
              <p:cNvSpPr txBox="1"/>
              <p:nvPr/>
            </p:nvSpPr>
            <p:spPr>
              <a:xfrm>
                <a:off x="8725772" y="4105770"/>
                <a:ext cx="52369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𝒙</m:t>
                      </m:r>
                      <m:r>
                        <a:rPr lang="en-US" sz="2000" b="1" i="1" smtClean="0">
                          <a:latin typeface="Cambria Math" panose="02040503050406030204" pitchFamily="18" charset="0"/>
                        </a:rPr>
                        <m:t>)</m:t>
                      </m:r>
                    </m:oMath>
                  </m:oMathPara>
                </a14:m>
                <a:endParaRPr lang="en-US" sz="2000" b="1" dirty="0"/>
              </a:p>
            </p:txBody>
          </p:sp>
        </mc:Choice>
        <mc:Fallback xmlns="">
          <p:sp>
            <p:nvSpPr>
              <p:cNvPr id="107" name="TextBox 106"/>
              <p:cNvSpPr txBox="1">
                <a:spLocks noRot="1" noChangeAspect="1" noMove="1" noResize="1" noEditPoints="1" noAdjustHandles="1" noChangeArrowheads="1" noChangeShapeType="1" noTextEdit="1"/>
              </p:cNvSpPr>
              <p:nvPr/>
            </p:nvSpPr>
            <p:spPr>
              <a:xfrm>
                <a:off x="8725772" y="4105770"/>
                <a:ext cx="523697" cy="307777"/>
              </a:xfrm>
              <a:prstGeom prst="rect">
                <a:avLst/>
              </a:prstGeom>
              <a:blipFill rotWithShape="0">
                <a:blip r:embed="rId12"/>
                <a:stretch>
                  <a:fillRect l="-19767" t="-4000" r="-20930" b="-36000"/>
                </a:stretch>
              </a:blipFill>
            </p:spPr>
            <p:txBody>
              <a:bodyPr/>
              <a:lstStyle/>
              <a:p>
                <a:r>
                  <a:rPr lang="en-US">
                    <a:noFill/>
                  </a:rPr>
                  <a:t> </a:t>
                </a:r>
              </a:p>
            </p:txBody>
          </p:sp>
        </mc:Fallback>
      </mc:AlternateContent>
      <p:sp>
        <p:nvSpPr>
          <p:cNvPr id="110" name="Rectangle 109"/>
          <p:cNvSpPr/>
          <p:nvPr/>
        </p:nvSpPr>
        <p:spPr bwMode="auto">
          <a:xfrm>
            <a:off x="7023870" y="4564833"/>
            <a:ext cx="941319" cy="369332"/>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eaLnBrk="0" fontAlgn="base" hangingPunct="0">
              <a:spcBef>
                <a:spcPct val="0"/>
              </a:spcBef>
              <a:spcAft>
                <a:spcPct val="0"/>
              </a:spcAft>
            </a:pPr>
            <a:r>
              <a:rPr lang="en-US" sz="1200" dirty="0">
                <a:solidFill>
                  <a:prstClr val="black">
                    <a:lumMod val="75000"/>
                    <a:lumOff val="25000"/>
                  </a:prstClr>
                </a:solidFill>
                <a:ea typeface="ＭＳ Ｐゴシック" pitchFamily="-32" charset="-128"/>
              </a:rPr>
              <a:t>Customer profile data</a:t>
            </a:r>
            <a:endParaRPr lang="en-IN" sz="1200" dirty="0">
              <a:solidFill>
                <a:prstClr val="black">
                  <a:lumMod val="75000"/>
                  <a:lumOff val="25000"/>
                </a:prstClr>
              </a:solidFill>
              <a:ea typeface="ＭＳ Ｐゴシック" pitchFamily="-32" charset="-128"/>
            </a:endParaRPr>
          </a:p>
        </p:txBody>
      </p:sp>
      <p:grpSp>
        <p:nvGrpSpPr>
          <p:cNvPr id="8" name="Group 7"/>
          <p:cNvGrpSpPr/>
          <p:nvPr/>
        </p:nvGrpSpPr>
        <p:grpSpPr>
          <a:xfrm>
            <a:off x="7215192" y="3961001"/>
            <a:ext cx="751987" cy="564437"/>
            <a:chOff x="5197390" y="3977581"/>
            <a:chExt cx="751987" cy="564437"/>
          </a:xfrm>
        </p:grpSpPr>
        <p:pic>
          <p:nvPicPr>
            <p:cNvPr id="109" name="Picture 8" descr="Image result for data icon"/>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97390" y="3977581"/>
              <a:ext cx="558674" cy="56443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2" descr="https://d30y9cdsu7xlg0.cloudfront.net/png/887946-200.png"/>
            <p:cNvPicPr>
              <a:picLocks noChangeAspect="1" noChangeArrowheads="1"/>
            </p:cNvPicPr>
            <p:nvPr/>
          </p:nvPicPr>
          <p:blipFill>
            <a:blip r:embed="rId1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697377" y="4235127"/>
              <a:ext cx="252000" cy="252000"/>
            </a:xfrm>
            <a:prstGeom prst="rect">
              <a:avLst/>
            </a:prstGeom>
            <a:noFill/>
            <a:extLst>
              <a:ext uri="{909E8E84-426E-40DD-AFC4-6F175D3DCCD1}">
                <a14:hiddenFill xmlns:a14="http://schemas.microsoft.com/office/drawing/2010/main">
                  <a:solidFill>
                    <a:srgbClr val="FFFFFF"/>
                  </a:solidFill>
                </a14:hiddenFill>
              </a:ext>
            </a:extLst>
          </p:spPr>
        </p:pic>
      </p:grpSp>
      <p:sp>
        <p:nvSpPr>
          <p:cNvPr id="112" name="Right Arrow 19"/>
          <p:cNvSpPr/>
          <p:nvPr/>
        </p:nvSpPr>
        <p:spPr bwMode="auto">
          <a:xfrm flipV="1">
            <a:off x="8221302" y="4245023"/>
            <a:ext cx="251017" cy="366832"/>
          </a:xfrm>
          <a:prstGeom prst="rightArrow">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eaLnBrk="0" fontAlgn="base" hangingPunct="0">
              <a:spcBef>
                <a:spcPct val="0"/>
              </a:spcBef>
              <a:spcAft>
                <a:spcPct val="0"/>
              </a:spcAft>
            </a:pPr>
            <a:endParaRPr lang="en-IN" sz="1200">
              <a:solidFill>
                <a:prstClr val="black"/>
              </a:solidFill>
              <a:ea typeface="ＭＳ Ｐゴシック" pitchFamily="-32" charset="-128"/>
            </a:endParaRPr>
          </a:p>
        </p:txBody>
      </p:sp>
      <p:sp>
        <p:nvSpPr>
          <p:cNvPr id="113" name="Rectangle 112"/>
          <p:cNvSpPr/>
          <p:nvPr/>
        </p:nvSpPr>
        <p:spPr>
          <a:xfrm>
            <a:off x="6897885" y="3508545"/>
            <a:ext cx="3838690" cy="1513966"/>
          </a:xfrm>
          <a:prstGeom prst="rect">
            <a:avLst/>
          </a:prstGeom>
          <a:noFill/>
          <a:ln w="12700">
            <a:solidFill>
              <a:schemeClr val="bg1">
                <a:lumMod val="8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14" name="Group 113"/>
          <p:cNvGrpSpPr/>
          <p:nvPr/>
        </p:nvGrpSpPr>
        <p:grpSpPr>
          <a:xfrm>
            <a:off x="6897885" y="3452613"/>
            <a:ext cx="3838690" cy="399973"/>
            <a:chOff x="285931" y="1877326"/>
            <a:chExt cx="3103808" cy="419218"/>
          </a:xfrm>
          <a:solidFill>
            <a:schemeClr val="accent1">
              <a:lumMod val="50000"/>
            </a:schemeClr>
          </a:solidFill>
        </p:grpSpPr>
        <p:sp>
          <p:nvSpPr>
            <p:cNvPr id="115" name="Rectangle 114"/>
            <p:cNvSpPr/>
            <p:nvPr/>
          </p:nvSpPr>
          <p:spPr>
            <a:xfrm>
              <a:off x="285931" y="1877326"/>
              <a:ext cx="3103808" cy="283272"/>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ea typeface="Segoe UI" panose="020B0502040204020203" pitchFamily="34" charset="0"/>
                  <a:cs typeface="Segoe UI" panose="020B0502040204020203" pitchFamily="34" charset="0"/>
                </a:rPr>
                <a:t>Member Content Optimization</a:t>
              </a:r>
            </a:p>
          </p:txBody>
        </p:sp>
        <p:sp>
          <p:nvSpPr>
            <p:cNvPr id="116" name="Right Triangle 115"/>
            <p:cNvSpPr/>
            <p:nvPr/>
          </p:nvSpPr>
          <p:spPr>
            <a:xfrm flipH="1" flipV="1">
              <a:off x="285931" y="2152544"/>
              <a:ext cx="144000" cy="14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sp>
        <p:nvSpPr>
          <p:cNvPr id="118" name="Rectangle 117"/>
          <p:cNvSpPr/>
          <p:nvPr/>
        </p:nvSpPr>
        <p:spPr>
          <a:xfrm>
            <a:off x="7002962" y="5821866"/>
            <a:ext cx="1646609" cy="307777"/>
          </a:xfrm>
          <a:prstGeom prst="rect">
            <a:avLst/>
          </a:prstGeom>
        </p:spPr>
        <p:txBody>
          <a:bodyPr wrap="square">
            <a:spAutoFit/>
          </a:bodyPr>
          <a:lstStyle/>
          <a:p>
            <a:r>
              <a:rPr lang="en-US" sz="1400" b="1" dirty="0">
                <a:solidFill>
                  <a:srgbClr val="44546A"/>
                </a:solidFill>
              </a:rPr>
              <a:t>Optimized Content</a:t>
            </a:r>
          </a:p>
        </p:txBody>
      </p:sp>
      <p:sp>
        <p:nvSpPr>
          <p:cNvPr id="5" name="Cross 4"/>
          <p:cNvSpPr/>
          <p:nvPr/>
        </p:nvSpPr>
        <p:spPr>
          <a:xfrm>
            <a:off x="5542208" y="4613471"/>
            <a:ext cx="655268" cy="366832"/>
          </a:xfrm>
          <a:prstGeom prst="plus">
            <a:avLst/>
          </a:prstGeom>
          <a:solidFill>
            <a:schemeClr val="accent1">
              <a:lumMod val="75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eaLnBrk="0" fontAlgn="base" hangingPunct="0">
              <a:spcBef>
                <a:spcPct val="0"/>
              </a:spcBef>
              <a:spcAft>
                <a:spcPct val="0"/>
              </a:spcAft>
            </a:pPr>
            <a:endParaRPr lang="en-IN" sz="1200">
              <a:solidFill>
                <a:prstClr val="black"/>
              </a:solidFill>
              <a:ea typeface="ＭＳ Ｐゴシック" pitchFamily="-32" charset="-128"/>
            </a:endParaRPr>
          </a:p>
        </p:txBody>
      </p:sp>
      <p:sp>
        <p:nvSpPr>
          <p:cNvPr id="70" name="Slide Number Placeholder 5"/>
          <p:cNvSpPr txBox="1">
            <a:spLocks/>
          </p:cNvSpPr>
          <p:nvPr/>
        </p:nvSpPr>
        <p:spPr>
          <a:xfrm>
            <a:off x="9467384" y="647517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solidFill>
                  <a:srgbClr val="000000">
                    <a:tint val="75000"/>
                  </a:srgbClr>
                </a:solidFill>
              </a:rPr>
              <a:t>11</a:t>
            </a:r>
          </a:p>
        </p:txBody>
      </p:sp>
    </p:spTree>
    <p:extLst>
      <p:ext uri="{BB962C8B-B14F-4D97-AF65-F5344CB8AC3E}">
        <p14:creationId xmlns:p14="http://schemas.microsoft.com/office/powerpoint/2010/main" val="1637565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256518" y="109396"/>
            <a:ext cx="7703279" cy="546632"/>
          </a:xfrm>
          <a:prstGeom prst="rect">
            <a:avLst/>
          </a:prstGeom>
          <a:solidFill>
            <a:schemeClr val="bg1"/>
          </a:solidFill>
        </p:spPr>
        <p:txBody>
          <a:bodyPr vert="horz" lIns="121789" tIns="60895" rIns="121789" bIns="60895" rtlCol="0" anchor="ctr">
            <a:noAutofit/>
          </a:bodyPr>
          <a:lstStyle/>
          <a:p>
            <a:pPr>
              <a:spcBef>
                <a:spcPct val="0"/>
              </a:spcBef>
            </a:pPr>
            <a:r>
              <a:rPr lang="en-IN" sz="2800" b="1" spc="-96" dirty="0">
                <a:ln w="3175">
                  <a:noFill/>
                </a:ln>
                <a:solidFill>
                  <a:srgbClr val="44546A"/>
                </a:solidFill>
                <a:ea typeface="Segoe UI" panose="020B0502040204020203" pitchFamily="34" charset="0"/>
                <a:cs typeface="Segoe UI" panose="020B0502040204020203" pitchFamily="34" charset="0"/>
              </a:rPr>
              <a:t>Social Insights </a:t>
            </a:r>
            <a:r>
              <a:rPr lang="en-IN" sz="2800" b="1" spc="-96" dirty="0">
                <a:ln w="3175">
                  <a:noFill/>
                </a:ln>
                <a:solidFill>
                  <a:srgbClr val="44546A"/>
                </a:solidFill>
                <a:ea typeface="Segoe UI" panose="020B0502040204020203" pitchFamily="34" charset="0"/>
                <a:cs typeface="Segoe UI" panose="020B0502040204020203" pitchFamily="34" charset="0"/>
                <a:sym typeface="Wingdings" panose="05000000000000000000" pitchFamily="2" charset="2"/>
              </a:rPr>
              <a:t> Product Bundling  Higher Purchase</a:t>
            </a:r>
            <a:endParaRPr lang="en-IN" sz="2800" b="1" spc="-96" dirty="0">
              <a:ln w="3175">
                <a:noFill/>
              </a:ln>
              <a:solidFill>
                <a:srgbClr val="44546A"/>
              </a:solidFill>
              <a:ea typeface="Segoe UI" panose="020B0502040204020203" pitchFamily="34" charset="0"/>
              <a:cs typeface="Segoe UI" panose="020B0502040204020203" pitchFamily="34" charset="0"/>
            </a:endParaRPr>
          </a:p>
        </p:txBody>
      </p:sp>
      <p:sp>
        <p:nvSpPr>
          <p:cNvPr id="53" name="Rectangle 52"/>
          <p:cNvSpPr/>
          <p:nvPr/>
        </p:nvSpPr>
        <p:spPr>
          <a:xfrm>
            <a:off x="1" y="1152802"/>
            <a:ext cx="12192003" cy="2313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7" name="Rectangle 56"/>
          <p:cNvSpPr/>
          <p:nvPr/>
        </p:nvSpPr>
        <p:spPr>
          <a:xfrm>
            <a:off x="260343" y="193537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58" name="Rectangle 57"/>
          <p:cNvSpPr/>
          <p:nvPr/>
        </p:nvSpPr>
        <p:spPr>
          <a:xfrm>
            <a:off x="260343" y="1812638"/>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9" name="Rectangle 58"/>
          <p:cNvSpPr/>
          <p:nvPr/>
        </p:nvSpPr>
        <p:spPr>
          <a:xfrm>
            <a:off x="256518" y="2003548"/>
            <a:ext cx="3499537"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Promotions were focused on the new controller, high-end graphics and price cuts, but the company fell short of targeted conversion rates by 15%</a:t>
            </a:r>
          </a:p>
        </p:txBody>
      </p:sp>
      <p:sp>
        <p:nvSpPr>
          <p:cNvPr id="60" name="Rectangle 59"/>
          <p:cNvSpPr/>
          <p:nvPr/>
        </p:nvSpPr>
        <p:spPr>
          <a:xfrm>
            <a:off x="256518" y="1762996"/>
            <a:ext cx="2534636" cy="338554"/>
          </a:xfrm>
          <a:prstGeom prst="rect">
            <a:avLst/>
          </a:prstGeom>
        </p:spPr>
        <p:txBody>
          <a:bodyPr wrap="square">
            <a:spAutoFit/>
          </a:bodyPr>
          <a:lstStyle/>
          <a:p>
            <a:r>
              <a:rPr lang="en-US" sz="1600" b="1" dirty="0">
                <a:solidFill>
                  <a:srgbClr val="44546A"/>
                </a:solidFill>
              </a:rPr>
              <a:t>The “Before” State</a:t>
            </a:r>
          </a:p>
        </p:txBody>
      </p:sp>
      <p:sp>
        <p:nvSpPr>
          <p:cNvPr id="61" name="Rectangle 60"/>
          <p:cNvSpPr/>
          <p:nvPr/>
        </p:nvSpPr>
        <p:spPr>
          <a:xfrm>
            <a:off x="8301385" y="1815668"/>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62" name="Rectangle 61"/>
          <p:cNvSpPr/>
          <p:nvPr/>
        </p:nvSpPr>
        <p:spPr>
          <a:xfrm>
            <a:off x="8313153" y="2003548"/>
            <a:ext cx="3651619" cy="1384995"/>
          </a:xfrm>
          <a:prstGeom prst="rect">
            <a:avLst/>
          </a:prstGeom>
        </p:spPr>
        <p:txBody>
          <a:bodyPr wrap="square">
            <a:spAutoFit/>
          </a:bodyPr>
          <a:lstStyle/>
          <a:p>
            <a:pPr>
              <a:lnSpc>
                <a:spcPct val="120000"/>
              </a:lnSpc>
            </a:pPr>
            <a:r>
              <a:rPr lang="en-IN" sz="1400" dirty="0">
                <a:solidFill>
                  <a:prstClr val="black"/>
                </a:solidFill>
                <a:ea typeface="Verdana" panose="020B0604030504040204" pitchFamily="34" charset="0"/>
                <a:cs typeface="Verdana" panose="020B0604030504040204" pitchFamily="34" charset="0"/>
              </a:rPr>
              <a:t>With the help of social insights, the client reoriented the promotion campaign by bundling exclusive games with console devices thus inducing an increase of 4% in purchase conversions</a:t>
            </a:r>
            <a:endParaRPr lang="en-US" sz="1400" dirty="0">
              <a:solidFill>
                <a:prstClr val="black"/>
              </a:solidFill>
              <a:ea typeface="Verdana" panose="020B0604030504040204" pitchFamily="34" charset="0"/>
              <a:cs typeface="Verdana" panose="020B0604030504040204" pitchFamily="34" charset="0"/>
            </a:endParaRPr>
          </a:p>
        </p:txBody>
      </p:sp>
      <p:sp>
        <p:nvSpPr>
          <p:cNvPr id="63" name="Rectangle 62"/>
          <p:cNvSpPr/>
          <p:nvPr/>
        </p:nvSpPr>
        <p:spPr>
          <a:xfrm>
            <a:off x="162550" y="1227394"/>
            <a:ext cx="12073275" cy="609842"/>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b="1" dirty="0">
                <a:solidFill>
                  <a:srgbClr val="44546A"/>
                </a:solidFill>
              </a:rPr>
              <a:t>The Problem</a:t>
            </a:r>
            <a:r>
              <a:rPr lang="en-US" sz="1600" dirty="0">
                <a:solidFill>
                  <a:srgbClr val="44546A"/>
                </a:solidFill>
              </a:rPr>
              <a:t>: In a polarized audience market like </a:t>
            </a:r>
            <a:r>
              <a:rPr lang="en-IN" sz="1600" dirty="0">
                <a:solidFill>
                  <a:srgbClr val="44546A"/>
                </a:solidFill>
              </a:rPr>
              <a:t>gaming consoles, understanding drivers for ‘wanting to purchase’ and more importantly reasons for ‘not wanting to buy’ is critical for both converting &amp; retaining customers</a:t>
            </a:r>
          </a:p>
          <a:p>
            <a:endParaRPr lang="en-US" sz="1600" dirty="0">
              <a:solidFill>
                <a:srgbClr val="44546A"/>
              </a:solidFill>
            </a:endParaRPr>
          </a:p>
        </p:txBody>
      </p:sp>
      <p:sp>
        <p:nvSpPr>
          <p:cNvPr id="64" name="Rectangle 63"/>
          <p:cNvSpPr/>
          <p:nvPr/>
        </p:nvSpPr>
        <p:spPr>
          <a:xfrm>
            <a:off x="4255290" y="193537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65" name="Rectangle 64"/>
          <p:cNvSpPr/>
          <p:nvPr/>
        </p:nvSpPr>
        <p:spPr>
          <a:xfrm>
            <a:off x="4296083" y="1814070"/>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6" name="Rectangle 65"/>
          <p:cNvSpPr/>
          <p:nvPr/>
        </p:nvSpPr>
        <p:spPr>
          <a:xfrm>
            <a:off x="4295493" y="2003548"/>
            <a:ext cx="3664304" cy="1384995"/>
          </a:xfrm>
          <a:prstGeom prst="rect">
            <a:avLst/>
          </a:prstGeom>
        </p:spPr>
        <p:txBody>
          <a:bodyPr wrap="square">
            <a:spAutoFit/>
          </a:bodyPr>
          <a:lstStyle/>
          <a:p>
            <a:pPr>
              <a:lnSpc>
                <a:spcPct val="120000"/>
              </a:lnSpc>
            </a:pPr>
            <a:r>
              <a:rPr lang="en-IN" sz="1400" dirty="0">
                <a:solidFill>
                  <a:prstClr val="black"/>
                </a:solidFill>
                <a:ea typeface="Verdana" panose="020B0604030504040204" pitchFamily="34" charset="0"/>
                <a:cs typeface="Verdana" panose="020B0604030504040204" pitchFamily="34" charset="0"/>
              </a:rPr>
              <a:t>Social media data was </a:t>
            </a:r>
            <a:r>
              <a:rPr lang="en-IN" sz="1400" dirty="0" err="1">
                <a:solidFill>
                  <a:prstClr val="black"/>
                </a:solidFill>
                <a:ea typeface="Verdana" panose="020B0604030504040204" pitchFamily="34" charset="0"/>
                <a:cs typeface="Verdana" panose="020B0604030504040204" pitchFamily="34" charset="0"/>
              </a:rPr>
              <a:t>analyzed</a:t>
            </a:r>
            <a:r>
              <a:rPr lang="en-IN" sz="1400" dirty="0">
                <a:solidFill>
                  <a:prstClr val="black"/>
                </a:solidFill>
                <a:ea typeface="Verdana" panose="020B0604030504040204" pitchFamily="34" charset="0"/>
                <a:cs typeface="Verdana" panose="020B0604030504040204" pitchFamily="34" charset="0"/>
              </a:rPr>
              <a:t> to identify ‘what drove purchase’ and ‘what factors dissuaded potential customers from purchasing’ using Natural Language Processing (NLP) algorithms</a:t>
            </a:r>
            <a:endParaRPr lang="en-US" sz="1400" dirty="0">
              <a:solidFill>
                <a:prstClr val="black"/>
              </a:solidFill>
              <a:ea typeface="Verdana" panose="020B0604030504040204" pitchFamily="34" charset="0"/>
              <a:cs typeface="Verdana" panose="020B0604030504040204" pitchFamily="34" charset="0"/>
            </a:endParaRPr>
          </a:p>
        </p:txBody>
      </p:sp>
      <p:sp>
        <p:nvSpPr>
          <p:cNvPr id="67" name="Rectangle 66"/>
          <p:cNvSpPr/>
          <p:nvPr/>
        </p:nvSpPr>
        <p:spPr>
          <a:xfrm>
            <a:off x="4295493" y="1762996"/>
            <a:ext cx="2131840" cy="338554"/>
          </a:xfrm>
          <a:prstGeom prst="rect">
            <a:avLst/>
          </a:prstGeom>
        </p:spPr>
        <p:txBody>
          <a:bodyPr wrap="square">
            <a:spAutoFit/>
          </a:bodyPr>
          <a:lstStyle/>
          <a:p>
            <a:r>
              <a:rPr lang="en-US" sz="1600" b="1" dirty="0" err="1">
                <a:solidFill>
                  <a:srgbClr val="44546A"/>
                </a:solidFill>
              </a:rPr>
              <a:t>LatentView</a:t>
            </a:r>
            <a:r>
              <a:rPr lang="en-US" sz="1600" b="1" dirty="0">
                <a:solidFill>
                  <a:srgbClr val="44546A"/>
                </a:solidFill>
              </a:rPr>
              <a:t> Solution</a:t>
            </a:r>
          </a:p>
        </p:txBody>
      </p:sp>
      <p:sp>
        <p:nvSpPr>
          <p:cNvPr id="68" name="Rectangle 67"/>
          <p:cNvSpPr/>
          <p:nvPr/>
        </p:nvSpPr>
        <p:spPr>
          <a:xfrm>
            <a:off x="8313153" y="1762996"/>
            <a:ext cx="2534636" cy="338554"/>
          </a:xfrm>
          <a:prstGeom prst="rect">
            <a:avLst/>
          </a:prstGeom>
        </p:spPr>
        <p:txBody>
          <a:bodyPr wrap="square">
            <a:spAutoFit/>
          </a:bodyPr>
          <a:lstStyle/>
          <a:p>
            <a:r>
              <a:rPr lang="en-US" sz="1600" b="1" dirty="0">
                <a:solidFill>
                  <a:srgbClr val="44546A"/>
                </a:solidFill>
              </a:rPr>
              <a:t>The “After” State</a:t>
            </a:r>
          </a:p>
        </p:txBody>
      </p:sp>
      <p:sp>
        <p:nvSpPr>
          <p:cNvPr id="69" name="Rectangle 68"/>
          <p:cNvSpPr/>
          <p:nvPr/>
        </p:nvSpPr>
        <p:spPr>
          <a:xfrm>
            <a:off x="199754" y="578354"/>
            <a:ext cx="5926450"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A Global Technology Devices &amp; Software Firm</a:t>
            </a:r>
          </a:p>
        </p:txBody>
      </p:sp>
      <p:grpSp>
        <p:nvGrpSpPr>
          <p:cNvPr id="2" name="Group 1"/>
          <p:cNvGrpSpPr/>
          <p:nvPr/>
        </p:nvGrpSpPr>
        <p:grpSpPr>
          <a:xfrm>
            <a:off x="465314" y="3493786"/>
            <a:ext cx="11331392" cy="3253327"/>
            <a:chOff x="524650" y="3373495"/>
            <a:chExt cx="11331392" cy="3253327"/>
          </a:xfrm>
        </p:grpSpPr>
        <p:sp>
          <p:nvSpPr>
            <p:cNvPr id="93" name="Rectangle 92"/>
            <p:cNvSpPr/>
            <p:nvPr/>
          </p:nvSpPr>
          <p:spPr>
            <a:xfrm>
              <a:off x="524650" y="3775136"/>
              <a:ext cx="4770363" cy="2492930"/>
            </a:xfrm>
            <a:prstGeom prst="rect">
              <a:avLst/>
            </a:prstGeom>
            <a:solidFill>
              <a:srgbClr val="7F7F7F">
                <a:alpha val="16863"/>
              </a:srgbClr>
            </a:solidFill>
            <a:ln w="31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cs typeface="Segoe UI Light" panose="020B0502040204020203" pitchFamily="34" charset="0"/>
              </a:endParaRPr>
            </a:p>
          </p:txBody>
        </p:sp>
        <p:sp>
          <p:nvSpPr>
            <p:cNvPr id="77" name="TextBox 76"/>
            <p:cNvSpPr txBox="1"/>
            <p:nvPr/>
          </p:nvSpPr>
          <p:spPr>
            <a:xfrm>
              <a:off x="1272902" y="3405356"/>
              <a:ext cx="3273857" cy="338554"/>
            </a:xfrm>
            <a:prstGeom prst="rect">
              <a:avLst/>
            </a:prstGeom>
            <a:noFill/>
            <a:ln>
              <a:solidFill>
                <a:schemeClr val="accent1"/>
              </a:solidFill>
              <a:prstDash val="sysDash"/>
            </a:ln>
          </p:spPr>
          <p:txBody>
            <a:bodyPr wrap="square" rtlCol="0">
              <a:spAutoFit/>
            </a:bodyPr>
            <a:lstStyle/>
            <a:p>
              <a:pPr algn="ctr"/>
              <a:r>
                <a:rPr lang="en-US" sz="1600" b="1" dirty="0">
                  <a:solidFill>
                    <a:srgbClr val="E7E6E6">
                      <a:lumMod val="25000"/>
                    </a:srgbClr>
                  </a:solidFill>
                </a:rPr>
                <a:t>The Process</a:t>
              </a:r>
            </a:p>
          </p:txBody>
        </p:sp>
        <p:pic>
          <p:nvPicPr>
            <p:cNvPr id="71" name="Picture 70"/>
            <p:cNvPicPr>
              <a:picLocks noChangeAspect="1"/>
            </p:cNvPicPr>
            <p:nvPr/>
          </p:nvPicPr>
          <p:blipFill rotWithShape="1">
            <a:blip r:embed="rId4"/>
            <a:srcRect t="16370"/>
            <a:stretch/>
          </p:blipFill>
          <p:spPr>
            <a:xfrm>
              <a:off x="5450085" y="3373495"/>
              <a:ext cx="6405957" cy="3253327"/>
            </a:xfrm>
            <a:prstGeom prst="rect">
              <a:avLst/>
            </a:prstGeom>
          </p:spPr>
        </p:pic>
        <p:sp>
          <p:nvSpPr>
            <p:cNvPr id="87" name="Text Box 57" descr="© INSCALE GmbH, 26.05.2010&#10;http://www.presentationload.com/"/>
            <p:cNvSpPr txBox="1">
              <a:spLocks noChangeArrowheads="1"/>
            </p:cNvSpPr>
            <p:nvPr/>
          </p:nvSpPr>
          <p:spPr bwMode="gray">
            <a:xfrm>
              <a:off x="1094599" y="4017937"/>
              <a:ext cx="4445543" cy="240066"/>
            </a:xfrm>
            <a:prstGeom prst="rect">
              <a:avLst/>
            </a:prstGeom>
            <a:noFill/>
            <a:ln w="9525">
              <a:noFill/>
              <a:miter lim="800000"/>
              <a:headEnd/>
              <a:tailEnd/>
            </a:ln>
            <a:effectLst/>
          </p:spPr>
          <p:txBody>
            <a:bodyPr wrap="square" lIns="90000" tIns="0" rIns="72000">
              <a:spAutoFit/>
            </a:bodyPr>
            <a:lstStyle/>
            <a:p>
              <a:pPr defTabSz="488950">
                <a:lnSpc>
                  <a:spcPct val="90000"/>
                </a:lnSpc>
                <a:spcBef>
                  <a:spcPct val="0"/>
                </a:spcBef>
              </a:pPr>
              <a:r>
                <a:rPr lang="en-US" sz="1400" b="1" dirty="0">
                  <a:solidFill>
                    <a:schemeClr val="bg2">
                      <a:lumMod val="10000"/>
                    </a:schemeClr>
                  </a:solidFill>
                  <a:ea typeface="Segoe UI" panose="020B0502040204020203" pitchFamily="34" charset="0"/>
                  <a:cs typeface="Segoe UI" panose="020B0502040204020203" pitchFamily="34" charset="0"/>
                </a:rPr>
                <a:t>Extraction of relevant Social Conversations</a:t>
              </a:r>
            </a:p>
          </p:txBody>
        </p:sp>
        <p:pic>
          <p:nvPicPr>
            <p:cNvPr id="88" name="Picture 87"/>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633693" y="3948620"/>
              <a:ext cx="447009" cy="447009"/>
            </a:xfrm>
            <a:prstGeom prst="rect">
              <a:avLst/>
            </a:prstGeom>
          </p:spPr>
        </p:pic>
        <p:sp>
          <p:nvSpPr>
            <p:cNvPr id="89" name="Text Box 57" descr="© INSCALE GmbH, 26.05.2010&#10;http://www.presentationload.com/"/>
            <p:cNvSpPr txBox="1">
              <a:spLocks noChangeArrowheads="1"/>
            </p:cNvSpPr>
            <p:nvPr/>
          </p:nvSpPr>
          <p:spPr bwMode="gray">
            <a:xfrm>
              <a:off x="1113310" y="4885553"/>
              <a:ext cx="3826977" cy="240066"/>
            </a:xfrm>
            <a:prstGeom prst="rect">
              <a:avLst/>
            </a:prstGeom>
            <a:noFill/>
            <a:ln w="9525">
              <a:noFill/>
              <a:miter lim="800000"/>
              <a:headEnd/>
              <a:tailEnd/>
            </a:ln>
            <a:effectLst/>
          </p:spPr>
          <p:txBody>
            <a:bodyPr wrap="square" lIns="90000" tIns="0" rIns="72000">
              <a:spAutoFit/>
            </a:bodyPr>
            <a:lstStyle/>
            <a:p>
              <a:pPr defTabSz="488950">
                <a:lnSpc>
                  <a:spcPct val="90000"/>
                </a:lnSpc>
                <a:spcBef>
                  <a:spcPct val="0"/>
                </a:spcBef>
              </a:pPr>
              <a:r>
                <a:rPr lang="en-US" sz="1400" b="1" dirty="0">
                  <a:solidFill>
                    <a:schemeClr val="bg2">
                      <a:lumMod val="10000"/>
                    </a:schemeClr>
                  </a:solidFill>
                  <a:ea typeface="Segoe UI" panose="020B0502040204020203" pitchFamily="34" charset="0"/>
                  <a:cs typeface="Segoe UI" panose="020B0502040204020203" pitchFamily="34" charset="0"/>
                </a:rPr>
                <a:t>Application of Advanced Text Mining Techniques</a:t>
              </a:r>
            </a:p>
          </p:txBody>
        </p:sp>
        <p:pic>
          <p:nvPicPr>
            <p:cNvPr id="91" name="Picture 90"/>
            <p:cNvPicPr>
              <a:picLocks noChangeAspect="1"/>
            </p:cNvPicPr>
            <p:nvPr/>
          </p:nvPicPr>
          <p:blipFill>
            <a:blip r:embed="rId6" cstate="print">
              <a:biLevel thresh="50000"/>
              <a:extLst>
                <a:ext uri="{28A0092B-C50C-407E-A947-70E740481C1C}">
                  <a14:useLocalDpi xmlns:a14="http://schemas.microsoft.com/office/drawing/2010/main" val="0"/>
                </a:ext>
              </a:extLst>
            </a:blip>
            <a:stretch>
              <a:fillRect/>
            </a:stretch>
          </p:blipFill>
          <p:spPr>
            <a:xfrm>
              <a:off x="679722" y="4793237"/>
              <a:ext cx="385264" cy="385264"/>
            </a:xfrm>
            <a:prstGeom prst="rect">
              <a:avLst/>
            </a:prstGeom>
          </p:spPr>
        </p:pic>
        <p:sp>
          <p:nvSpPr>
            <p:cNvPr id="92" name="Rectangle 91"/>
            <p:cNvSpPr/>
            <p:nvPr/>
          </p:nvSpPr>
          <p:spPr>
            <a:xfrm>
              <a:off x="1094599" y="4687216"/>
              <a:ext cx="4432142" cy="276999"/>
            </a:xfrm>
            <a:prstGeom prst="rect">
              <a:avLst/>
            </a:prstGeom>
          </p:spPr>
          <p:txBody>
            <a:bodyPr wrap="square">
              <a:spAutoFit/>
            </a:bodyPr>
            <a:lstStyle/>
            <a:p>
              <a:pPr marL="285750" indent="-285750">
                <a:buFont typeface="Arial" panose="020B0604020202020204" pitchFamily="34" charset="0"/>
                <a:buChar char="•"/>
              </a:pPr>
              <a:endParaRPr lang="en-US" sz="1200" dirty="0">
                <a:ea typeface="Segoe UI" panose="020B0502040204020203" pitchFamily="34" charset="0"/>
                <a:cs typeface="Segoe UI" panose="020B0502040204020203" pitchFamily="34" charset="0"/>
              </a:endParaRPr>
            </a:p>
          </p:txBody>
        </p:sp>
        <p:sp>
          <p:nvSpPr>
            <p:cNvPr id="94" name="Rectangle 93"/>
            <p:cNvSpPr/>
            <p:nvPr/>
          </p:nvSpPr>
          <p:spPr>
            <a:xfrm>
              <a:off x="1113310" y="4011569"/>
              <a:ext cx="4432142" cy="276999"/>
            </a:xfrm>
            <a:prstGeom prst="rect">
              <a:avLst/>
            </a:prstGeom>
          </p:spPr>
          <p:txBody>
            <a:bodyPr wrap="square">
              <a:spAutoFit/>
            </a:bodyPr>
            <a:lstStyle/>
            <a:p>
              <a:endParaRPr lang="en-US" sz="1200" dirty="0">
                <a:ea typeface="Segoe UI" panose="020B0502040204020203" pitchFamily="34" charset="0"/>
                <a:cs typeface="Segoe UI" panose="020B0502040204020203" pitchFamily="34" charset="0"/>
              </a:endParaRPr>
            </a:p>
          </p:txBody>
        </p:sp>
        <p:pic>
          <p:nvPicPr>
            <p:cNvPr id="95" name="Picture 94"/>
            <p:cNvPicPr>
              <a:picLocks noChangeAspect="1"/>
            </p:cNvPicPr>
            <p:nvPr/>
          </p:nvPicPr>
          <p:blipFill>
            <a:blip r:embed="rId7"/>
            <a:stretch>
              <a:fillRect/>
            </a:stretch>
          </p:blipFill>
          <p:spPr>
            <a:xfrm>
              <a:off x="4699204" y="5581739"/>
              <a:ext cx="450470" cy="412615"/>
            </a:xfrm>
            <a:prstGeom prst="rect">
              <a:avLst/>
            </a:prstGeom>
          </p:spPr>
        </p:pic>
        <p:pic>
          <p:nvPicPr>
            <p:cNvPr id="96" name="Picture 95"/>
            <p:cNvPicPr>
              <a:picLocks noChangeAspect="1"/>
            </p:cNvPicPr>
            <p:nvPr/>
          </p:nvPicPr>
          <p:blipFill>
            <a:blip r:embed="rId8"/>
            <a:stretch>
              <a:fillRect/>
            </a:stretch>
          </p:blipFill>
          <p:spPr>
            <a:xfrm>
              <a:off x="638201" y="5591310"/>
              <a:ext cx="453390" cy="411480"/>
            </a:xfrm>
            <a:prstGeom prst="rect">
              <a:avLst/>
            </a:prstGeom>
          </p:spPr>
        </p:pic>
        <p:sp>
          <p:nvSpPr>
            <p:cNvPr id="97" name="Text Box 57" descr="© INSCALE GmbH, 26.05.2010&#10;http://www.presentationload.com/"/>
            <p:cNvSpPr txBox="1">
              <a:spLocks noChangeArrowheads="1"/>
            </p:cNvSpPr>
            <p:nvPr/>
          </p:nvSpPr>
          <p:spPr bwMode="gray">
            <a:xfrm>
              <a:off x="1139128" y="5677017"/>
              <a:ext cx="3826977" cy="240066"/>
            </a:xfrm>
            <a:prstGeom prst="rect">
              <a:avLst/>
            </a:prstGeom>
            <a:noFill/>
            <a:ln w="9525">
              <a:noFill/>
              <a:miter lim="800000"/>
              <a:headEnd/>
              <a:tailEnd/>
            </a:ln>
            <a:effectLst/>
          </p:spPr>
          <p:txBody>
            <a:bodyPr wrap="square" lIns="90000" tIns="0" rIns="72000">
              <a:spAutoFit/>
            </a:bodyPr>
            <a:lstStyle/>
            <a:p>
              <a:pPr defTabSz="488950">
                <a:lnSpc>
                  <a:spcPct val="90000"/>
                </a:lnSpc>
                <a:spcBef>
                  <a:spcPct val="0"/>
                </a:spcBef>
              </a:pPr>
              <a:r>
                <a:rPr lang="en-US" sz="1400" b="1" dirty="0">
                  <a:solidFill>
                    <a:schemeClr val="bg2">
                      <a:lumMod val="10000"/>
                    </a:schemeClr>
                  </a:solidFill>
                  <a:ea typeface="Segoe UI" panose="020B0502040204020203" pitchFamily="34" charset="0"/>
                  <a:cs typeface="Segoe UI" panose="020B0502040204020203" pitchFamily="34" charset="0"/>
                </a:rPr>
                <a:t>Identifying Drivers and Deterrents to Purchase</a:t>
              </a:r>
            </a:p>
          </p:txBody>
        </p:sp>
        <p:sp>
          <p:nvSpPr>
            <p:cNvPr id="98" name="Rectangle 97"/>
            <p:cNvSpPr/>
            <p:nvPr/>
          </p:nvSpPr>
          <p:spPr>
            <a:xfrm>
              <a:off x="1081198" y="5886518"/>
              <a:ext cx="4432142" cy="276999"/>
            </a:xfrm>
            <a:prstGeom prst="rect">
              <a:avLst/>
            </a:prstGeom>
          </p:spPr>
          <p:txBody>
            <a:bodyPr wrap="square">
              <a:spAutoFit/>
            </a:bodyPr>
            <a:lstStyle/>
            <a:p>
              <a:pPr marL="171450" indent="-171450">
                <a:buFont typeface="Arial" panose="020B0604020202020204" pitchFamily="34" charset="0"/>
                <a:buChar char="•"/>
              </a:pPr>
              <a:endParaRPr lang="en-US" sz="1200" dirty="0">
                <a:ea typeface="Segoe UI" panose="020B0502040204020203" pitchFamily="34" charset="0"/>
                <a:cs typeface="Segoe UI" panose="020B0502040204020203" pitchFamily="34" charset="0"/>
              </a:endParaRPr>
            </a:p>
          </p:txBody>
        </p:sp>
        <p:cxnSp>
          <p:nvCxnSpPr>
            <p:cNvPr id="99" name="Straight Arrow Connector 98"/>
            <p:cNvCxnSpPr/>
            <p:nvPr/>
          </p:nvCxnSpPr>
          <p:spPr>
            <a:xfrm rot="16200000">
              <a:off x="5812453" y="4856160"/>
              <a:ext cx="0" cy="28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5" name="Slide Number Placeholder 5"/>
          <p:cNvSpPr txBox="1">
            <a:spLocks/>
          </p:cNvSpPr>
          <p:nvPr/>
        </p:nvSpPr>
        <p:spPr>
          <a:xfrm>
            <a:off x="9465921" y="649778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solidFill>
                  <a:srgbClr val="000000">
                    <a:tint val="75000"/>
                  </a:srgbClr>
                </a:solidFill>
              </a:rPr>
              <a:t>12</a:t>
            </a:r>
          </a:p>
        </p:txBody>
      </p:sp>
    </p:spTree>
    <p:extLst>
      <p:ext uri="{BB962C8B-B14F-4D97-AF65-F5344CB8AC3E}">
        <p14:creationId xmlns:p14="http://schemas.microsoft.com/office/powerpoint/2010/main" val="3424824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256518" y="109396"/>
            <a:ext cx="6971596" cy="546632"/>
          </a:xfrm>
          <a:prstGeom prst="rect">
            <a:avLst/>
          </a:prstGeom>
          <a:solidFill>
            <a:schemeClr val="bg1"/>
          </a:solidFill>
        </p:spPr>
        <p:txBody>
          <a:bodyPr vert="horz" lIns="121789" tIns="60895" rIns="121789" bIns="60895" rtlCol="0" anchor="ctr">
            <a:noAutofit/>
          </a:bodyPr>
          <a:lstStyle/>
          <a:p>
            <a:pPr>
              <a:spcBef>
                <a:spcPct val="0"/>
              </a:spcBef>
            </a:pPr>
            <a:r>
              <a:rPr lang="en-US" sz="2800" b="1" spc="-96" dirty="0">
                <a:ln w="3175">
                  <a:noFill/>
                </a:ln>
                <a:solidFill>
                  <a:srgbClr val="44546A"/>
                </a:solidFill>
                <a:ea typeface="Segoe UI" panose="020B0502040204020203" pitchFamily="34" charset="0"/>
                <a:cs typeface="Segoe UI" panose="020B0502040204020203" pitchFamily="34" charset="0"/>
              </a:rPr>
              <a:t>Campaign Optimization with Algorithmic Bidding</a:t>
            </a:r>
          </a:p>
        </p:txBody>
      </p:sp>
      <p:sp>
        <p:nvSpPr>
          <p:cNvPr id="70" name="Slide Number Placeholder 5"/>
          <p:cNvSpPr txBox="1">
            <a:spLocks/>
          </p:cNvSpPr>
          <p:nvPr/>
        </p:nvSpPr>
        <p:spPr>
          <a:xfrm>
            <a:off x="9460502" y="651403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solidFill>
                  <a:srgbClr val="000000">
                    <a:tint val="75000"/>
                  </a:srgbClr>
                </a:solidFill>
              </a:rPr>
              <a:t>13</a:t>
            </a:r>
          </a:p>
        </p:txBody>
      </p:sp>
      <p:sp>
        <p:nvSpPr>
          <p:cNvPr id="44" name="Rectangle 43"/>
          <p:cNvSpPr/>
          <p:nvPr/>
        </p:nvSpPr>
        <p:spPr>
          <a:xfrm>
            <a:off x="1" y="1226542"/>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5" name="Rectangle 44"/>
          <p:cNvSpPr/>
          <p:nvPr/>
        </p:nvSpPr>
        <p:spPr>
          <a:xfrm>
            <a:off x="260343" y="2004856"/>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a typeface="+mn-ea"/>
              <a:cs typeface="+mn-cs"/>
            </a:endParaRPr>
          </a:p>
        </p:txBody>
      </p:sp>
      <p:sp>
        <p:nvSpPr>
          <p:cNvPr id="46" name="Rectangle 45"/>
          <p:cNvSpPr/>
          <p:nvPr/>
        </p:nvSpPr>
        <p:spPr>
          <a:xfrm>
            <a:off x="260343" y="1874566"/>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47" name="Rectangle 46"/>
          <p:cNvSpPr/>
          <p:nvPr/>
        </p:nvSpPr>
        <p:spPr>
          <a:xfrm>
            <a:off x="284654" y="2039544"/>
            <a:ext cx="3499537" cy="1384995"/>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Client wanted to move away from a manual, spreadsheet-based keyword bidding approach to a more automated one, and capture value from bids that are currently sub-optimal</a:t>
            </a:r>
          </a:p>
        </p:txBody>
      </p:sp>
      <p:sp>
        <p:nvSpPr>
          <p:cNvPr id="48" name="Rectangle 47"/>
          <p:cNvSpPr/>
          <p:nvPr/>
        </p:nvSpPr>
        <p:spPr>
          <a:xfrm>
            <a:off x="284654" y="1807280"/>
            <a:ext cx="253463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rPr>
              <a:t>The “Before” State</a:t>
            </a:r>
          </a:p>
        </p:txBody>
      </p:sp>
      <p:sp>
        <p:nvSpPr>
          <p:cNvPr id="49" name="Rectangle 48"/>
          <p:cNvSpPr/>
          <p:nvPr/>
        </p:nvSpPr>
        <p:spPr>
          <a:xfrm>
            <a:off x="8301385" y="1874566"/>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300" b="0" i="0" u="none" strike="noStrike" kern="0" cap="none" spc="0" normalizeH="0" baseline="0" noProof="0" dirty="0">
              <a:ln>
                <a:noFill/>
              </a:ln>
              <a:solidFill>
                <a:srgbClr val="000000"/>
              </a:solidFill>
              <a:effectLst/>
              <a:uLnTx/>
              <a:uFillTx/>
              <a:ea typeface="+mn-ea"/>
              <a:cs typeface="+mn-cs"/>
            </a:endParaRPr>
          </a:p>
        </p:txBody>
      </p:sp>
      <p:sp>
        <p:nvSpPr>
          <p:cNvPr id="50" name="Rectangle 49"/>
          <p:cNvSpPr/>
          <p:nvPr/>
        </p:nvSpPr>
        <p:spPr>
          <a:xfrm>
            <a:off x="8322870" y="2039544"/>
            <a:ext cx="3556532" cy="867930"/>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The automated bidding platform provided a 20% lift in terms of net revenue, with over $10 million in the first year</a:t>
            </a:r>
          </a:p>
        </p:txBody>
      </p:sp>
      <p:sp>
        <p:nvSpPr>
          <p:cNvPr id="51" name="Rectangle 50"/>
          <p:cNvSpPr/>
          <p:nvPr/>
        </p:nvSpPr>
        <p:spPr>
          <a:xfrm>
            <a:off x="208121" y="1226088"/>
            <a:ext cx="11983879"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4546A"/>
                </a:solidFill>
                <a:effectLst/>
                <a:uLnTx/>
                <a:uFillTx/>
                <a:ea typeface="+mn-ea"/>
                <a:cs typeface="+mn-cs"/>
              </a:rPr>
              <a:t>The Problem:  </a:t>
            </a:r>
            <a:r>
              <a:rPr kumimoji="0" lang="en-US" sz="1600" b="0" i="0" u="none" strike="noStrike" kern="0" cap="none" spc="0" normalizeH="0" baseline="0" noProof="0" dirty="0">
                <a:ln>
                  <a:noFill/>
                </a:ln>
                <a:solidFill>
                  <a:srgbClr val="44546A"/>
                </a:solidFill>
                <a:effectLst/>
                <a:uLnTx/>
                <a:uFillTx/>
                <a:ea typeface="+mn-ea"/>
                <a:cs typeface="+mn-cs"/>
              </a:rPr>
              <a:t>Improving bid effectiveness is critical in the client context as there were 10+ web properties in 6 countries, covering over 500  million keywords across numerous campaigns with PPC ad-budgets of over $ 100 million </a:t>
            </a:r>
          </a:p>
        </p:txBody>
      </p:sp>
      <p:sp>
        <p:nvSpPr>
          <p:cNvPr id="52" name="Rectangle 51"/>
          <p:cNvSpPr/>
          <p:nvPr/>
        </p:nvSpPr>
        <p:spPr>
          <a:xfrm>
            <a:off x="4255290" y="2004856"/>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a typeface="+mn-ea"/>
              <a:cs typeface="+mn-cs"/>
            </a:endParaRPr>
          </a:p>
        </p:txBody>
      </p:sp>
      <p:sp>
        <p:nvSpPr>
          <p:cNvPr id="54" name="Rectangle 53"/>
          <p:cNvSpPr/>
          <p:nvPr/>
        </p:nvSpPr>
        <p:spPr>
          <a:xfrm>
            <a:off x="4280864" y="1874566"/>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55" name="Rectangle 54"/>
          <p:cNvSpPr/>
          <p:nvPr/>
        </p:nvSpPr>
        <p:spPr>
          <a:xfrm>
            <a:off x="4314041" y="2039544"/>
            <a:ext cx="3660495" cy="1384995"/>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Created a self-service software platform comprising data preparation, predictive modeling (ensembles of NN, GBM &amp; Random Forests) and model scoring with every day refresh for fast moving key words</a:t>
            </a:r>
          </a:p>
        </p:txBody>
      </p:sp>
      <p:sp>
        <p:nvSpPr>
          <p:cNvPr id="56" name="Rectangle 55"/>
          <p:cNvSpPr/>
          <p:nvPr/>
        </p:nvSpPr>
        <p:spPr>
          <a:xfrm>
            <a:off x="4314041" y="1807280"/>
            <a:ext cx="213184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a:ln>
                  <a:noFill/>
                </a:ln>
                <a:solidFill>
                  <a:srgbClr val="44546A"/>
                </a:solidFill>
                <a:effectLst/>
                <a:uLnTx/>
                <a:uFillTx/>
              </a:rPr>
              <a:t>LatentView</a:t>
            </a:r>
            <a:r>
              <a:rPr kumimoji="0" lang="en-US" sz="1600" b="1" i="0" u="none" strike="noStrike" kern="0" cap="none" spc="0" normalizeH="0" baseline="0" noProof="0" dirty="0">
                <a:ln>
                  <a:noFill/>
                </a:ln>
                <a:solidFill>
                  <a:srgbClr val="44546A"/>
                </a:solidFill>
                <a:effectLst/>
                <a:uLnTx/>
                <a:uFillTx/>
              </a:rPr>
              <a:t> Solution</a:t>
            </a:r>
          </a:p>
        </p:txBody>
      </p:sp>
      <p:sp>
        <p:nvSpPr>
          <p:cNvPr id="81" name="Rectangle 80"/>
          <p:cNvSpPr/>
          <p:nvPr/>
        </p:nvSpPr>
        <p:spPr>
          <a:xfrm>
            <a:off x="8322870" y="1807280"/>
            <a:ext cx="253463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rPr>
              <a:t>The “After” State</a:t>
            </a:r>
          </a:p>
        </p:txBody>
      </p:sp>
      <p:sp>
        <p:nvSpPr>
          <p:cNvPr id="83" name="Rectangle 82"/>
          <p:cNvSpPr/>
          <p:nvPr/>
        </p:nvSpPr>
        <p:spPr>
          <a:xfrm>
            <a:off x="205304" y="604112"/>
            <a:ext cx="5926450"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4546A"/>
                </a:solidFill>
                <a:effectLst/>
                <a:uLnTx/>
                <a:uFillTx/>
                <a:ea typeface="+mn-ea"/>
                <a:cs typeface="+mn-cs"/>
              </a:rPr>
              <a:t>Top 5 Comparison Shopping Engine</a:t>
            </a:r>
          </a:p>
        </p:txBody>
      </p:sp>
      <p:grpSp>
        <p:nvGrpSpPr>
          <p:cNvPr id="84" name="Group 83"/>
          <p:cNvGrpSpPr/>
          <p:nvPr/>
        </p:nvGrpSpPr>
        <p:grpSpPr>
          <a:xfrm>
            <a:off x="291301" y="3612732"/>
            <a:ext cx="2169883" cy="2544806"/>
            <a:chOff x="321969" y="2609983"/>
            <a:chExt cx="1952612" cy="2306146"/>
          </a:xfrm>
          <a:solidFill>
            <a:srgbClr val="095879"/>
          </a:solidFill>
        </p:grpSpPr>
        <p:sp>
          <p:nvSpPr>
            <p:cNvPr id="86" name="Hexagon 85"/>
            <p:cNvSpPr/>
            <p:nvPr/>
          </p:nvSpPr>
          <p:spPr bwMode="auto">
            <a:xfrm>
              <a:off x="321969" y="2609983"/>
              <a:ext cx="991654" cy="722984"/>
            </a:xfrm>
            <a:prstGeom prst="hexagon">
              <a:avLst/>
            </a:prstGeom>
            <a:grpFill/>
            <a:ln w="12700">
              <a:noFill/>
              <a:round/>
              <a:headEnd/>
              <a:tailEnd/>
            </a:ln>
          </p:spPr>
          <p:txBody>
            <a:bodyPr rtlCol="0" anchor="ctr"/>
            <a:lstStyle/>
            <a:p>
              <a:pPr algn="ctr"/>
              <a:r>
                <a:rPr lang="en-US" sz="1050" dirty="0">
                  <a:solidFill>
                    <a:prstClr val="white"/>
                  </a:solidFill>
                  <a:ea typeface="Segoe UI" panose="020B0502040204020203" pitchFamily="34" charset="0"/>
                  <a:cs typeface="Segoe UI" panose="020B0502040204020203" pitchFamily="34" charset="0"/>
                </a:rPr>
                <a:t>Click-stream</a:t>
              </a:r>
            </a:p>
          </p:txBody>
        </p:sp>
        <p:sp>
          <p:nvSpPr>
            <p:cNvPr id="87" name="Hexagon 86"/>
            <p:cNvSpPr/>
            <p:nvPr/>
          </p:nvSpPr>
          <p:spPr bwMode="auto">
            <a:xfrm>
              <a:off x="321969" y="3402653"/>
              <a:ext cx="991654" cy="722984"/>
            </a:xfrm>
            <a:prstGeom prst="hexagon">
              <a:avLst/>
            </a:prstGeom>
            <a:grpFill/>
            <a:ln w="12700">
              <a:noFill/>
              <a:round/>
              <a:headEnd/>
              <a:tailEnd/>
            </a:ln>
          </p:spPr>
          <p:txBody>
            <a:bodyPr rtlCol="0" anchor="ctr"/>
            <a:lstStyle/>
            <a:p>
              <a:pPr algn="ctr"/>
              <a:r>
                <a:rPr lang="en-US" sz="1050" dirty="0">
                  <a:solidFill>
                    <a:prstClr val="white"/>
                  </a:solidFill>
                  <a:ea typeface="Segoe UI" panose="020B0502040204020203" pitchFamily="34" charset="0"/>
                  <a:cs typeface="Segoe UI" panose="020B0502040204020203" pitchFamily="34" charset="0"/>
                </a:rPr>
                <a:t>Product Attributes</a:t>
              </a:r>
            </a:p>
          </p:txBody>
        </p:sp>
        <p:sp>
          <p:nvSpPr>
            <p:cNvPr id="88" name="Hexagon 87"/>
            <p:cNvSpPr/>
            <p:nvPr/>
          </p:nvSpPr>
          <p:spPr bwMode="auto">
            <a:xfrm>
              <a:off x="321969" y="4193145"/>
              <a:ext cx="991654" cy="722984"/>
            </a:xfrm>
            <a:prstGeom prst="hexagon">
              <a:avLst/>
            </a:prstGeom>
            <a:grpFill/>
            <a:ln w="12700">
              <a:noFill/>
              <a:round/>
              <a:headEnd/>
              <a:tailEnd/>
            </a:ln>
          </p:spPr>
          <p:txBody>
            <a:bodyPr rtlCol="0" anchor="ctr"/>
            <a:lstStyle/>
            <a:p>
              <a:pPr algn="ctr"/>
              <a:r>
                <a:rPr lang="en-US" sz="1050" dirty="0">
                  <a:solidFill>
                    <a:prstClr val="white"/>
                  </a:solidFill>
                  <a:ea typeface="Segoe UI" panose="020B0502040204020203" pitchFamily="34" charset="0"/>
                  <a:cs typeface="Segoe UI" panose="020B0502040204020203" pitchFamily="34" charset="0"/>
                </a:rPr>
                <a:t>Offers</a:t>
              </a:r>
            </a:p>
          </p:txBody>
        </p:sp>
        <p:sp>
          <p:nvSpPr>
            <p:cNvPr id="89" name="Hexagon 88"/>
            <p:cNvSpPr/>
            <p:nvPr/>
          </p:nvSpPr>
          <p:spPr bwMode="auto">
            <a:xfrm>
              <a:off x="1225804" y="3005229"/>
              <a:ext cx="1048777" cy="722983"/>
            </a:xfrm>
            <a:prstGeom prst="hexagon">
              <a:avLst/>
            </a:prstGeom>
            <a:grpFill/>
            <a:ln w="12700">
              <a:noFill/>
              <a:round/>
              <a:headEnd/>
              <a:tailEnd/>
            </a:ln>
          </p:spPr>
          <p:txBody>
            <a:bodyPr rtlCol="0" anchor="ctr"/>
            <a:lstStyle/>
            <a:p>
              <a:pPr algn="ctr"/>
              <a:r>
                <a:rPr lang="en-US" sz="1050" dirty="0">
                  <a:solidFill>
                    <a:prstClr val="white"/>
                  </a:solidFill>
                  <a:ea typeface="Segoe UI" panose="020B0502040204020203" pitchFamily="34" charset="0"/>
                  <a:cs typeface="Segoe UI" panose="020B0502040204020203" pitchFamily="34" charset="0"/>
                </a:rPr>
                <a:t>Landing Page</a:t>
              </a:r>
            </a:p>
          </p:txBody>
        </p:sp>
        <p:sp>
          <p:nvSpPr>
            <p:cNvPr id="90" name="Hexagon 89"/>
            <p:cNvSpPr/>
            <p:nvPr/>
          </p:nvSpPr>
          <p:spPr bwMode="auto">
            <a:xfrm>
              <a:off x="1210615" y="3793010"/>
              <a:ext cx="1048777" cy="722983"/>
            </a:xfrm>
            <a:prstGeom prst="hexagon">
              <a:avLst/>
            </a:prstGeom>
            <a:grpFill/>
            <a:ln w="12700">
              <a:noFill/>
              <a:round/>
              <a:headEnd/>
              <a:tailEnd/>
            </a:ln>
          </p:spPr>
          <p:txBody>
            <a:bodyPr rtlCol="0" anchor="ctr"/>
            <a:lstStyle/>
            <a:p>
              <a:pPr algn="ctr"/>
              <a:r>
                <a:rPr lang="en-US" sz="1050" dirty="0">
                  <a:solidFill>
                    <a:prstClr val="white"/>
                  </a:solidFill>
                  <a:ea typeface="Segoe UI" panose="020B0502040204020203" pitchFamily="34" charset="0"/>
                  <a:cs typeface="Segoe UI" panose="020B0502040204020203" pitchFamily="34" charset="0"/>
                </a:rPr>
                <a:t>PPC Attributes</a:t>
              </a:r>
            </a:p>
          </p:txBody>
        </p:sp>
      </p:grpSp>
      <p:grpSp>
        <p:nvGrpSpPr>
          <p:cNvPr id="91" name="Group 90"/>
          <p:cNvGrpSpPr/>
          <p:nvPr/>
        </p:nvGrpSpPr>
        <p:grpSpPr>
          <a:xfrm>
            <a:off x="3292414" y="4114799"/>
            <a:ext cx="969828" cy="1633861"/>
            <a:chOff x="3134428" y="3184752"/>
            <a:chExt cx="1087924" cy="1605512"/>
          </a:xfrm>
          <a:solidFill>
            <a:srgbClr val="FFC000">
              <a:lumMod val="75000"/>
            </a:srgbClr>
          </a:solidFill>
        </p:grpSpPr>
        <p:sp>
          <p:nvSpPr>
            <p:cNvPr id="93" name="Flowchart: Magnetic Disk 92"/>
            <p:cNvSpPr/>
            <p:nvPr/>
          </p:nvSpPr>
          <p:spPr bwMode="auto">
            <a:xfrm>
              <a:off x="3134428" y="4186710"/>
              <a:ext cx="1087924" cy="603554"/>
            </a:xfrm>
            <a:prstGeom prst="flowChartMagneticDisk">
              <a:avLst/>
            </a:prstGeom>
            <a:grpFill/>
            <a:ln w="12700">
              <a:solidFill>
                <a:sysClr val="window" lastClr="FFFFFF"/>
              </a:solid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endParaRPr>
            </a:p>
          </p:txBody>
        </p:sp>
        <p:sp>
          <p:nvSpPr>
            <p:cNvPr id="94" name="Flowchart: Magnetic Disk 93"/>
            <p:cNvSpPr/>
            <p:nvPr/>
          </p:nvSpPr>
          <p:spPr bwMode="auto">
            <a:xfrm>
              <a:off x="3134428" y="3852725"/>
              <a:ext cx="1087924" cy="603554"/>
            </a:xfrm>
            <a:prstGeom prst="flowChartMagneticDisk">
              <a:avLst/>
            </a:prstGeom>
            <a:grpFill/>
            <a:ln w="12700">
              <a:solidFill>
                <a:sysClr val="window" lastClr="FFFFFF"/>
              </a:solid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endParaRPr>
            </a:p>
          </p:txBody>
        </p:sp>
        <p:sp>
          <p:nvSpPr>
            <p:cNvPr id="95" name="Flowchart: Magnetic Disk 94"/>
            <p:cNvSpPr/>
            <p:nvPr/>
          </p:nvSpPr>
          <p:spPr bwMode="auto">
            <a:xfrm>
              <a:off x="3134428" y="3518738"/>
              <a:ext cx="1087924" cy="603554"/>
            </a:xfrm>
            <a:prstGeom prst="flowChartMagneticDisk">
              <a:avLst/>
            </a:prstGeom>
            <a:grpFill/>
            <a:ln w="12700">
              <a:solidFill>
                <a:sysClr val="window" lastClr="FFFFFF"/>
              </a:solid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endParaRPr>
            </a:p>
          </p:txBody>
        </p:sp>
        <p:sp>
          <p:nvSpPr>
            <p:cNvPr id="96" name="Flowchart: Magnetic Disk 95"/>
            <p:cNvSpPr/>
            <p:nvPr/>
          </p:nvSpPr>
          <p:spPr bwMode="auto">
            <a:xfrm>
              <a:off x="3134428" y="3184752"/>
              <a:ext cx="1087924" cy="603554"/>
            </a:xfrm>
            <a:prstGeom prst="flowChartMagneticDisk">
              <a:avLst/>
            </a:prstGeom>
            <a:grpFill/>
            <a:ln w="12700">
              <a:solidFill>
                <a:sysClr val="window" lastClr="FFFFFF"/>
              </a:solid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endParaRPr>
            </a:p>
          </p:txBody>
        </p:sp>
      </p:grpSp>
      <p:sp>
        <p:nvSpPr>
          <p:cNvPr id="97" name="Rectangle 96"/>
          <p:cNvSpPr/>
          <p:nvPr/>
        </p:nvSpPr>
        <p:spPr>
          <a:xfrm>
            <a:off x="5135872" y="3612732"/>
            <a:ext cx="2810136" cy="1024364"/>
          </a:xfrm>
          <a:prstGeom prst="rect">
            <a:avLst/>
          </a:prstGeom>
          <a:solidFill>
            <a:srgbClr val="378D7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50" b="1"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rPr>
              <a:t>Predictive Modelling Engine</a:t>
            </a:r>
          </a:p>
          <a:p>
            <a:pPr marL="171433" marR="0" lvl="0" indent="-171433"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50"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rPr>
              <a:t>Ensembles of neural networks, gradient boosting, random forests (1.5k models)</a:t>
            </a:r>
          </a:p>
          <a:p>
            <a:pPr marL="171433" marR="0" lvl="0" indent="-171433"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50"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rPr>
              <a:t>Models for different properties, segments, covariates vs factors</a:t>
            </a:r>
          </a:p>
        </p:txBody>
      </p:sp>
      <p:sp>
        <p:nvSpPr>
          <p:cNvPr id="98" name="Rectangle 97"/>
          <p:cNvSpPr/>
          <p:nvPr/>
        </p:nvSpPr>
        <p:spPr>
          <a:xfrm>
            <a:off x="5145831" y="4785333"/>
            <a:ext cx="2800177" cy="803102"/>
          </a:xfrm>
          <a:prstGeom prst="rect">
            <a:avLst/>
          </a:prstGeom>
          <a:solidFill>
            <a:srgbClr val="378D7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50" b="1"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rPr>
              <a:t>Scoring Engine</a:t>
            </a:r>
          </a:p>
          <a:p>
            <a:pPr marL="171433" marR="0" lvl="0" indent="-171433"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50"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rPr>
              <a:t>Score data every few hours</a:t>
            </a:r>
          </a:p>
          <a:p>
            <a:pPr marL="171433" marR="0" lvl="0" indent="-171433"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50"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rPr>
              <a:t>Scores deployed by property, type of keywords, experiment groups</a:t>
            </a:r>
          </a:p>
        </p:txBody>
      </p:sp>
      <p:sp>
        <p:nvSpPr>
          <p:cNvPr id="99" name="Rectangle 98"/>
          <p:cNvSpPr/>
          <p:nvPr/>
        </p:nvSpPr>
        <p:spPr>
          <a:xfrm>
            <a:off x="5145832" y="5705256"/>
            <a:ext cx="2800176" cy="876306"/>
          </a:xfrm>
          <a:prstGeom prst="rect">
            <a:avLst/>
          </a:prstGeom>
          <a:solidFill>
            <a:srgbClr val="378D7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50" b="1"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rPr>
              <a:t>Model Lifecycle Management</a:t>
            </a:r>
          </a:p>
          <a:p>
            <a:pPr marL="171433" marR="0" lvl="0" indent="-171433"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50"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rPr>
              <a:t>Hyper parameter tuning</a:t>
            </a:r>
          </a:p>
          <a:p>
            <a:pPr marL="171433" marR="0" lvl="0" indent="-171433"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50"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rPr>
              <a:t>Track model performance metrics</a:t>
            </a:r>
          </a:p>
          <a:p>
            <a:pPr marL="171433" marR="0" lvl="0" indent="-171433"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50"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rPr>
              <a:t>Evaluate shelf life of models</a:t>
            </a:r>
          </a:p>
        </p:txBody>
      </p:sp>
      <p:sp>
        <p:nvSpPr>
          <p:cNvPr id="100" name="Rectangle 99"/>
          <p:cNvSpPr/>
          <p:nvPr/>
        </p:nvSpPr>
        <p:spPr>
          <a:xfrm>
            <a:off x="8549830" y="3599916"/>
            <a:ext cx="3343540" cy="975502"/>
          </a:xfrm>
          <a:prstGeom prst="rect">
            <a:avLst/>
          </a:prstGeom>
          <a:noFill/>
          <a:ln w="12700" cap="flat" cmpd="sng" algn="ctr">
            <a:solidFill>
              <a:srgbClr val="378D7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50" b="1" i="0" u="none" strike="noStrike" kern="0" cap="none" spc="0" normalizeH="0" baseline="0" noProof="0" dirty="0">
                <a:ln>
                  <a:noFill/>
                </a:ln>
                <a:solidFill>
                  <a:prstClr val="black">
                    <a:lumMod val="65000"/>
                    <a:lumOff val="35000"/>
                  </a:prstClr>
                </a:solidFill>
                <a:effectLst/>
                <a:uLnTx/>
                <a:uFillTx/>
                <a:ea typeface="Segoe UI" panose="020B0502040204020203" pitchFamily="34" charset="0"/>
                <a:cs typeface="Segoe UI" panose="020B0502040204020203" pitchFamily="34" charset="0"/>
              </a:rPr>
              <a:t>Keyword Bidding</a:t>
            </a:r>
          </a:p>
          <a:p>
            <a:pPr marL="171433" marR="0" lvl="0" indent="-171433"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50" b="0" i="0" u="none" strike="noStrike" kern="0" cap="none" spc="0" normalizeH="0" baseline="0" noProof="0" dirty="0">
                <a:ln>
                  <a:noFill/>
                </a:ln>
                <a:solidFill>
                  <a:prstClr val="black">
                    <a:lumMod val="65000"/>
                    <a:lumOff val="35000"/>
                  </a:prstClr>
                </a:solidFill>
                <a:effectLst/>
                <a:uLnTx/>
                <a:uFillTx/>
                <a:ea typeface="Segoe UI" panose="020B0502040204020203" pitchFamily="34" charset="0"/>
                <a:cs typeface="Segoe UI" panose="020B0502040204020203" pitchFamily="34" charset="0"/>
              </a:rPr>
              <a:t>High, medium, low volume bids</a:t>
            </a:r>
          </a:p>
          <a:p>
            <a:pPr marL="171433" marR="0" lvl="0" indent="-171433"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50" b="0" i="0" u="none" strike="noStrike" kern="0" cap="none" spc="0" normalizeH="0" baseline="0" noProof="0" dirty="0">
                <a:ln>
                  <a:noFill/>
                </a:ln>
                <a:solidFill>
                  <a:prstClr val="black">
                    <a:lumMod val="65000"/>
                    <a:lumOff val="35000"/>
                  </a:prstClr>
                </a:solidFill>
                <a:effectLst/>
                <a:uLnTx/>
                <a:uFillTx/>
                <a:ea typeface="Segoe UI" panose="020B0502040204020203" pitchFamily="34" charset="0"/>
                <a:cs typeface="Segoe UI" panose="020B0502040204020203" pitchFamily="34" charset="0"/>
              </a:rPr>
              <a:t>Activating archived and very low volume keywords</a:t>
            </a:r>
          </a:p>
          <a:p>
            <a:pPr marL="171433" marR="0" lvl="0" indent="-171433"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50" b="0" i="0" u="none" strike="noStrike" kern="0" cap="none" spc="0" normalizeH="0" baseline="0" noProof="0" dirty="0">
                <a:ln>
                  <a:noFill/>
                </a:ln>
                <a:solidFill>
                  <a:prstClr val="black">
                    <a:lumMod val="65000"/>
                    <a:lumOff val="35000"/>
                  </a:prstClr>
                </a:solidFill>
                <a:effectLst/>
                <a:uLnTx/>
                <a:uFillTx/>
                <a:ea typeface="Segoe UI" panose="020B0502040204020203" pitchFamily="34" charset="0"/>
                <a:cs typeface="Segoe UI" panose="020B0502040204020203" pitchFamily="34" charset="0"/>
              </a:rPr>
              <a:t>For various properties across geographies</a:t>
            </a:r>
          </a:p>
        </p:txBody>
      </p:sp>
      <p:sp>
        <p:nvSpPr>
          <p:cNvPr id="101" name="Rectangle 100"/>
          <p:cNvSpPr/>
          <p:nvPr/>
        </p:nvSpPr>
        <p:spPr>
          <a:xfrm>
            <a:off x="8536154" y="4663260"/>
            <a:ext cx="3357215" cy="939166"/>
          </a:xfrm>
          <a:prstGeom prst="rect">
            <a:avLst/>
          </a:prstGeom>
          <a:noFill/>
          <a:ln w="12700" cap="flat" cmpd="sng" algn="ctr">
            <a:solidFill>
              <a:srgbClr val="378D7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50" b="1" i="0" u="none" strike="noStrike" kern="0" cap="none" spc="0" normalizeH="0" baseline="0" noProof="0" dirty="0">
                <a:ln>
                  <a:noFill/>
                </a:ln>
                <a:solidFill>
                  <a:prstClr val="black">
                    <a:lumMod val="65000"/>
                    <a:lumOff val="35000"/>
                  </a:prstClr>
                </a:solidFill>
                <a:effectLst/>
                <a:uLnTx/>
                <a:uFillTx/>
                <a:ea typeface="Segoe UI" panose="020B0502040204020203" pitchFamily="34" charset="0"/>
                <a:cs typeface="Segoe UI" panose="020B0502040204020203" pitchFamily="34" charset="0"/>
              </a:rPr>
              <a:t>Test &amp; Learn Experimentation</a:t>
            </a:r>
          </a:p>
          <a:p>
            <a:pPr marL="171433" marR="0" lvl="0" indent="-171433"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50" b="0" i="0" u="none" strike="noStrike" kern="0" cap="none" spc="0" normalizeH="0" baseline="0" noProof="0" dirty="0">
                <a:ln>
                  <a:noFill/>
                </a:ln>
                <a:solidFill>
                  <a:prstClr val="black">
                    <a:lumMod val="65000"/>
                    <a:lumOff val="35000"/>
                  </a:prstClr>
                </a:solidFill>
                <a:effectLst/>
                <a:uLnTx/>
                <a:uFillTx/>
                <a:ea typeface="Segoe UI" panose="020B0502040204020203" pitchFamily="34" charset="0"/>
                <a:cs typeface="Segoe UI" panose="020B0502040204020203" pitchFamily="34" charset="0"/>
              </a:rPr>
              <a:t>Continuous testing and changing of bids through experiment design</a:t>
            </a:r>
          </a:p>
          <a:p>
            <a:pPr marL="171433" marR="0" lvl="0" indent="-171433"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50" b="0" i="0" u="none" strike="noStrike" kern="0" cap="none" spc="0" normalizeH="0" baseline="0" noProof="0" dirty="0">
                <a:ln>
                  <a:noFill/>
                </a:ln>
                <a:solidFill>
                  <a:prstClr val="black">
                    <a:lumMod val="65000"/>
                    <a:lumOff val="35000"/>
                  </a:prstClr>
                </a:solidFill>
                <a:effectLst/>
                <a:uLnTx/>
                <a:uFillTx/>
                <a:ea typeface="Segoe UI" panose="020B0502040204020203" pitchFamily="34" charset="0"/>
                <a:cs typeface="Segoe UI" panose="020B0502040204020203" pitchFamily="34" charset="0"/>
              </a:rPr>
              <a:t>Contests to evaluate various bidding strategies by controlling several factors</a:t>
            </a:r>
          </a:p>
        </p:txBody>
      </p:sp>
      <p:sp>
        <p:nvSpPr>
          <p:cNvPr id="102" name="Rectangle 101"/>
          <p:cNvSpPr/>
          <p:nvPr/>
        </p:nvSpPr>
        <p:spPr>
          <a:xfrm>
            <a:off x="8536153" y="5676949"/>
            <a:ext cx="3357215" cy="904835"/>
          </a:xfrm>
          <a:prstGeom prst="rect">
            <a:avLst/>
          </a:prstGeom>
          <a:noFill/>
          <a:ln w="12700" cap="flat" cmpd="sng" algn="ctr">
            <a:solidFill>
              <a:srgbClr val="378D7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50" b="1" i="0" u="none" strike="noStrike" kern="0" cap="none" spc="0" normalizeH="0" baseline="0" noProof="0" dirty="0">
                <a:ln>
                  <a:noFill/>
                </a:ln>
                <a:solidFill>
                  <a:prstClr val="black">
                    <a:lumMod val="65000"/>
                    <a:lumOff val="35000"/>
                  </a:prstClr>
                </a:solidFill>
                <a:effectLst/>
                <a:uLnTx/>
                <a:uFillTx/>
                <a:ea typeface="Segoe UI" panose="020B0502040204020203" pitchFamily="34" charset="0"/>
                <a:cs typeface="Segoe UI" panose="020B0502040204020203" pitchFamily="34" charset="0"/>
              </a:rPr>
              <a:t>Reporting &amp; Insights</a:t>
            </a:r>
          </a:p>
          <a:p>
            <a:pPr marL="171433" marR="0" lvl="0" indent="-171433"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50" b="0" i="0" u="none" strike="noStrike" kern="0" cap="none" spc="0" normalizeH="0" baseline="0" noProof="0" dirty="0">
                <a:ln>
                  <a:noFill/>
                </a:ln>
                <a:solidFill>
                  <a:prstClr val="black">
                    <a:lumMod val="65000"/>
                    <a:lumOff val="35000"/>
                  </a:prstClr>
                </a:solidFill>
                <a:effectLst/>
                <a:uLnTx/>
                <a:uFillTx/>
                <a:ea typeface="Segoe UI" panose="020B0502040204020203" pitchFamily="34" charset="0"/>
                <a:cs typeface="Segoe UI" panose="020B0502040204020203" pitchFamily="34" charset="0"/>
              </a:rPr>
              <a:t>Executive Reporting</a:t>
            </a:r>
          </a:p>
          <a:p>
            <a:pPr marL="171433" marR="0" lvl="0" indent="-171433"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50" b="0" i="0" u="none" strike="noStrike" kern="0" cap="none" spc="0" normalizeH="0" baseline="0" noProof="0" dirty="0">
                <a:ln>
                  <a:noFill/>
                </a:ln>
                <a:solidFill>
                  <a:prstClr val="black">
                    <a:lumMod val="65000"/>
                    <a:lumOff val="35000"/>
                  </a:prstClr>
                </a:solidFill>
                <a:effectLst/>
                <a:uLnTx/>
                <a:uFillTx/>
                <a:ea typeface="Segoe UI" panose="020B0502040204020203" pitchFamily="34" charset="0"/>
                <a:cs typeface="Segoe UI" panose="020B0502040204020203" pitchFamily="34" charset="0"/>
              </a:rPr>
              <a:t>Analytical Reporting</a:t>
            </a:r>
          </a:p>
          <a:p>
            <a:pPr marL="171433" marR="0" lvl="0" indent="-171433"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50" b="0" i="0" u="none" strike="noStrike" kern="0" cap="none" spc="0" normalizeH="0" baseline="0" noProof="0" dirty="0">
                <a:ln>
                  <a:noFill/>
                </a:ln>
                <a:solidFill>
                  <a:prstClr val="black">
                    <a:lumMod val="65000"/>
                    <a:lumOff val="35000"/>
                  </a:prstClr>
                </a:solidFill>
                <a:effectLst/>
                <a:uLnTx/>
                <a:uFillTx/>
                <a:ea typeface="Segoe UI" panose="020B0502040204020203" pitchFamily="34" charset="0"/>
                <a:cs typeface="Segoe UI" panose="020B0502040204020203" pitchFamily="34" charset="0"/>
              </a:rPr>
              <a:t>Operational Reporting</a:t>
            </a:r>
          </a:p>
        </p:txBody>
      </p:sp>
      <p:cxnSp>
        <p:nvCxnSpPr>
          <p:cNvPr id="103" name="Straight Arrow Connector 102"/>
          <p:cNvCxnSpPr/>
          <p:nvPr/>
        </p:nvCxnSpPr>
        <p:spPr>
          <a:xfrm>
            <a:off x="2553553" y="4886336"/>
            <a:ext cx="619953" cy="0"/>
          </a:xfrm>
          <a:prstGeom prst="straightConnector1">
            <a:avLst/>
          </a:prstGeom>
          <a:noFill/>
          <a:ln w="6350" cap="flat" cmpd="sng" algn="ctr">
            <a:solidFill>
              <a:srgbClr val="FF0000"/>
            </a:solidFill>
            <a:prstDash val="solid"/>
            <a:miter lim="800000"/>
            <a:tailEnd type="triangle"/>
          </a:ln>
          <a:effectLst/>
        </p:spPr>
      </p:cxnSp>
      <p:cxnSp>
        <p:nvCxnSpPr>
          <p:cNvPr id="104" name="Straight Arrow Connector 103"/>
          <p:cNvCxnSpPr/>
          <p:nvPr/>
        </p:nvCxnSpPr>
        <p:spPr>
          <a:xfrm>
            <a:off x="4346488" y="4877372"/>
            <a:ext cx="619953" cy="0"/>
          </a:xfrm>
          <a:prstGeom prst="straightConnector1">
            <a:avLst/>
          </a:prstGeom>
          <a:noFill/>
          <a:ln w="6350" cap="flat" cmpd="sng" algn="ctr">
            <a:solidFill>
              <a:srgbClr val="FF0000"/>
            </a:solidFill>
            <a:prstDash val="solid"/>
            <a:miter lim="800000"/>
            <a:tailEnd type="triangle"/>
          </a:ln>
          <a:effectLst/>
        </p:spPr>
      </p:cxnSp>
      <p:sp>
        <p:nvSpPr>
          <p:cNvPr id="105" name="TextBox 104"/>
          <p:cNvSpPr txBox="1"/>
          <p:nvPr/>
        </p:nvSpPr>
        <p:spPr>
          <a:xfrm>
            <a:off x="842299" y="6550223"/>
            <a:ext cx="930063" cy="261610"/>
          </a:xfrm>
          <a:prstGeom prst="rect">
            <a:avLst/>
          </a:prstGeom>
          <a:noFill/>
        </p:spPr>
        <p:txBody>
          <a:bodyPr wrap="none" rtlCol="0">
            <a:spAutoFit/>
          </a:bodyPr>
          <a:lstStyle/>
          <a:p>
            <a:r>
              <a:rPr lang="en-US" sz="1050" dirty="0">
                <a:solidFill>
                  <a:prstClr val="black"/>
                </a:solidFill>
                <a:ea typeface="Segoe UI" panose="020B0502040204020203" pitchFamily="34" charset="0"/>
                <a:cs typeface="Segoe UI" panose="020B0502040204020203" pitchFamily="34" charset="0"/>
              </a:rPr>
              <a:t>Data Sources</a:t>
            </a:r>
          </a:p>
        </p:txBody>
      </p:sp>
      <p:sp>
        <p:nvSpPr>
          <p:cNvPr id="106" name="TextBox 105"/>
          <p:cNvSpPr txBox="1"/>
          <p:nvPr/>
        </p:nvSpPr>
        <p:spPr>
          <a:xfrm>
            <a:off x="3295653" y="6550223"/>
            <a:ext cx="768159" cy="261610"/>
          </a:xfrm>
          <a:prstGeom prst="rect">
            <a:avLst/>
          </a:prstGeom>
          <a:noFill/>
        </p:spPr>
        <p:txBody>
          <a:bodyPr wrap="none" rtlCol="0">
            <a:spAutoFit/>
          </a:bodyPr>
          <a:lstStyle/>
          <a:p>
            <a:r>
              <a:rPr lang="en-US" sz="1050" dirty="0">
                <a:solidFill>
                  <a:prstClr val="black"/>
                </a:solidFill>
                <a:ea typeface="Segoe UI" panose="020B0502040204020203" pitchFamily="34" charset="0"/>
                <a:cs typeface="Segoe UI" panose="020B0502040204020203" pitchFamily="34" charset="0"/>
              </a:rPr>
              <a:t>Data Mart</a:t>
            </a:r>
          </a:p>
        </p:txBody>
      </p:sp>
      <p:sp>
        <p:nvSpPr>
          <p:cNvPr id="107" name="TextBox 106"/>
          <p:cNvSpPr txBox="1"/>
          <p:nvPr/>
        </p:nvSpPr>
        <p:spPr>
          <a:xfrm>
            <a:off x="5388797" y="6556416"/>
            <a:ext cx="1709122" cy="261610"/>
          </a:xfrm>
          <a:prstGeom prst="rect">
            <a:avLst/>
          </a:prstGeom>
          <a:noFill/>
        </p:spPr>
        <p:txBody>
          <a:bodyPr wrap="none" rtlCol="0">
            <a:spAutoFit/>
          </a:bodyPr>
          <a:lstStyle/>
          <a:p>
            <a:r>
              <a:rPr lang="en-US" sz="1050" dirty="0">
                <a:solidFill>
                  <a:prstClr val="black"/>
                </a:solidFill>
                <a:ea typeface="Segoe UI" panose="020B0502040204020203" pitchFamily="34" charset="0"/>
                <a:cs typeface="Segoe UI" panose="020B0502040204020203" pitchFamily="34" charset="0"/>
              </a:rPr>
              <a:t>Advanced Analytics Engine</a:t>
            </a:r>
          </a:p>
        </p:txBody>
      </p:sp>
      <p:sp>
        <p:nvSpPr>
          <p:cNvPr id="109" name="TextBox 108"/>
          <p:cNvSpPr txBox="1"/>
          <p:nvPr/>
        </p:nvSpPr>
        <p:spPr>
          <a:xfrm>
            <a:off x="9231958" y="6550222"/>
            <a:ext cx="1467068" cy="261610"/>
          </a:xfrm>
          <a:prstGeom prst="rect">
            <a:avLst/>
          </a:prstGeom>
          <a:noFill/>
        </p:spPr>
        <p:txBody>
          <a:bodyPr wrap="none" rtlCol="0">
            <a:spAutoFit/>
          </a:bodyPr>
          <a:lstStyle/>
          <a:p>
            <a:r>
              <a:rPr lang="en-US" sz="1050" dirty="0">
                <a:solidFill>
                  <a:prstClr val="black"/>
                </a:solidFill>
                <a:ea typeface="Segoe UI" panose="020B0502040204020203" pitchFamily="34" charset="0"/>
                <a:cs typeface="Segoe UI" panose="020B0502040204020203" pitchFamily="34" charset="0"/>
              </a:rPr>
              <a:t>Decision Management</a:t>
            </a:r>
          </a:p>
        </p:txBody>
      </p:sp>
      <p:sp>
        <p:nvSpPr>
          <p:cNvPr id="110" name="Right Brace 109"/>
          <p:cNvSpPr/>
          <p:nvPr/>
        </p:nvSpPr>
        <p:spPr>
          <a:xfrm>
            <a:off x="7947632" y="3617257"/>
            <a:ext cx="441255" cy="2944908"/>
          </a:xfrm>
          <a:prstGeom prst="rightBrace">
            <a:avLst/>
          </a:prstGeom>
          <a:noFill/>
          <a:ln w="63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446428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256518" y="109396"/>
            <a:ext cx="7015139" cy="546632"/>
          </a:xfrm>
          <a:prstGeom prst="rect">
            <a:avLst/>
          </a:prstGeom>
          <a:solidFill>
            <a:schemeClr val="bg1"/>
          </a:solidFill>
        </p:spPr>
        <p:txBody>
          <a:bodyPr vert="horz" lIns="121789" tIns="60895" rIns="121789" bIns="60895" rtlCol="0" anchor="ctr">
            <a:noAutofit/>
          </a:bodyPr>
          <a:lstStyle/>
          <a:p>
            <a:pPr>
              <a:spcBef>
                <a:spcPct val="0"/>
              </a:spcBef>
            </a:pPr>
            <a:r>
              <a:rPr lang="en-US" sz="2800" b="1" spc="-96" dirty="0">
                <a:ln w="3175">
                  <a:noFill/>
                </a:ln>
                <a:solidFill>
                  <a:srgbClr val="44546A"/>
                </a:solidFill>
                <a:ea typeface="Segoe UI" panose="020B0502040204020203" pitchFamily="34" charset="0"/>
                <a:cs typeface="Segoe UI" panose="020B0502040204020203" pitchFamily="34" charset="0"/>
              </a:rPr>
              <a:t>Personalized Targeting using Look-Alike Modeling</a:t>
            </a:r>
          </a:p>
        </p:txBody>
      </p:sp>
      <p:sp>
        <p:nvSpPr>
          <p:cNvPr id="53" name="Rectangle 52"/>
          <p:cNvSpPr/>
          <p:nvPr/>
        </p:nvSpPr>
        <p:spPr>
          <a:xfrm>
            <a:off x="1" y="1152802"/>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7" name="Rectangle 56"/>
          <p:cNvSpPr/>
          <p:nvPr/>
        </p:nvSpPr>
        <p:spPr>
          <a:xfrm>
            <a:off x="260343" y="1817388"/>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58" name="Rectangle 57"/>
          <p:cNvSpPr/>
          <p:nvPr/>
        </p:nvSpPr>
        <p:spPr>
          <a:xfrm>
            <a:off x="260343" y="1747968"/>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9" name="Rectangle 58"/>
          <p:cNvSpPr/>
          <p:nvPr/>
        </p:nvSpPr>
        <p:spPr>
          <a:xfrm>
            <a:off x="256518" y="2030204"/>
            <a:ext cx="3499537" cy="978729"/>
          </a:xfrm>
          <a:prstGeom prst="rect">
            <a:avLst/>
          </a:prstGeom>
        </p:spPr>
        <p:txBody>
          <a:bodyPr wrap="square">
            <a:spAutoFit/>
          </a:bodyPr>
          <a:lstStyle/>
          <a:p>
            <a:pPr>
              <a:lnSpc>
                <a:spcPct val="120000"/>
              </a:lnSpc>
            </a:pPr>
            <a:r>
              <a:rPr lang="en-US" sz="1200" dirty="0">
                <a:solidFill>
                  <a:prstClr val="black"/>
                </a:solidFill>
                <a:ea typeface="Verdana" panose="020B0604030504040204" pitchFamily="34" charset="0"/>
                <a:cs typeface="Verdana" panose="020B0604030504040204" pitchFamily="34" charset="0"/>
              </a:rPr>
              <a:t>The marketing team targeted customers based on pre-set rules which did not take into account past behavior, thus having a negative impact on campaign effectiveness</a:t>
            </a:r>
          </a:p>
        </p:txBody>
      </p:sp>
      <p:sp>
        <p:nvSpPr>
          <p:cNvPr id="60" name="Rectangle 59"/>
          <p:cNvSpPr/>
          <p:nvPr/>
        </p:nvSpPr>
        <p:spPr>
          <a:xfrm>
            <a:off x="256518" y="1719110"/>
            <a:ext cx="2534636" cy="338554"/>
          </a:xfrm>
          <a:prstGeom prst="rect">
            <a:avLst/>
          </a:prstGeom>
        </p:spPr>
        <p:txBody>
          <a:bodyPr wrap="square">
            <a:spAutoFit/>
          </a:bodyPr>
          <a:lstStyle/>
          <a:p>
            <a:r>
              <a:rPr lang="en-US" sz="1600" b="1" dirty="0">
                <a:solidFill>
                  <a:srgbClr val="44546A"/>
                </a:solidFill>
              </a:rPr>
              <a:t>The “Before” State</a:t>
            </a:r>
          </a:p>
        </p:txBody>
      </p:sp>
      <p:sp>
        <p:nvSpPr>
          <p:cNvPr id="61" name="Rectangle 60"/>
          <p:cNvSpPr/>
          <p:nvPr/>
        </p:nvSpPr>
        <p:spPr>
          <a:xfrm>
            <a:off x="8301385" y="16976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62" name="Rectangle 61"/>
          <p:cNvSpPr/>
          <p:nvPr/>
        </p:nvSpPr>
        <p:spPr>
          <a:xfrm>
            <a:off x="8297111" y="2030204"/>
            <a:ext cx="3651619" cy="1200329"/>
          </a:xfrm>
          <a:prstGeom prst="rect">
            <a:avLst/>
          </a:prstGeom>
        </p:spPr>
        <p:txBody>
          <a:bodyPr wrap="square">
            <a:spAutoFit/>
          </a:bodyPr>
          <a:lstStyle/>
          <a:p>
            <a:pPr>
              <a:lnSpc>
                <a:spcPct val="120000"/>
              </a:lnSpc>
            </a:pPr>
            <a:r>
              <a:rPr lang="en-IN" sz="1200" dirty="0">
                <a:solidFill>
                  <a:prstClr val="black"/>
                </a:solidFill>
                <a:ea typeface="Verdana" panose="020B0604030504040204" pitchFamily="34" charset="0"/>
                <a:cs typeface="Verdana" panose="020B0604030504040204" pitchFamily="34" charset="0"/>
              </a:rPr>
              <a:t>Identification of target population who have a higher propensity to respond to specific campaigns on large merchant offers drove incremental revenue of $0.5 million</a:t>
            </a:r>
          </a:p>
          <a:p>
            <a:pPr>
              <a:lnSpc>
                <a:spcPct val="120000"/>
              </a:lnSpc>
            </a:pPr>
            <a:r>
              <a:rPr lang="en-US" sz="1200" dirty="0">
                <a:solidFill>
                  <a:prstClr val="black"/>
                </a:solidFill>
                <a:ea typeface="Verdana" panose="020B0604030504040204" pitchFamily="34" charset="0"/>
                <a:cs typeface="Verdana" panose="020B0604030504040204" pitchFamily="34" charset="0"/>
              </a:rPr>
              <a:t>  </a:t>
            </a:r>
          </a:p>
        </p:txBody>
      </p:sp>
      <p:sp>
        <p:nvSpPr>
          <p:cNvPr id="63" name="Rectangle 62"/>
          <p:cNvSpPr/>
          <p:nvPr/>
        </p:nvSpPr>
        <p:spPr>
          <a:xfrm>
            <a:off x="208121" y="1113544"/>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The Problem: </a:t>
            </a:r>
            <a:r>
              <a:rPr lang="en-US" sz="1600" dirty="0">
                <a:solidFill>
                  <a:srgbClr val="44546A"/>
                </a:solidFill>
              </a:rPr>
              <a:t>Lack of a scientific data-driven approach to targeting customers for new campaigns</a:t>
            </a:r>
          </a:p>
        </p:txBody>
      </p:sp>
      <p:sp>
        <p:nvSpPr>
          <p:cNvPr id="64" name="Rectangle 63"/>
          <p:cNvSpPr/>
          <p:nvPr/>
        </p:nvSpPr>
        <p:spPr>
          <a:xfrm>
            <a:off x="4255290" y="1817388"/>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65" name="Rectangle 64"/>
          <p:cNvSpPr/>
          <p:nvPr/>
        </p:nvSpPr>
        <p:spPr>
          <a:xfrm>
            <a:off x="4296083" y="1696086"/>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6" name="Rectangle 65"/>
          <p:cNvSpPr/>
          <p:nvPr/>
        </p:nvSpPr>
        <p:spPr>
          <a:xfrm>
            <a:off x="4361674" y="2030204"/>
            <a:ext cx="3486708" cy="757130"/>
          </a:xfrm>
          <a:prstGeom prst="rect">
            <a:avLst/>
          </a:prstGeom>
        </p:spPr>
        <p:txBody>
          <a:bodyPr wrap="square">
            <a:spAutoFit/>
          </a:bodyPr>
          <a:lstStyle/>
          <a:p>
            <a:pPr>
              <a:lnSpc>
                <a:spcPct val="120000"/>
              </a:lnSpc>
            </a:pPr>
            <a:r>
              <a:rPr lang="en-US" sz="1200" dirty="0">
                <a:solidFill>
                  <a:prstClr val="black"/>
                </a:solidFill>
                <a:ea typeface="Verdana" panose="020B0604030504040204" pitchFamily="34" charset="0"/>
                <a:cs typeface="Verdana" panose="020B0604030504040204" pitchFamily="34" charset="0"/>
              </a:rPr>
              <a:t>Created look-alike models using logistic regression techniques so as to target the right customers for campaigns</a:t>
            </a:r>
          </a:p>
        </p:txBody>
      </p:sp>
      <p:sp>
        <p:nvSpPr>
          <p:cNvPr id="67" name="Rectangle 66"/>
          <p:cNvSpPr/>
          <p:nvPr/>
        </p:nvSpPr>
        <p:spPr>
          <a:xfrm>
            <a:off x="4361674" y="1719110"/>
            <a:ext cx="2131840" cy="338554"/>
          </a:xfrm>
          <a:prstGeom prst="rect">
            <a:avLst/>
          </a:prstGeom>
        </p:spPr>
        <p:txBody>
          <a:bodyPr wrap="square">
            <a:spAutoFit/>
          </a:bodyPr>
          <a:lstStyle/>
          <a:p>
            <a:r>
              <a:rPr lang="en-US" sz="1600" b="1" dirty="0" err="1">
                <a:solidFill>
                  <a:srgbClr val="44546A"/>
                </a:solidFill>
              </a:rPr>
              <a:t>LatentView</a:t>
            </a:r>
            <a:r>
              <a:rPr lang="en-US" sz="1600" b="1" dirty="0">
                <a:solidFill>
                  <a:srgbClr val="44546A"/>
                </a:solidFill>
              </a:rPr>
              <a:t> Solution</a:t>
            </a:r>
          </a:p>
        </p:txBody>
      </p:sp>
      <p:sp>
        <p:nvSpPr>
          <p:cNvPr id="68" name="Rectangle 67"/>
          <p:cNvSpPr/>
          <p:nvPr/>
        </p:nvSpPr>
        <p:spPr>
          <a:xfrm>
            <a:off x="8297111" y="1719110"/>
            <a:ext cx="2534636" cy="338554"/>
          </a:xfrm>
          <a:prstGeom prst="rect">
            <a:avLst/>
          </a:prstGeom>
        </p:spPr>
        <p:txBody>
          <a:bodyPr wrap="square">
            <a:spAutoFit/>
          </a:bodyPr>
          <a:lstStyle/>
          <a:p>
            <a:r>
              <a:rPr lang="en-US" sz="1600" b="1" dirty="0">
                <a:solidFill>
                  <a:srgbClr val="44546A"/>
                </a:solidFill>
              </a:rPr>
              <a:t>The “After” State</a:t>
            </a:r>
          </a:p>
        </p:txBody>
      </p:sp>
      <p:sp>
        <p:nvSpPr>
          <p:cNvPr id="69" name="Rectangle 68"/>
          <p:cNvSpPr/>
          <p:nvPr/>
        </p:nvSpPr>
        <p:spPr>
          <a:xfrm>
            <a:off x="144706" y="589371"/>
            <a:ext cx="5926450"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Leading Online Payments Company</a:t>
            </a:r>
          </a:p>
        </p:txBody>
      </p:sp>
      <p:graphicFrame>
        <p:nvGraphicFramePr>
          <p:cNvPr id="27" name="Table 26"/>
          <p:cNvGraphicFramePr>
            <a:graphicFrameLocks noGrp="1"/>
          </p:cNvGraphicFramePr>
          <p:nvPr>
            <p:extLst>
              <p:ext uri="{D42A27DB-BD31-4B8C-83A1-F6EECF244321}">
                <p14:modId xmlns:p14="http://schemas.microsoft.com/office/powerpoint/2010/main" val="2991711834"/>
              </p:ext>
            </p:extLst>
          </p:nvPr>
        </p:nvGraphicFramePr>
        <p:xfrm>
          <a:off x="9077495" y="4191282"/>
          <a:ext cx="2928557" cy="2004750"/>
        </p:xfrm>
        <a:graphic>
          <a:graphicData uri="http://schemas.openxmlformats.org/drawingml/2006/table">
            <a:tbl>
              <a:tblPr firstRow="1" bandRow="1">
                <a:tableStyleId>{F5AB1C69-6EDB-4FF4-983F-18BD219EF322}</a:tableStyleId>
              </a:tblPr>
              <a:tblGrid>
                <a:gridCol w="1991614">
                  <a:extLst>
                    <a:ext uri="{9D8B030D-6E8A-4147-A177-3AD203B41FA5}">
                      <a16:colId xmlns:a16="http://schemas.microsoft.com/office/drawing/2014/main" val="2695080393"/>
                    </a:ext>
                  </a:extLst>
                </a:gridCol>
                <a:gridCol w="936943">
                  <a:extLst>
                    <a:ext uri="{9D8B030D-6E8A-4147-A177-3AD203B41FA5}">
                      <a16:colId xmlns:a16="http://schemas.microsoft.com/office/drawing/2014/main" val="265536083"/>
                    </a:ext>
                  </a:extLst>
                </a:gridCol>
              </a:tblGrid>
              <a:tr h="400950">
                <a:tc>
                  <a:txBody>
                    <a:bodyPr/>
                    <a:lstStyle/>
                    <a:p>
                      <a:pPr algn="ctr"/>
                      <a:r>
                        <a:rPr lang="en-IN" sz="1400" dirty="0">
                          <a:latin typeface="Segoe UI" panose="020B0502040204020203" pitchFamily="34" charset="0"/>
                          <a:ea typeface="Segoe UI" panose="020B0502040204020203" pitchFamily="34" charset="0"/>
                          <a:cs typeface="Segoe UI" panose="020B0502040204020203" pitchFamily="34" charset="0"/>
                        </a:rPr>
                        <a:t>Metrics</a:t>
                      </a:r>
                    </a:p>
                  </a:txBody>
                  <a:tcPr>
                    <a:solidFill>
                      <a:srgbClr val="47AE92"/>
                    </a:solidFill>
                  </a:tcPr>
                </a:tc>
                <a:tc>
                  <a:txBody>
                    <a:bodyPr/>
                    <a:lstStyle/>
                    <a:p>
                      <a:pPr algn="ctr"/>
                      <a:r>
                        <a:rPr lang="en-IN" sz="1400" dirty="0">
                          <a:latin typeface="Segoe UI" panose="020B0502040204020203" pitchFamily="34" charset="0"/>
                          <a:ea typeface="Segoe UI" panose="020B0502040204020203" pitchFamily="34" charset="0"/>
                          <a:cs typeface="Segoe UI" panose="020B0502040204020203" pitchFamily="34" charset="0"/>
                        </a:rPr>
                        <a:t>Value</a:t>
                      </a:r>
                    </a:p>
                  </a:txBody>
                  <a:tcPr>
                    <a:solidFill>
                      <a:srgbClr val="47AE92"/>
                    </a:solidFill>
                  </a:tcPr>
                </a:tc>
                <a:extLst>
                  <a:ext uri="{0D108BD9-81ED-4DB2-BD59-A6C34878D82A}">
                    <a16:rowId xmlns:a16="http://schemas.microsoft.com/office/drawing/2014/main" val="730876678"/>
                  </a:ext>
                </a:extLst>
              </a:tr>
              <a:tr h="400950">
                <a:tc>
                  <a:txBody>
                    <a:bodyPr/>
                    <a:lstStyle/>
                    <a:p>
                      <a:r>
                        <a:rPr lang="en-IN" sz="1400" dirty="0">
                          <a:latin typeface="Segoe UI" panose="020B0502040204020203" pitchFamily="34" charset="0"/>
                          <a:ea typeface="Segoe UI" panose="020B0502040204020203" pitchFamily="34" charset="0"/>
                          <a:cs typeface="Segoe UI" panose="020B0502040204020203" pitchFamily="34" charset="0"/>
                        </a:rPr>
                        <a:t>Target</a:t>
                      </a:r>
                      <a:r>
                        <a:rPr lang="en-IN" sz="1400" baseline="0" dirty="0">
                          <a:latin typeface="Segoe UI" panose="020B0502040204020203" pitchFamily="34" charset="0"/>
                          <a:ea typeface="Segoe UI" panose="020B0502040204020203" pitchFamily="34" charset="0"/>
                          <a:cs typeface="Segoe UI" panose="020B0502040204020203" pitchFamily="34" charset="0"/>
                        </a:rPr>
                        <a:t> Size</a:t>
                      </a:r>
                      <a:endParaRPr lang="en-IN" sz="1400" dirty="0">
                        <a:latin typeface="Segoe UI" panose="020B0502040204020203" pitchFamily="34" charset="0"/>
                        <a:ea typeface="Segoe UI" panose="020B0502040204020203" pitchFamily="34" charset="0"/>
                        <a:cs typeface="Segoe UI" panose="020B0502040204020203" pitchFamily="34" charset="0"/>
                      </a:endParaRPr>
                    </a:p>
                  </a:txBody>
                  <a:tcPr>
                    <a:solidFill>
                      <a:srgbClr val="7ACCB7"/>
                    </a:solidFill>
                  </a:tcPr>
                </a:tc>
                <a:tc>
                  <a:txBody>
                    <a:bodyPr/>
                    <a:lstStyle/>
                    <a:p>
                      <a:r>
                        <a:rPr lang="en-IN" sz="1400" dirty="0">
                          <a:latin typeface="Segoe UI" panose="020B0502040204020203" pitchFamily="34" charset="0"/>
                          <a:ea typeface="Segoe UI" panose="020B0502040204020203" pitchFamily="34" charset="0"/>
                          <a:cs typeface="Segoe UI" panose="020B0502040204020203" pitchFamily="34" charset="0"/>
                        </a:rPr>
                        <a:t>950K</a:t>
                      </a:r>
                    </a:p>
                  </a:txBody>
                  <a:tcPr>
                    <a:solidFill>
                      <a:srgbClr val="7ACCB7"/>
                    </a:solidFill>
                  </a:tcPr>
                </a:tc>
                <a:extLst>
                  <a:ext uri="{0D108BD9-81ED-4DB2-BD59-A6C34878D82A}">
                    <a16:rowId xmlns:a16="http://schemas.microsoft.com/office/drawing/2014/main" val="337667832"/>
                  </a:ext>
                </a:extLst>
              </a:tr>
              <a:tr h="400950">
                <a:tc>
                  <a:txBody>
                    <a:bodyPr/>
                    <a:lstStyle/>
                    <a:p>
                      <a:r>
                        <a:rPr lang="en-IN" sz="1400" dirty="0">
                          <a:latin typeface="Segoe UI" panose="020B0502040204020203" pitchFamily="34" charset="0"/>
                          <a:ea typeface="Segoe UI" panose="020B0502040204020203" pitchFamily="34" charset="0"/>
                          <a:cs typeface="Segoe UI" panose="020B0502040204020203" pitchFamily="34" charset="0"/>
                        </a:rPr>
                        <a:t>Incr. Rev per Account</a:t>
                      </a:r>
                    </a:p>
                  </a:txBody>
                  <a:tcPr>
                    <a:solidFill>
                      <a:schemeClr val="accent6">
                        <a:lumMod val="20000"/>
                        <a:lumOff val="80000"/>
                      </a:schemeClr>
                    </a:solidFill>
                  </a:tcPr>
                </a:tc>
                <a:tc>
                  <a:txBody>
                    <a:bodyPr/>
                    <a:lstStyle/>
                    <a:p>
                      <a:r>
                        <a:rPr lang="en-IN" sz="1400" dirty="0">
                          <a:latin typeface="Segoe UI" panose="020B0502040204020203" pitchFamily="34" charset="0"/>
                          <a:ea typeface="Segoe UI" panose="020B0502040204020203" pitchFamily="34" charset="0"/>
                          <a:cs typeface="Segoe UI" panose="020B0502040204020203" pitchFamily="34" charset="0"/>
                        </a:rPr>
                        <a:t>$ 0.57</a:t>
                      </a:r>
                    </a:p>
                  </a:txBody>
                  <a:tcPr>
                    <a:solidFill>
                      <a:schemeClr val="accent6">
                        <a:lumMod val="20000"/>
                        <a:lumOff val="80000"/>
                      </a:schemeClr>
                    </a:solidFill>
                  </a:tcPr>
                </a:tc>
                <a:extLst>
                  <a:ext uri="{0D108BD9-81ED-4DB2-BD59-A6C34878D82A}">
                    <a16:rowId xmlns:a16="http://schemas.microsoft.com/office/drawing/2014/main" val="549221364"/>
                  </a:ext>
                </a:extLst>
              </a:tr>
              <a:tr h="400950">
                <a:tc>
                  <a:txBody>
                    <a:bodyPr/>
                    <a:lstStyle/>
                    <a:p>
                      <a:r>
                        <a:rPr lang="en-IN" sz="1400" dirty="0">
                          <a:latin typeface="Segoe UI" panose="020B0502040204020203" pitchFamily="34" charset="0"/>
                          <a:ea typeface="Segoe UI" panose="020B0502040204020203" pitchFamily="34" charset="0"/>
                          <a:cs typeface="Segoe UI" panose="020B0502040204020203" pitchFamily="34" charset="0"/>
                        </a:rPr>
                        <a:t>Incr. Rev %</a:t>
                      </a:r>
                    </a:p>
                  </a:txBody>
                  <a:tcPr>
                    <a:solidFill>
                      <a:srgbClr val="7ACCB7"/>
                    </a:solidFill>
                  </a:tcPr>
                </a:tc>
                <a:tc>
                  <a:txBody>
                    <a:bodyPr/>
                    <a:lstStyle/>
                    <a:p>
                      <a:r>
                        <a:rPr lang="en-IN" sz="1400" dirty="0">
                          <a:latin typeface="Segoe UI" panose="020B0502040204020203" pitchFamily="34" charset="0"/>
                          <a:ea typeface="Segoe UI" panose="020B0502040204020203" pitchFamily="34" charset="0"/>
                          <a:cs typeface="Segoe UI" panose="020B0502040204020203" pitchFamily="34" charset="0"/>
                        </a:rPr>
                        <a:t>2%</a:t>
                      </a:r>
                    </a:p>
                  </a:txBody>
                  <a:tcPr>
                    <a:solidFill>
                      <a:srgbClr val="7ACCB7"/>
                    </a:solidFill>
                  </a:tcPr>
                </a:tc>
                <a:extLst>
                  <a:ext uri="{0D108BD9-81ED-4DB2-BD59-A6C34878D82A}">
                    <a16:rowId xmlns:a16="http://schemas.microsoft.com/office/drawing/2014/main" val="2697015424"/>
                  </a:ext>
                </a:extLst>
              </a:tr>
              <a:tr h="400950">
                <a:tc>
                  <a:txBody>
                    <a:bodyPr/>
                    <a:lstStyle/>
                    <a:p>
                      <a:r>
                        <a:rPr lang="en-IN" sz="1400" dirty="0">
                          <a:latin typeface="Segoe UI" panose="020B0502040204020203" pitchFamily="34" charset="0"/>
                          <a:ea typeface="Segoe UI" panose="020B0502040204020203" pitchFamily="34" charset="0"/>
                          <a:cs typeface="Segoe UI" panose="020B0502040204020203" pitchFamily="34" charset="0"/>
                        </a:rPr>
                        <a:t>Total Incr. Rev</a:t>
                      </a:r>
                    </a:p>
                  </a:txBody>
                  <a:tcPr>
                    <a:solidFill>
                      <a:schemeClr val="accent6">
                        <a:lumMod val="20000"/>
                        <a:lumOff val="80000"/>
                      </a:schemeClr>
                    </a:solidFill>
                  </a:tcPr>
                </a:tc>
                <a:tc>
                  <a:txBody>
                    <a:bodyPr/>
                    <a:lstStyle/>
                    <a:p>
                      <a:r>
                        <a:rPr lang="en-IN" sz="1400" dirty="0">
                          <a:latin typeface="Segoe UI" panose="020B0502040204020203" pitchFamily="34" charset="0"/>
                          <a:ea typeface="Segoe UI" panose="020B0502040204020203" pitchFamily="34" charset="0"/>
                          <a:cs typeface="Segoe UI" panose="020B0502040204020203" pitchFamily="34" charset="0"/>
                        </a:rPr>
                        <a:t>$555,236</a:t>
                      </a:r>
                    </a:p>
                  </a:txBody>
                  <a:tcPr>
                    <a:solidFill>
                      <a:schemeClr val="accent6">
                        <a:lumMod val="20000"/>
                        <a:lumOff val="80000"/>
                      </a:schemeClr>
                    </a:solidFill>
                  </a:tcPr>
                </a:tc>
                <a:extLst>
                  <a:ext uri="{0D108BD9-81ED-4DB2-BD59-A6C34878D82A}">
                    <a16:rowId xmlns:a16="http://schemas.microsoft.com/office/drawing/2014/main" val="2331333393"/>
                  </a:ext>
                </a:extLst>
              </a:tr>
            </a:tbl>
          </a:graphicData>
        </a:graphic>
      </p:graphicFrame>
      <p:sp>
        <p:nvSpPr>
          <p:cNvPr id="28" name="Rectangle 27"/>
          <p:cNvSpPr/>
          <p:nvPr/>
        </p:nvSpPr>
        <p:spPr>
          <a:xfrm>
            <a:off x="9077495" y="3738124"/>
            <a:ext cx="2928558" cy="365760"/>
          </a:xfrm>
          <a:prstGeom prst="rect">
            <a:avLst/>
          </a:prstGeom>
          <a:solidFill>
            <a:srgbClr val="1F6A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ea typeface="Segoe UI" panose="020B0502040204020203" pitchFamily="34" charset="0"/>
                <a:cs typeface="Segoe UI" panose="020B0502040204020203" pitchFamily="34" charset="0"/>
              </a:rPr>
              <a:t>Campaign performance</a:t>
            </a:r>
          </a:p>
        </p:txBody>
      </p:sp>
      <p:grpSp>
        <p:nvGrpSpPr>
          <p:cNvPr id="29" name="Group 28"/>
          <p:cNvGrpSpPr/>
          <p:nvPr/>
        </p:nvGrpSpPr>
        <p:grpSpPr>
          <a:xfrm>
            <a:off x="3590789" y="3748396"/>
            <a:ext cx="5262977" cy="2447637"/>
            <a:chOff x="3590789" y="1924700"/>
            <a:chExt cx="5262977" cy="2447637"/>
          </a:xfrm>
        </p:grpSpPr>
        <p:sp>
          <p:nvSpPr>
            <p:cNvPr id="30" name="Rectangle 29"/>
            <p:cNvSpPr/>
            <p:nvPr/>
          </p:nvSpPr>
          <p:spPr>
            <a:xfrm>
              <a:off x="3779864" y="2367586"/>
              <a:ext cx="4582584" cy="4572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ea typeface="Segoe UI" panose="020B0502040204020203" pitchFamily="34" charset="0"/>
                  <a:cs typeface="Segoe UI" panose="020B0502040204020203" pitchFamily="34" charset="0"/>
                </a:rPr>
                <a:t>Purchased previously in Fashion vertical</a:t>
              </a:r>
            </a:p>
          </p:txBody>
        </p:sp>
        <p:sp>
          <p:nvSpPr>
            <p:cNvPr id="31" name="Rectangle 30"/>
            <p:cNvSpPr/>
            <p:nvPr/>
          </p:nvSpPr>
          <p:spPr>
            <a:xfrm>
              <a:off x="3590789" y="1924700"/>
              <a:ext cx="5262977" cy="3657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ea typeface="Segoe UI" panose="020B0502040204020203" pitchFamily="34" charset="0"/>
                  <a:cs typeface="Segoe UI" panose="020B0502040204020203" pitchFamily="34" charset="0"/>
                </a:rPr>
                <a:t>Who are more likely to respond?</a:t>
              </a:r>
            </a:p>
          </p:txBody>
        </p:sp>
        <p:pic>
          <p:nvPicPr>
            <p:cNvPr id="32" name="Picture 2" descr="Image result for Fashion category icon"/>
            <p:cNvPicPr>
              <a:picLocks noChangeAspect="1" noChangeArrowheads="1"/>
            </p:cNvPicPr>
            <p:nvPr/>
          </p:nvPicPr>
          <p:blipFill>
            <a:blip r:embed="rId4" cstate="print">
              <a:clrChange>
                <a:clrFrom>
                  <a:srgbClr val="FECD08"/>
                </a:clrFrom>
                <a:clrTo>
                  <a:srgbClr val="FECD08">
                    <a:alpha val="0"/>
                  </a:srgbClr>
                </a:clrTo>
              </a:clrChange>
              <a:biLevel thresh="50000"/>
              <a:extLst>
                <a:ext uri="{28A0092B-C50C-407E-A947-70E740481C1C}">
                  <a14:useLocalDpi xmlns:a14="http://schemas.microsoft.com/office/drawing/2010/main" val="0"/>
                </a:ext>
              </a:extLst>
            </a:blip>
            <a:srcRect/>
            <a:stretch>
              <a:fillRect/>
            </a:stretch>
          </p:blipFill>
          <p:spPr bwMode="auto">
            <a:xfrm>
              <a:off x="3766546" y="2311032"/>
              <a:ext cx="548640" cy="54864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4315186" y="2882974"/>
              <a:ext cx="4504462" cy="4572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ea typeface="Segoe UI" panose="020B0502040204020203" pitchFamily="34" charset="0"/>
                  <a:cs typeface="Segoe UI" panose="020B0502040204020203" pitchFamily="34" charset="0"/>
                </a:rPr>
                <a:t>Opened their emails in the last 3 months</a:t>
              </a:r>
            </a:p>
          </p:txBody>
        </p:sp>
        <p:sp>
          <p:nvSpPr>
            <p:cNvPr id="34" name="Rectangle 33"/>
            <p:cNvSpPr/>
            <p:nvPr/>
          </p:nvSpPr>
          <p:spPr>
            <a:xfrm>
              <a:off x="3779864" y="3398215"/>
              <a:ext cx="4582584" cy="4572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ea typeface="Segoe UI" panose="020B0502040204020203" pitchFamily="34" charset="0"/>
                  <a:cs typeface="Segoe UI" panose="020B0502040204020203" pitchFamily="34" charset="0"/>
                </a:rPr>
                <a:t>Active in more than 6 of the last 12 months</a:t>
              </a:r>
            </a:p>
          </p:txBody>
        </p:sp>
        <p:sp>
          <p:nvSpPr>
            <p:cNvPr id="35" name="Rectangle 34"/>
            <p:cNvSpPr/>
            <p:nvPr/>
          </p:nvSpPr>
          <p:spPr>
            <a:xfrm>
              <a:off x="4315186" y="3915137"/>
              <a:ext cx="4504462" cy="4572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ea typeface="Segoe UI" panose="020B0502040204020203" pitchFamily="34" charset="0"/>
                  <a:cs typeface="Segoe UI" panose="020B0502040204020203" pitchFamily="34" charset="0"/>
                </a:rPr>
                <a:t>Females with age between 20 and 40 years</a:t>
              </a:r>
            </a:p>
          </p:txBody>
        </p:sp>
        <p:pic>
          <p:nvPicPr>
            <p:cNvPr id="36" name="Picture 8" descr="Image result for email icon"/>
            <p:cNvPicPr>
              <a:picLocks noChangeAspect="1" noChangeArrowheads="1"/>
            </p:cNvPicPr>
            <p:nvPr/>
          </p:nvPicPr>
          <p:blipFill>
            <a:blip r:embed="rId5" cstate="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a:stretch>
              <a:fillRect/>
            </a:stretch>
          </p:blipFill>
          <p:spPr bwMode="auto">
            <a:xfrm>
              <a:off x="8362448" y="2881228"/>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Image result for 6 icon"/>
            <p:cNvPicPr>
              <a:picLocks noChangeAspect="1" noChangeArrowheads="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a:off x="3766546" y="3355297"/>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Image result for female icon circl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62448" y="3906809"/>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376972" y="3748396"/>
            <a:ext cx="2990088" cy="2481901"/>
            <a:chOff x="376972" y="1924700"/>
            <a:chExt cx="2990088" cy="2481901"/>
          </a:xfrm>
        </p:grpSpPr>
        <p:sp>
          <p:nvSpPr>
            <p:cNvPr id="40" name="Rectangle 39"/>
            <p:cNvSpPr/>
            <p:nvPr/>
          </p:nvSpPr>
          <p:spPr>
            <a:xfrm>
              <a:off x="376972" y="1924700"/>
              <a:ext cx="2990088" cy="365760"/>
            </a:xfrm>
            <a:prstGeom prst="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ea typeface="Segoe UI" panose="020B0502040204020203" pitchFamily="34" charset="0"/>
                  <a:cs typeface="Segoe UI" panose="020B0502040204020203" pitchFamily="34" charset="0"/>
                </a:rPr>
                <a:t>Model performance</a:t>
              </a:r>
            </a:p>
          </p:txBody>
        </p:sp>
        <p:pic>
          <p:nvPicPr>
            <p:cNvPr id="41" name="Picture 2"/>
            <p:cNvPicPr>
              <a:picLocks noChangeAspect="1" noChangeArrowheads="1"/>
            </p:cNvPicPr>
            <p:nvPr/>
          </p:nvPicPr>
          <p:blipFill>
            <a:blip r:embed="rId8">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76972" y="2367586"/>
              <a:ext cx="2990088" cy="203901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2" name="Slide Number Placeholder 5"/>
          <p:cNvSpPr txBox="1">
            <a:spLocks/>
          </p:cNvSpPr>
          <p:nvPr/>
        </p:nvSpPr>
        <p:spPr>
          <a:xfrm>
            <a:off x="9460502" y="6501159"/>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solidFill>
                  <a:srgbClr val="000000">
                    <a:tint val="75000"/>
                  </a:srgbClr>
                </a:solidFill>
              </a:rPr>
              <a:t>14</a:t>
            </a:r>
          </a:p>
        </p:txBody>
      </p:sp>
    </p:spTree>
    <p:extLst>
      <p:ext uri="{BB962C8B-B14F-4D97-AF65-F5344CB8AC3E}">
        <p14:creationId xmlns:p14="http://schemas.microsoft.com/office/powerpoint/2010/main" val="4195536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256518" y="109396"/>
            <a:ext cx="7432277" cy="546632"/>
          </a:xfrm>
          <a:prstGeom prst="rect">
            <a:avLst/>
          </a:prstGeom>
          <a:solidFill>
            <a:schemeClr val="bg1"/>
          </a:solidFill>
        </p:spPr>
        <p:txBody>
          <a:bodyPr vert="horz" lIns="121789" tIns="60895" rIns="121789" bIns="60895" rtlCol="0" anchor="ctr">
            <a:noAutofit/>
          </a:bodyPr>
          <a:lstStyle/>
          <a:p>
            <a:pPr>
              <a:spcBef>
                <a:spcPct val="0"/>
              </a:spcBef>
            </a:pPr>
            <a:r>
              <a:rPr lang="en-IN" sz="2800" b="1" spc="-96" dirty="0">
                <a:ln w="3175">
                  <a:noFill/>
                </a:ln>
                <a:solidFill>
                  <a:srgbClr val="44546A"/>
                </a:solidFill>
                <a:ea typeface="Segoe UI" panose="020B0502040204020203" pitchFamily="34" charset="0"/>
                <a:cs typeface="Segoe UI" panose="020B0502040204020203" pitchFamily="34" charset="0"/>
              </a:rPr>
              <a:t>Unbiased Perception Mapping Through Social Data</a:t>
            </a:r>
          </a:p>
        </p:txBody>
      </p:sp>
      <p:sp>
        <p:nvSpPr>
          <p:cNvPr id="53" name="Rectangle 52"/>
          <p:cNvSpPr/>
          <p:nvPr/>
        </p:nvSpPr>
        <p:spPr>
          <a:xfrm>
            <a:off x="1" y="1152802"/>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7" name="Rectangle 56"/>
          <p:cNvSpPr/>
          <p:nvPr/>
        </p:nvSpPr>
        <p:spPr>
          <a:xfrm>
            <a:off x="260343" y="1762796"/>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58" name="Rectangle 57"/>
          <p:cNvSpPr/>
          <p:nvPr/>
        </p:nvSpPr>
        <p:spPr>
          <a:xfrm>
            <a:off x="260343" y="1668144"/>
            <a:ext cx="3588326" cy="143148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9" name="Rectangle 58"/>
          <p:cNvSpPr/>
          <p:nvPr/>
        </p:nvSpPr>
        <p:spPr>
          <a:xfrm>
            <a:off x="256518" y="1929474"/>
            <a:ext cx="3499537" cy="867930"/>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Customer perceptions of product and competitor products analyzed through detailed, time consuming surveys </a:t>
            </a:r>
          </a:p>
        </p:txBody>
      </p:sp>
      <p:sp>
        <p:nvSpPr>
          <p:cNvPr id="60" name="Rectangle 59"/>
          <p:cNvSpPr/>
          <p:nvPr/>
        </p:nvSpPr>
        <p:spPr>
          <a:xfrm>
            <a:off x="256518" y="1661054"/>
            <a:ext cx="2534636" cy="338554"/>
          </a:xfrm>
          <a:prstGeom prst="rect">
            <a:avLst/>
          </a:prstGeom>
        </p:spPr>
        <p:txBody>
          <a:bodyPr wrap="square">
            <a:spAutoFit/>
          </a:bodyPr>
          <a:lstStyle/>
          <a:p>
            <a:r>
              <a:rPr lang="en-US" sz="1600" b="1" dirty="0">
                <a:solidFill>
                  <a:srgbClr val="44546A"/>
                </a:solidFill>
              </a:rPr>
              <a:t>The “Before” State</a:t>
            </a:r>
          </a:p>
        </p:txBody>
      </p:sp>
      <p:sp>
        <p:nvSpPr>
          <p:cNvPr id="63" name="Rectangle 62"/>
          <p:cNvSpPr/>
          <p:nvPr/>
        </p:nvSpPr>
        <p:spPr>
          <a:xfrm>
            <a:off x="194473" y="1128534"/>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The Problem: </a:t>
            </a:r>
            <a:r>
              <a:rPr lang="en-US" sz="1600" dirty="0">
                <a:solidFill>
                  <a:srgbClr val="44546A"/>
                </a:solidFill>
              </a:rPr>
              <a:t>Survey-based brand perception analysis is costly, slow and typically leads to biased conclusions</a:t>
            </a:r>
          </a:p>
        </p:txBody>
      </p:sp>
      <p:sp>
        <p:nvSpPr>
          <p:cNvPr id="64" name="Rectangle 63"/>
          <p:cNvSpPr/>
          <p:nvPr/>
        </p:nvSpPr>
        <p:spPr>
          <a:xfrm>
            <a:off x="4255290" y="1817388"/>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65" name="Rectangle 64"/>
          <p:cNvSpPr/>
          <p:nvPr/>
        </p:nvSpPr>
        <p:spPr>
          <a:xfrm>
            <a:off x="4280864" y="1668144"/>
            <a:ext cx="3588326" cy="1478341"/>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6" name="Rectangle 65"/>
          <p:cNvSpPr/>
          <p:nvPr/>
        </p:nvSpPr>
        <p:spPr>
          <a:xfrm>
            <a:off x="4292408" y="1929474"/>
            <a:ext cx="3588326" cy="1126462"/>
          </a:xfrm>
          <a:prstGeom prst="rect">
            <a:avLst/>
          </a:prstGeom>
        </p:spPr>
        <p:txBody>
          <a:bodyPr wrap="square">
            <a:spAutoFit/>
          </a:bodyPr>
          <a:lstStyle/>
          <a:p>
            <a:pPr>
              <a:lnSpc>
                <a:spcPct val="120000"/>
              </a:lnSpc>
            </a:pPr>
            <a:r>
              <a:rPr lang="en-IN" sz="1400" dirty="0">
                <a:solidFill>
                  <a:prstClr val="black"/>
                </a:solidFill>
                <a:ea typeface="Verdana" panose="020B0604030504040204" pitchFamily="34" charset="0"/>
                <a:cs typeface="Verdana" panose="020B0604030504040204" pitchFamily="34" charset="0"/>
              </a:rPr>
              <a:t>Identified themes and developed product feature association map(s) based on discussion context and geography using social media conversations</a:t>
            </a:r>
          </a:p>
        </p:txBody>
      </p:sp>
      <p:sp>
        <p:nvSpPr>
          <p:cNvPr id="67" name="Rectangle 66"/>
          <p:cNvSpPr/>
          <p:nvPr/>
        </p:nvSpPr>
        <p:spPr>
          <a:xfrm>
            <a:off x="4292408" y="1661054"/>
            <a:ext cx="2131840" cy="338554"/>
          </a:xfrm>
          <a:prstGeom prst="rect">
            <a:avLst/>
          </a:prstGeom>
        </p:spPr>
        <p:txBody>
          <a:bodyPr wrap="square">
            <a:spAutoFit/>
          </a:bodyPr>
          <a:lstStyle/>
          <a:p>
            <a:r>
              <a:rPr lang="en-US" sz="1600" b="1" dirty="0" err="1">
                <a:solidFill>
                  <a:srgbClr val="44546A"/>
                </a:solidFill>
              </a:rPr>
              <a:t>LatentView</a:t>
            </a:r>
            <a:r>
              <a:rPr lang="en-US" sz="1600" b="1" dirty="0">
                <a:solidFill>
                  <a:srgbClr val="44546A"/>
                </a:solidFill>
              </a:rPr>
              <a:t> Solution</a:t>
            </a:r>
          </a:p>
        </p:txBody>
      </p:sp>
      <p:sp>
        <p:nvSpPr>
          <p:cNvPr id="61" name="Rectangle 60"/>
          <p:cNvSpPr/>
          <p:nvPr/>
        </p:nvSpPr>
        <p:spPr>
          <a:xfrm>
            <a:off x="8301385" y="1668144"/>
            <a:ext cx="3592151" cy="1476744"/>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62" name="Rectangle 61"/>
          <p:cNvSpPr/>
          <p:nvPr/>
        </p:nvSpPr>
        <p:spPr>
          <a:xfrm>
            <a:off x="8297111" y="1929474"/>
            <a:ext cx="3651619" cy="1126462"/>
          </a:xfrm>
          <a:prstGeom prst="rect">
            <a:avLst/>
          </a:prstGeom>
        </p:spPr>
        <p:txBody>
          <a:bodyPr wrap="square">
            <a:spAutoFit/>
          </a:bodyPr>
          <a:lstStyle/>
          <a:p>
            <a:pPr>
              <a:lnSpc>
                <a:spcPct val="120000"/>
              </a:lnSpc>
            </a:pPr>
            <a:r>
              <a:rPr lang="en-IN" sz="1400" dirty="0">
                <a:solidFill>
                  <a:prstClr val="black"/>
                </a:solidFill>
                <a:ea typeface="Verdana" panose="020B0604030504040204" pitchFamily="34" charset="0"/>
                <a:cs typeface="Verdana" panose="020B0604030504040204" pitchFamily="34" charset="0"/>
              </a:rPr>
              <a:t>3% lift in effectiveness of marketing campaigns as measured by key response and engagement metrics due to specific brand management initiatives </a:t>
            </a:r>
            <a:endParaRPr lang="en-US" sz="1400" dirty="0">
              <a:solidFill>
                <a:prstClr val="black"/>
              </a:solidFill>
              <a:ea typeface="Verdana" panose="020B0604030504040204" pitchFamily="34" charset="0"/>
              <a:cs typeface="Verdana" panose="020B0604030504040204" pitchFamily="34" charset="0"/>
            </a:endParaRPr>
          </a:p>
        </p:txBody>
      </p:sp>
      <p:sp>
        <p:nvSpPr>
          <p:cNvPr id="68" name="Rectangle 67"/>
          <p:cNvSpPr/>
          <p:nvPr/>
        </p:nvSpPr>
        <p:spPr>
          <a:xfrm>
            <a:off x="8297111" y="1661054"/>
            <a:ext cx="2534636" cy="338554"/>
          </a:xfrm>
          <a:prstGeom prst="rect">
            <a:avLst/>
          </a:prstGeom>
        </p:spPr>
        <p:txBody>
          <a:bodyPr wrap="square">
            <a:spAutoFit/>
          </a:bodyPr>
          <a:lstStyle/>
          <a:p>
            <a:r>
              <a:rPr lang="en-US" sz="1600" b="1" dirty="0">
                <a:solidFill>
                  <a:srgbClr val="44546A"/>
                </a:solidFill>
              </a:rPr>
              <a:t>The “After” State</a:t>
            </a:r>
          </a:p>
        </p:txBody>
      </p:sp>
      <p:sp>
        <p:nvSpPr>
          <p:cNvPr id="69" name="Rectangle 68"/>
          <p:cNvSpPr/>
          <p:nvPr/>
        </p:nvSpPr>
        <p:spPr>
          <a:xfrm>
            <a:off x="239521" y="604112"/>
            <a:ext cx="5926450"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a:solidFill>
                  <a:srgbClr val="44546A"/>
                </a:solidFill>
              </a:rPr>
              <a:t>Leading Global Food Chain</a:t>
            </a:r>
          </a:p>
        </p:txBody>
      </p:sp>
      <p:sp>
        <p:nvSpPr>
          <p:cNvPr id="24" name="Shape 3470"/>
          <p:cNvSpPr/>
          <p:nvPr/>
        </p:nvSpPr>
        <p:spPr>
          <a:xfrm>
            <a:off x="2466813" y="5357638"/>
            <a:ext cx="416859" cy="233514"/>
          </a:xfrm>
          <a:prstGeom prst="rightArrow">
            <a:avLst>
              <a:gd name="adj1" fmla="val 50000"/>
              <a:gd name="adj2" fmla="val 50000"/>
            </a:avLst>
          </a:prstGeom>
          <a:solidFill>
            <a:srgbClr val="7C8B91"/>
          </a:solidFill>
          <a:ln w="9525" cap="flat" cmpd="sng">
            <a:solidFill>
              <a:schemeClr val="dk1"/>
            </a:solidFill>
            <a:prstDash val="solid"/>
            <a:round/>
            <a:headEnd type="none" w="med" len="med"/>
            <a:tailEnd type="none" w="med" len="med"/>
          </a:ln>
        </p:spPr>
        <p:txBody>
          <a:bodyPr lIns="91400" tIns="45700" rIns="91400" bIns="45700" anchor="ctr" anchorCtr="0">
            <a:noAutofit/>
          </a:bodyPr>
          <a:lstStyle/>
          <a:p>
            <a:pPr marL="0" marR="0" lvl="0" indent="0" algn="ctr" rtl="0">
              <a:spcBef>
                <a:spcPts val="0"/>
              </a:spcBef>
              <a:buNone/>
            </a:pPr>
            <a:endParaRPr sz="1900">
              <a:solidFill>
                <a:srgbClr val="000000"/>
              </a:solidFill>
              <a:ea typeface="Calibri"/>
              <a:cs typeface="Calibri"/>
              <a:sym typeface="Calibri"/>
            </a:endParaRPr>
          </a:p>
        </p:txBody>
      </p:sp>
      <p:grpSp>
        <p:nvGrpSpPr>
          <p:cNvPr id="25" name="Shape 3483"/>
          <p:cNvGrpSpPr/>
          <p:nvPr/>
        </p:nvGrpSpPr>
        <p:grpSpPr>
          <a:xfrm>
            <a:off x="435868" y="4237211"/>
            <a:ext cx="1933568" cy="2132754"/>
            <a:chOff x="-68888" y="1841536"/>
            <a:chExt cx="2662683" cy="2918295"/>
          </a:xfrm>
        </p:grpSpPr>
        <p:sp>
          <p:nvSpPr>
            <p:cNvPr id="26" name="Shape 3484"/>
            <p:cNvSpPr/>
            <p:nvPr/>
          </p:nvSpPr>
          <p:spPr>
            <a:xfrm>
              <a:off x="-68888" y="1841536"/>
              <a:ext cx="2662683" cy="2918295"/>
            </a:xfrm>
            <a:prstGeom prst="roundRect">
              <a:avLst>
                <a:gd name="adj" fmla="val 16667"/>
              </a:avLst>
            </a:prstGeom>
            <a:solidFill>
              <a:schemeClr val="dk1">
                <a:alpha val="4705"/>
              </a:schemeClr>
            </a:solidFill>
            <a:ln w="28575" cap="flat" cmpd="sng">
              <a:solidFill>
                <a:schemeClr val="dk1">
                  <a:alpha val="20000"/>
                </a:schemeClr>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900">
                <a:solidFill>
                  <a:srgbClr val="FFFFFF"/>
                </a:solidFill>
                <a:ea typeface="Calibri"/>
                <a:cs typeface="Calibri"/>
                <a:sym typeface="Calibri"/>
              </a:endParaRPr>
            </a:p>
          </p:txBody>
        </p:sp>
        <p:pic>
          <p:nvPicPr>
            <p:cNvPr id="27" name="Shape 3485"/>
            <p:cNvPicPr preferRelativeResize="0"/>
            <p:nvPr/>
          </p:nvPicPr>
          <p:blipFill rotWithShape="1">
            <a:blip r:embed="rId4">
              <a:alphaModFix/>
            </a:blip>
            <a:srcRect/>
            <a:stretch/>
          </p:blipFill>
          <p:spPr>
            <a:xfrm>
              <a:off x="269971" y="2132381"/>
              <a:ext cx="674059" cy="674059"/>
            </a:xfrm>
            <a:prstGeom prst="rect">
              <a:avLst/>
            </a:prstGeom>
            <a:noFill/>
            <a:ln>
              <a:noFill/>
            </a:ln>
          </p:spPr>
        </p:pic>
        <p:pic>
          <p:nvPicPr>
            <p:cNvPr id="28" name="Shape 3486"/>
            <p:cNvPicPr preferRelativeResize="0"/>
            <p:nvPr/>
          </p:nvPicPr>
          <p:blipFill rotWithShape="1">
            <a:blip r:embed="rId5">
              <a:alphaModFix/>
            </a:blip>
            <a:srcRect/>
            <a:stretch/>
          </p:blipFill>
          <p:spPr>
            <a:xfrm>
              <a:off x="1682474" y="3444300"/>
              <a:ext cx="674059" cy="674059"/>
            </a:xfrm>
            <a:prstGeom prst="rect">
              <a:avLst/>
            </a:prstGeom>
            <a:noFill/>
            <a:ln>
              <a:noFill/>
            </a:ln>
          </p:spPr>
        </p:pic>
        <p:pic>
          <p:nvPicPr>
            <p:cNvPr id="29" name="Shape 3487"/>
            <p:cNvPicPr preferRelativeResize="0"/>
            <p:nvPr/>
          </p:nvPicPr>
          <p:blipFill rotWithShape="1">
            <a:blip r:embed="rId6">
              <a:alphaModFix/>
            </a:blip>
            <a:srcRect/>
            <a:stretch/>
          </p:blipFill>
          <p:spPr>
            <a:xfrm>
              <a:off x="432014" y="2730710"/>
              <a:ext cx="674059" cy="674059"/>
            </a:xfrm>
            <a:prstGeom prst="rect">
              <a:avLst/>
            </a:prstGeom>
            <a:noFill/>
            <a:ln>
              <a:noFill/>
            </a:ln>
          </p:spPr>
        </p:pic>
        <p:pic>
          <p:nvPicPr>
            <p:cNvPr id="30" name="Shape 3488"/>
            <p:cNvPicPr preferRelativeResize="0"/>
            <p:nvPr/>
          </p:nvPicPr>
          <p:blipFill rotWithShape="1">
            <a:blip r:embed="rId7">
              <a:alphaModFix/>
            </a:blip>
            <a:srcRect/>
            <a:stretch/>
          </p:blipFill>
          <p:spPr>
            <a:xfrm>
              <a:off x="1106073" y="2611910"/>
              <a:ext cx="674059" cy="674059"/>
            </a:xfrm>
            <a:prstGeom prst="rect">
              <a:avLst/>
            </a:prstGeom>
            <a:noFill/>
            <a:ln>
              <a:noFill/>
            </a:ln>
          </p:spPr>
        </p:pic>
        <p:pic>
          <p:nvPicPr>
            <p:cNvPr id="31" name="Shape 3489"/>
            <p:cNvPicPr preferRelativeResize="0"/>
            <p:nvPr/>
          </p:nvPicPr>
          <p:blipFill rotWithShape="1">
            <a:blip r:embed="rId8">
              <a:alphaModFix/>
            </a:blip>
            <a:srcRect/>
            <a:stretch/>
          </p:blipFill>
          <p:spPr>
            <a:xfrm>
              <a:off x="1215215" y="3248994"/>
              <a:ext cx="674059" cy="674059"/>
            </a:xfrm>
            <a:prstGeom prst="rect">
              <a:avLst/>
            </a:prstGeom>
            <a:noFill/>
            <a:ln>
              <a:noFill/>
            </a:ln>
          </p:spPr>
        </p:pic>
        <p:pic>
          <p:nvPicPr>
            <p:cNvPr id="32" name="Shape 3490"/>
            <p:cNvPicPr preferRelativeResize="0"/>
            <p:nvPr/>
          </p:nvPicPr>
          <p:blipFill rotWithShape="1">
            <a:blip r:embed="rId9">
              <a:alphaModFix/>
            </a:blip>
            <a:srcRect/>
            <a:stretch/>
          </p:blipFill>
          <p:spPr>
            <a:xfrm>
              <a:off x="174954" y="3339912"/>
              <a:ext cx="674059" cy="674059"/>
            </a:xfrm>
            <a:prstGeom prst="rect">
              <a:avLst/>
            </a:prstGeom>
            <a:noFill/>
            <a:ln>
              <a:noFill/>
            </a:ln>
          </p:spPr>
        </p:pic>
        <p:pic>
          <p:nvPicPr>
            <p:cNvPr id="33" name="Shape 3491"/>
            <p:cNvPicPr preferRelativeResize="0"/>
            <p:nvPr/>
          </p:nvPicPr>
          <p:blipFill rotWithShape="1">
            <a:blip r:embed="rId10">
              <a:alphaModFix/>
            </a:blip>
            <a:srcRect/>
            <a:stretch/>
          </p:blipFill>
          <p:spPr>
            <a:xfrm>
              <a:off x="439495" y="3842689"/>
              <a:ext cx="674059" cy="674059"/>
            </a:xfrm>
            <a:prstGeom prst="rect">
              <a:avLst/>
            </a:prstGeom>
            <a:noFill/>
            <a:ln>
              <a:noFill/>
            </a:ln>
          </p:spPr>
        </p:pic>
        <p:pic>
          <p:nvPicPr>
            <p:cNvPr id="34" name="Shape 3492"/>
            <p:cNvPicPr preferRelativeResize="0"/>
            <p:nvPr/>
          </p:nvPicPr>
          <p:blipFill rotWithShape="1">
            <a:blip r:embed="rId11">
              <a:alphaModFix/>
            </a:blip>
            <a:srcRect/>
            <a:stretch/>
          </p:blipFill>
          <p:spPr>
            <a:xfrm>
              <a:off x="1081482" y="3824387"/>
              <a:ext cx="701991" cy="675142"/>
            </a:xfrm>
            <a:prstGeom prst="rect">
              <a:avLst/>
            </a:prstGeom>
            <a:noFill/>
            <a:ln>
              <a:noFill/>
            </a:ln>
          </p:spPr>
        </p:pic>
        <p:pic>
          <p:nvPicPr>
            <p:cNvPr id="35" name="Shape 3493"/>
            <p:cNvPicPr preferRelativeResize="0"/>
            <p:nvPr/>
          </p:nvPicPr>
          <p:blipFill rotWithShape="1">
            <a:blip r:embed="rId12">
              <a:alphaModFix/>
            </a:blip>
            <a:srcRect/>
            <a:stretch/>
          </p:blipFill>
          <p:spPr>
            <a:xfrm>
              <a:off x="1697558" y="2800860"/>
              <a:ext cx="701991" cy="675142"/>
            </a:xfrm>
            <a:prstGeom prst="rect">
              <a:avLst/>
            </a:prstGeom>
            <a:noFill/>
            <a:ln>
              <a:noFill/>
            </a:ln>
          </p:spPr>
        </p:pic>
        <p:pic>
          <p:nvPicPr>
            <p:cNvPr id="36" name="Shape 3494"/>
            <p:cNvPicPr preferRelativeResize="0"/>
            <p:nvPr/>
          </p:nvPicPr>
          <p:blipFill rotWithShape="1">
            <a:blip r:embed="rId13">
              <a:alphaModFix/>
            </a:blip>
            <a:srcRect/>
            <a:stretch/>
          </p:blipFill>
          <p:spPr>
            <a:xfrm>
              <a:off x="698050" y="3258406"/>
              <a:ext cx="675142" cy="675142"/>
            </a:xfrm>
            <a:prstGeom prst="rect">
              <a:avLst/>
            </a:prstGeom>
            <a:noFill/>
            <a:ln>
              <a:noFill/>
            </a:ln>
          </p:spPr>
        </p:pic>
        <p:pic>
          <p:nvPicPr>
            <p:cNvPr id="37" name="Shape 3495"/>
            <p:cNvPicPr preferRelativeResize="0"/>
            <p:nvPr/>
          </p:nvPicPr>
          <p:blipFill rotWithShape="1">
            <a:blip r:embed="rId14">
              <a:alphaModFix/>
            </a:blip>
            <a:srcRect/>
            <a:stretch/>
          </p:blipFill>
          <p:spPr>
            <a:xfrm>
              <a:off x="867944" y="2044846"/>
              <a:ext cx="675142" cy="675142"/>
            </a:xfrm>
            <a:prstGeom prst="rect">
              <a:avLst/>
            </a:prstGeom>
            <a:noFill/>
            <a:ln>
              <a:noFill/>
            </a:ln>
          </p:spPr>
        </p:pic>
        <p:pic>
          <p:nvPicPr>
            <p:cNvPr id="38" name="Shape 3496"/>
            <p:cNvPicPr preferRelativeResize="0"/>
            <p:nvPr/>
          </p:nvPicPr>
          <p:blipFill rotWithShape="1">
            <a:blip r:embed="rId15">
              <a:alphaModFix/>
            </a:blip>
            <a:srcRect/>
            <a:stretch/>
          </p:blipFill>
          <p:spPr>
            <a:xfrm>
              <a:off x="1495920" y="2164733"/>
              <a:ext cx="674059" cy="674059"/>
            </a:xfrm>
            <a:prstGeom prst="rect">
              <a:avLst/>
            </a:prstGeom>
            <a:noFill/>
            <a:ln>
              <a:noFill/>
            </a:ln>
          </p:spPr>
        </p:pic>
      </p:grpSp>
      <p:sp>
        <p:nvSpPr>
          <p:cNvPr id="39" name="Shape 3498"/>
          <p:cNvSpPr/>
          <p:nvPr/>
        </p:nvSpPr>
        <p:spPr>
          <a:xfrm>
            <a:off x="531602" y="3918598"/>
            <a:ext cx="1721225" cy="400306"/>
          </a:xfrm>
          <a:prstGeom prst="roundRect">
            <a:avLst>
              <a:gd name="adj" fmla="val 16667"/>
            </a:avLst>
          </a:prstGeom>
          <a:solidFill>
            <a:srgbClr val="332B24"/>
          </a:solidFill>
          <a:ln>
            <a:noFill/>
          </a:ln>
        </p:spPr>
        <p:txBody>
          <a:bodyPr lIns="91400" tIns="45700" rIns="91400" bIns="45700" anchor="ctr" anchorCtr="0">
            <a:noAutofit/>
          </a:bodyPr>
          <a:lstStyle/>
          <a:p>
            <a:pPr marL="0" marR="0" lvl="0" indent="0" algn="ctr" rtl="0">
              <a:spcBef>
                <a:spcPts val="0"/>
              </a:spcBef>
              <a:buSzPct val="25000"/>
              <a:buNone/>
            </a:pPr>
            <a:r>
              <a:rPr lang="en-IN" sz="1500">
                <a:solidFill>
                  <a:srgbClr val="FFFFFF"/>
                </a:solidFill>
                <a:ea typeface="Calibri"/>
                <a:cs typeface="Calibri"/>
                <a:sym typeface="Calibri"/>
              </a:rPr>
              <a:t>Unstructured Data</a:t>
            </a:r>
          </a:p>
        </p:txBody>
      </p:sp>
      <p:grpSp>
        <p:nvGrpSpPr>
          <p:cNvPr id="40" name="Shape 3445"/>
          <p:cNvGrpSpPr/>
          <p:nvPr/>
        </p:nvGrpSpPr>
        <p:grpSpPr>
          <a:xfrm>
            <a:off x="3049738" y="3668141"/>
            <a:ext cx="4523146" cy="3189859"/>
            <a:chOff x="7135452" y="1170525"/>
            <a:chExt cx="4523146" cy="3444463"/>
          </a:xfrm>
        </p:grpSpPr>
        <p:sp>
          <p:nvSpPr>
            <p:cNvPr id="41" name="Shape 3446"/>
            <p:cNvSpPr/>
            <p:nvPr/>
          </p:nvSpPr>
          <p:spPr>
            <a:xfrm>
              <a:off x="7135452" y="1170525"/>
              <a:ext cx="4465547" cy="3444463"/>
            </a:xfrm>
            <a:prstGeom prst="roundRect">
              <a:avLst>
                <a:gd name="adj" fmla="val 16667"/>
              </a:avLst>
            </a:prstGeom>
            <a:solidFill>
              <a:srgbClr val="F3EDD4"/>
            </a:solidFill>
            <a:ln w="28575" cap="flat" cmpd="sng">
              <a:solidFill>
                <a:schemeClr val="dk1">
                  <a:alpha val="20000"/>
                </a:schemeClr>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900">
                <a:solidFill>
                  <a:srgbClr val="FFFFFF"/>
                </a:solidFill>
                <a:ea typeface="Calibri"/>
                <a:cs typeface="Calibri"/>
                <a:sym typeface="Calibri"/>
              </a:endParaRPr>
            </a:p>
          </p:txBody>
        </p:sp>
        <p:grpSp>
          <p:nvGrpSpPr>
            <p:cNvPr id="42" name="Shape 3447"/>
            <p:cNvGrpSpPr/>
            <p:nvPr/>
          </p:nvGrpSpPr>
          <p:grpSpPr>
            <a:xfrm>
              <a:off x="7857540" y="1344040"/>
              <a:ext cx="3801058" cy="602960"/>
              <a:chOff x="4616164" y="1704141"/>
              <a:chExt cx="3801058" cy="602960"/>
            </a:xfrm>
          </p:grpSpPr>
          <p:sp>
            <p:nvSpPr>
              <p:cNvPr id="78" name="Shape 3448"/>
              <p:cNvSpPr/>
              <p:nvPr/>
            </p:nvSpPr>
            <p:spPr>
              <a:xfrm rot="5400000">
                <a:off x="4566774" y="1753531"/>
                <a:ext cx="602960" cy="504180"/>
              </a:xfrm>
              <a:prstGeom prst="chevron">
                <a:avLst>
                  <a:gd name="adj" fmla="val 25958"/>
                </a:avLst>
              </a:prstGeom>
              <a:solidFill>
                <a:srgbClr val="F3EDD4"/>
              </a:solidFill>
              <a:ln>
                <a:noFill/>
              </a:ln>
            </p:spPr>
            <p:txBody>
              <a:bodyPr lIns="91425" tIns="45700" rIns="91425" bIns="45700" anchor="ctr" anchorCtr="0">
                <a:noAutofit/>
              </a:bodyPr>
              <a:lstStyle/>
              <a:p>
                <a:pPr marL="0" marR="0" lvl="0" indent="0" algn="l" rtl="0">
                  <a:spcBef>
                    <a:spcPts val="0"/>
                  </a:spcBef>
                  <a:buNone/>
                </a:pPr>
                <a:endParaRPr sz="1100">
                  <a:solidFill>
                    <a:srgbClr val="595959"/>
                  </a:solidFill>
                  <a:ea typeface="Calibri"/>
                  <a:cs typeface="Calibri"/>
                  <a:sym typeface="Calibri"/>
                </a:endParaRPr>
              </a:p>
            </p:txBody>
          </p:sp>
          <p:sp>
            <p:nvSpPr>
              <p:cNvPr id="79" name="Shape 3449"/>
              <p:cNvSpPr/>
              <p:nvPr/>
            </p:nvSpPr>
            <p:spPr>
              <a:xfrm>
                <a:off x="5124310" y="1704141"/>
                <a:ext cx="3292912" cy="460887"/>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IN" sz="1500" b="1">
                    <a:solidFill>
                      <a:srgbClr val="3F3F3F"/>
                    </a:solidFill>
                    <a:ea typeface="Calibri"/>
                    <a:cs typeface="Calibri"/>
                    <a:sym typeface="Calibri"/>
                  </a:rPr>
                  <a:t>Keywords Generation &amp; Data Extraction</a:t>
                </a:r>
              </a:p>
              <a:p>
                <a:pPr marL="0" marR="0" lvl="0" indent="0" algn="l" rtl="0">
                  <a:spcBef>
                    <a:spcPts val="0"/>
                  </a:spcBef>
                  <a:buSzPct val="25000"/>
                  <a:buNone/>
                </a:pPr>
                <a:r>
                  <a:rPr lang="en-IN" sz="1100">
                    <a:solidFill>
                      <a:srgbClr val="3F3F3F"/>
                    </a:solidFill>
                    <a:ea typeface="Calibri"/>
                    <a:cs typeface="Calibri"/>
                    <a:sym typeface="Calibri"/>
                  </a:rPr>
                  <a:t>(through secondary research and Radian6 Extraction)</a:t>
                </a:r>
              </a:p>
            </p:txBody>
          </p:sp>
        </p:grpSp>
        <p:grpSp>
          <p:nvGrpSpPr>
            <p:cNvPr id="43" name="Shape 3450"/>
            <p:cNvGrpSpPr/>
            <p:nvPr/>
          </p:nvGrpSpPr>
          <p:grpSpPr>
            <a:xfrm>
              <a:off x="7857540" y="1846803"/>
              <a:ext cx="3801058" cy="694223"/>
              <a:chOff x="4616164" y="2220351"/>
              <a:chExt cx="3801058" cy="694223"/>
            </a:xfrm>
          </p:grpSpPr>
          <p:sp>
            <p:nvSpPr>
              <p:cNvPr id="76" name="Shape 3451"/>
              <p:cNvSpPr/>
              <p:nvPr/>
            </p:nvSpPr>
            <p:spPr>
              <a:xfrm>
                <a:off x="5124310" y="2343365"/>
                <a:ext cx="3292912" cy="548639"/>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IN" sz="1500" b="1" dirty="0">
                    <a:solidFill>
                      <a:srgbClr val="3F3F3F"/>
                    </a:solidFill>
                    <a:ea typeface="Calibri"/>
                    <a:cs typeface="Calibri"/>
                    <a:sym typeface="Calibri"/>
                  </a:rPr>
                  <a:t>N-Grams Extraction</a:t>
                </a:r>
              </a:p>
              <a:p>
                <a:pPr marL="0" marR="0" lvl="0" indent="0" algn="l" rtl="0">
                  <a:spcBef>
                    <a:spcPts val="0"/>
                  </a:spcBef>
                  <a:buSzPct val="25000"/>
                  <a:buNone/>
                </a:pPr>
                <a:r>
                  <a:rPr lang="en-IN" sz="1100" dirty="0">
                    <a:solidFill>
                      <a:srgbClr val="3F3F3F"/>
                    </a:solidFill>
                    <a:ea typeface="Calibri"/>
                    <a:cs typeface="Calibri"/>
                    <a:sym typeface="Calibri"/>
                  </a:rPr>
                  <a:t>Generate Unigrams, Bi-Grams and Tri-Grams (e.g. “party”, “meet up”, “looking forward to” etc.)</a:t>
                </a:r>
              </a:p>
            </p:txBody>
          </p:sp>
          <p:sp>
            <p:nvSpPr>
              <p:cNvPr id="77" name="Shape 3452"/>
              <p:cNvSpPr/>
              <p:nvPr/>
            </p:nvSpPr>
            <p:spPr>
              <a:xfrm rot="5400000">
                <a:off x="4521142" y="2315373"/>
                <a:ext cx="694223" cy="504180"/>
              </a:xfrm>
              <a:prstGeom prst="chevron">
                <a:avLst>
                  <a:gd name="adj" fmla="val 28748"/>
                </a:avLst>
              </a:prstGeom>
              <a:solidFill>
                <a:srgbClr val="F3EDD4"/>
              </a:solidFill>
              <a:ln>
                <a:noFill/>
              </a:ln>
            </p:spPr>
            <p:txBody>
              <a:bodyPr lIns="91425" tIns="45700" rIns="91425" bIns="45700" anchor="ctr" anchorCtr="0">
                <a:noAutofit/>
              </a:bodyPr>
              <a:lstStyle/>
              <a:p>
                <a:pPr marL="0" marR="0" lvl="0" indent="0" algn="l" rtl="0">
                  <a:spcBef>
                    <a:spcPts val="0"/>
                  </a:spcBef>
                  <a:buNone/>
                </a:pPr>
                <a:endParaRPr sz="1100">
                  <a:solidFill>
                    <a:srgbClr val="595959"/>
                  </a:solidFill>
                  <a:ea typeface="Calibri"/>
                  <a:cs typeface="Calibri"/>
                  <a:sym typeface="Calibri"/>
                </a:endParaRPr>
              </a:p>
            </p:txBody>
          </p:sp>
        </p:grpSp>
        <p:grpSp>
          <p:nvGrpSpPr>
            <p:cNvPr id="44" name="Shape 3453"/>
            <p:cNvGrpSpPr/>
            <p:nvPr/>
          </p:nvGrpSpPr>
          <p:grpSpPr>
            <a:xfrm>
              <a:off x="7857540" y="2451024"/>
              <a:ext cx="3801058" cy="599583"/>
              <a:chOff x="4616164" y="2918701"/>
              <a:chExt cx="3801058" cy="599583"/>
            </a:xfrm>
          </p:grpSpPr>
          <p:sp>
            <p:nvSpPr>
              <p:cNvPr id="74" name="Shape 3454"/>
              <p:cNvSpPr/>
              <p:nvPr/>
            </p:nvSpPr>
            <p:spPr>
              <a:xfrm>
                <a:off x="5124310" y="3039958"/>
                <a:ext cx="3292912" cy="452879"/>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IN" sz="1500" b="1">
                    <a:solidFill>
                      <a:srgbClr val="3F3F3F"/>
                    </a:solidFill>
                    <a:ea typeface="Calibri"/>
                    <a:cs typeface="Calibri"/>
                    <a:sym typeface="Calibri"/>
                  </a:rPr>
                  <a:t>Dimension Tagging</a:t>
                </a:r>
              </a:p>
              <a:p>
                <a:pPr marL="0" marR="0" lvl="0" indent="0" algn="l" rtl="0">
                  <a:spcBef>
                    <a:spcPts val="0"/>
                  </a:spcBef>
                  <a:buSzPct val="25000"/>
                  <a:buNone/>
                </a:pPr>
                <a:r>
                  <a:rPr lang="en-IN" sz="1100">
                    <a:solidFill>
                      <a:srgbClr val="3F3F3F"/>
                    </a:solidFill>
                    <a:ea typeface="Calibri"/>
                    <a:cs typeface="Calibri"/>
                    <a:sym typeface="Calibri"/>
                  </a:rPr>
                  <a:t>(“love to eat”, “long for” , “miss so much” = Craving)</a:t>
                </a:r>
              </a:p>
            </p:txBody>
          </p:sp>
          <p:sp>
            <p:nvSpPr>
              <p:cNvPr id="75" name="Shape 3455"/>
              <p:cNvSpPr/>
              <p:nvPr/>
            </p:nvSpPr>
            <p:spPr>
              <a:xfrm rot="5400000">
                <a:off x="4568462" y="2966403"/>
                <a:ext cx="599583" cy="504180"/>
              </a:xfrm>
              <a:prstGeom prst="chevron">
                <a:avLst>
                  <a:gd name="adj" fmla="val 28748"/>
                </a:avLst>
              </a:prstGeom>
              <a:solidFill>
                <a:srgbClr val="F3EDD4"/>
              </a:solidFill>
              <a:ln>
                <a:noFill/>
              </a:ln>
            </p:spPr>
            <p:txBody>
              <a:bodyPr lIns="91425" tIns="45700" rIns="91425" bIns="45700" anchor="ctr" anchorCtr="0">
                <a:noAutofit/>
              </a:bodyPr>
              <a:lstStyle/>
              <a:p>
                <a:pPr marL="0" marR="0" lvl="0" indent="0" algn="l" rtl="0">
                  <a:spcBef>
                    <a:spcPts val="0"/>
                  </a:spcBef>
                  <a:buNone/>
                </a:pPr>
                <a:endParaRPr sz="1100">
                  <a:solidFill>
                    <a:srgbClr val="595959"/>
                  </a:solidFill>
                  <a:ea typeface="Calibri"/>
                  <a:cs typeface="Calibri"/>
                  <a:sym typeface="Calibri"/>
                </a:endParaRPr>
              </a:p>
            </p:txBody>
          </p:sp>
        </p:grpSp>
        <p:grpSp>
          <p:nvGrpSpPr>
            <p:cNvPr id="45" name="Shape 3456"/>
            <p:cNvGrpSpPr/>
            <p:nvPr/>
          </p:nvGrpSpPr>
          <p:grpSpPr>
            <a:xfrm>
              <a:off x="7857540" y="2945710"/>
              <a:ext cx="3801058" cy="598961"/>
              <a:chOff x="4616164" y="3507516"/>
              <a:chExt cx="3801058" cy="598961"/>
            </a:xfrm>
          </p:grpSpPr>
          <p:sp>
            <p:nvSpPr>
              <p:cNvPr id="70" name="Shape 3457"/>
              <p:cNvSpPr/>
              <p:nvPr/>
            </p:nvSpPr>
            <p:spPr>
              <a:xfrm>
                <a:off x="5124310" y="3628773"/>
                <a:ext cx="3292912" cy="464899"/>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IN" sz="1500" b="1" dirty="0">
                    <a:solidFill>
                      <a:srgbClr val="3F3F3F"/>
                    </a:solidFill>
                    <a:ea typeface="Calibri"/>
                    <a:cs typeface="Calibri"/>
                    <a:sym typeface="Calibri"/>
                  </a:rPr>
                  <a:t>Ontologies</a:t>
                </a:r>
              </a:p>
              <a:p>
                <a:pPr marL="0" marR="0" lvl="0" indent="0" algn="l" rtl="0">
                  <a:spcBef>
                    <a:spcPts val="0"/>
                  </a:spcBef>
                  <a:buSzPct val="25000"/>
                  <a:buNone/>
                </a:pPr>
                <a:r>
                  <a:rPr lang="en-IN" sz="1100" dirty="0">
                    <a:solidFill>
                      <a:srgbClr val="3F3F3F"/>
                    </a:solidFill>
                    <a:ea typeface="Calibri"/>
                    <a:cs typeface="Calibri"/>
                    <a:sym typeface="Calibri"/>
                  </a:rPr>
                  <a:t>(Domain-specific Concepts and Relationships)</a:t>
                </a:r>
              </a:p>
            </p:txBody>
          </p:sp>
          <p:sp>
            <p:nvSpPr>
              <p:cNvPr id="71" name="Shape 3458"/>
              <p:cNvSpPr/>
              <p:nvPr/>
            </p:nvSpPr>
            <p:spPr>
              <a:xfrm rot="5400000">
                <a:off x="4568773" y="3554907"/>
                <a:ext cx="598961" cy="504180"/>
              </a:xfrm>
              <a:prstGeom prst="chevron">
                <a:avLst>
                  <a:gd name="adj" fmla="val 28748"/>
                </a:avLst>
              </a:prstGeom>
              <a:solidFill>
                <a:srgbClr val="F3EDD4"/>
              </a:solidFill>
              <a:ln>
                <a:noFill/>
              </a:ln>
            </p:spPr>
            <p:txBody>
              <a:bodyPr lIns="91425" tIns="45700" rIns="91425" bIns="45700" anchor="ctr" anchorCtr="0">
                <a:noAutofit/>
              </a:bodyPr>
              <a:lstStyle/>
              <a:p>
                <a:pPr marL="0" marR="0" lvl="0" indent="0" algn="l" rtl="0">
                  <a:spcBef>
                    <a:spcPts val="0"/>
                  </a:spcBef>
                  <a:buNone/>
                </a:pPr>
                <a:endParaRPr sz="1100">
                  <a:solidFill>
                    <a:srgbClr val="595959"/>
                  </a:solidFill>
                  <a:ea typeface="Calibri"/>
                  <a:cs typeface="Calibri"/>
                  <a:sym typeface="Calibri"/>
                </a:endParaRPr>
              </a:p>
            </p:txBody>
          </p:sp>
        </p:grpSp>
        <p:grpSp>
          <p:nvGrpSpPr>
            <p:cNvPr id="46" name="Shape 3459"/>
            <p:cNvGrpSpPr/>
            <p:nvPr/>
          </p:nvGrpSpPr>
          <p:grpSpPr>
            <a:xfrm>
              <a:off x="7857540" y="3453841"/>
              <a:ext cx="3801058" cy="585513"/>
              <a:chOff x="4616164" y="4123223"/>
              <a:chExt cx="3801058" cy="585513"/>
            </a:xfrm>
          </p:grpSpPr>
          <p:sp>
            <p:nvSpPr>
              <p:cNvPr id="55" name="Shape 3460"/>
              <p:cNvSpPr/>
              <p:nvPr/>
            </p:nvSpPr>
            <p:spPr>
              <a:xfrm>
                <a:off x="5124310" y="4244480"/>
                <a:ext cx="3292912" cy="450025"/>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IN" sz="1500" b="1">
                    <a:solidFill>
                      <a:srgbClr val="3F3F3F"/>
                    </a:solidFill>
                    <a:ea typeface="Calibri"/>
                    <a:cs typeface="Calibri"/>
                    <a:sym typeface="Calibri"/>
                  </a:rPr>
                  <a:t>Reconciliation</a:t>
                </a:r>
              </a:p>
              <a:p>
                <a:pPr marL="0" marR="0" lvl="0" indent="0" algn="l" rtl="0">
                  <a:spcBef>
                    <a:spcPts val="0"/>
                  </a:spcBef>
                  <a:buSzPct val="25000"/>
                  <a:buNone/>
                </a:pPr>
                <a:r>
                  <a:rPr lang="en-IN" sz="1100">
                    <a:solidFill>
                      <a:srgbClr val="3F3F3F"/>
                    </a:solidFill>
                    <a:ea typeface="Calibri"/>
                    <a:cs typeface="Calibri"/>
                    <a:sym typeface="Calibri"/>
                  </a:rPr>
                  <a:t>(using keyword mappings)</a:t>
                </a:r>
              </a:p>
            </p:txBody>
          </p:sp>
          <p:sp>
            <p:nvSpPr>
              <p:cNvPr id="56" name="Shape 3461"/>
              <p:cNvSpPr/>
              <p:nvPr/>
            </p:nvSpPr>
            <p:spPr>
              <a:xfrm rot="5400000">
                <a:off x="4575497" y="4163890"/>
                <a:ext cx="585513" cy="504180"/>
              </a:xfrm>
              <a:prstGeom prst="chevron">
                <a:avLst>
                  <a:gd name="adj" fmla="val 28748"/>
                </a:avLst>
              </a:prstGeom>
              <a:solidFill>
                <a:srgbClr val="F3EDD4"/>
              </a:solidFill>
              <a:ln>
                <a:noFill/>
              </a:ln>
            </p:spPr>
            <p:txBody>
              <a:bodyPr lIns="91425" tIns="45700" rIns="91425" bIns="45700" anchor="ctr" anchorCtr="0">
                <a:noAutofit/>
              </a:bodyPr>
              <a:lstStyle/>
              <a:p>
                <a:pPr marL="0" marR="0" lvl="0" indent="0" algn="l" rtl="0">
                  <a:spcBef>
                    <a:spcPts val="0"/>
                  </a:spcBef>
                  <a:buNone/>
                </a:pPr>
                <a:endParaRPr sz="1100">
                  <a:solidFill>
                    <a:srgbClr val="595959"/>
                  </a:solidFill>
                  <a:ea typeface="Calibri"/>
                  <a:cs typeface="Calibri"/>
                  <a:sym typeface="Calibri"/>
                </a:endParaRPr>
              </a:p>
            </p:txBody>
          </p:sp>
        </p:grpSp>
        <p:grpSp>
          <p:nvGrpSpPr>
            <p:cNvPr id="47" name="Shape 3462"/>
            <p:cNvGrpSpPr/>
            <p:nvPr/>
          </p:nvGrpSpPr>
          <p:grpSpPr>
            <a:xfrm>
              <a:off x="7857540" y="3945226"/>
              <a:ext cx="3801058" cy="602259"/>
              <a:chOff x="4616164" y="4708737"/>
              <a:chExt cx="3801058" cy="602259"/>
            </a:xfrm>
          </p:grpSpPr>
          <p:sp>
            <p:nvSpPr>
              <p:cNvPr id="52" name="Shape 3463"/>
              <p:cNvSpPr/>
              <p:nvPr/>
            </p:nvSpPr>
            <p:spPr>
              <a:xfrm>
                <a:off x="5124310" y="4829994"/>
                <a:ext cx="3292912" cy="465343"/>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IN" sz="1500" b="1">
                    <a:solidFill>
                      <a:srgbClr val="3F3F3F"/>
                    </a:solidFill>
                    <a:ea typeface="Calibri"/>
                    <a:cs typeface="Calibri"/>
                    <a:sym typeface="Calibri"/>
                  </a:rPr>
                  <a:t>Validation</a:t>
                </a:r>
              </a:p>
              <a:p>
                <a:pPr marL="0" marR="0" lvl="0" indent="0" algn="l" rtl="0">
                  <a:spcBef>
                    <a:spcPts val="0"/>
                  </a:spcBef>
                  <a:buSzPct val="25000"/>
                  <a:buNone/>
                </a:pPr>
                <a:r>
                  <a:rPr lang="en-IN" sz="1100">
                    <a:solidFill>
                      <a:srgbClr val="3F3F3F"/>
                    </a:solidFill>
                    <a:ea typeface="Calibri"/>
                    <a:cs typeface="Calibri"/>
                    <a:sym typeface="Calibri"/>
                  </a:rPr>
                  <a:t>(manual checks on random samples )</a:t>
                </a:r>
              </a:p>
            </p:txBody>
          </p:sp>
          <p:sp>
            <p:nvSpPr>
              <p:cNvPr id="54" name="Shape 3464"/>
              <p:cNvSpPr/>
              <p:nvPr/>
            </p:nvSpPr>
            <p:spPr>
              <a:xfrm rot="5400000">
                <a:off x="4567124" y="4757777"/>
                <a:ext cx="602259" cy="504180"/>
              </a:xfrm>
              <a:prstGeom prst="chevron">
                <a:avLst>
                  <a:gd name="adj" fmla="val 28748"/>
                </a:avLst>
              </a:prstGeom>
              <a:solidFill>
                <a:srgbClr val="F3EDD4"/>
              </a:solidFill>
              <a:ln>
                <a:noFill/>
              </a:ln>
            </p:spPr>
            <p:txBody>
              <a:bodyPr lIns="91425" tIns="45700" rIns="91425" bIns="45700" anchor="ctr" anchorCtr="0">
                <a:noAutofit/>
              </a:bodyPr>
              <a:lstStyle/>
              <a:p>
                <a:pPr marL="0" marR="0" lvl="0" indent="0" algn="l" rtl="0">
                  <a:spcBef>
                    <a:spcPts val="0"/>
                  </a:spcBef>
                  <a:buNone/>
                </a:pPr>
                <a:endParaRPr sz="1100">
                  <a:solidFill>
                    <a:srgbClr val="595959"/>
                  </a:solidFill>
                  <a:ea typeface="Calibri"/>
                  <a:cs typeface="Calibri"/>
                  <a:sym typeface="Calibri"/>
                </a:endParaRPr>
              </a:p>
            </p:txBody>
          </p:sp>
        </p:grpSp>
        <p:grpSp>
          <p:nvGrpSpPr>
            <p:cNvPr id="48" name="Shape 3465"/>
            <p:cNvGrpSpPr/>
            <p:nvPr/>
          </p:nvGrpSpPr>
          <p:grpSpPr>
            <a:xfrm>
              <a:off x="7251843" y="1470866"/>
              <a:ext cx="1103176" cy="2963653"/>
              <a:chOff x="6568903" y="1846224"/>
              <a:chExt cx="1293753" cy="3397675"/>
            </a:xfrm>
          </p:grpSpPr>
          <p:pic>
            <p:nvPicPr>
              <p:cNvPr id="49" name="Shape 3466"/>
              <p:cNvPicPr preferRelativeResize="0"/>
              <p:nvPr/>
            </p:nvPicPr>
            <p:blipFill rotWithShape="1">
              <a:blip r:embed="rId16">
                <a:alphaModFix/>
              </a:blip>
              <a:srcRect l="9941" t="6073" r="11778" b="82893"/>
              <a:stretch/>
            </p:blipFill>
            <p:spPr>
              <a:xfrm>
                <a:off x="6568903" y="1846224"/>
                <a:ext cx="1261507" cy="502714"/>
              </a:xfrm>
              <a:prstGeom prst="rect">
                <a:avLst/>
              </a:prstGeom>
              <a:noFill/>
              <a:ln>
                <a:noFill/>
              </a:ln>
            </p:spPr>
          </p:pic>
          <p:pic>
            <p:nvPicPr>
              <p:cNvPr id="50" name="Shape 3467"/>
              <p:cNvPicPr preferRelativeResize="0"/>
              <p:nvPr/>
            </p:nvPicPr>
            <p:blipFill rotWithShape="1">
              <a:blip r:embed="rId16">
                <a:alphaModFix/>
              </a:blip>
              <a:srcRect l="9941" t="48907" r="11778" b="19291"/>
              <a:stretch/>
            </p:blipFill>
            <p:spPr>
              <a:xfrm>
                <a:off x="6633178" y="3638812"/>
                <a:ext cx="1178898" cy="1605086"/>
              </a:xfrm>
              <a:prstGeom prst="rect">
                <a:avLst/>
              </a:prstGeom>
              <a:noFill/>
              <a:ln>
                <a:noFill/>
              </a:ln>
            </p:spPr>
          </p:pic>
          <p:pic>
            <p:nvPicPr>
              <p:cNvPr id="51" name="Shape 3468"/>
              <p:cNvPicPr preferRelativeResize="0"/>
              <p:nvPr/>
            </p:nvPicPr>
            <p:blipFill rotWithShape="1">
              <a:blip r:embed="rId16">
                <a:alphaModFix/>
              </a:blip>
              <a:srcRect l="9941" t="23582" r="11778" b="59280"/>
              <a:stretch/>
            </p:blipFill>
            <p:spPr>
              <a:xfrm>
                <a:off x="6600614" y="2406956"/>
                <a:ext cx="1262042" cy="1084538"/>
              </a:xfrm>
              <a:prstGeom prst="rect">
                <a:avLst/>
              </a:prstGeom>
              <a:noFill/>
              <a:ln>
                <a:noFill/>
              </a:ln>
            </p:spPr>
          </p:pic>
        </p:grpSp>
      </p:grpSp>
      <p:sp>
        <p:nvSpPr>
          <p:cNvPr id="80" name="Shape 3482"/>
          <p:cNvSpPr/>
          <p:nvPr/>
        </p:nvSpPr>
        <p:spPr>
          <a:xfrm>
            <a:off x="2805074" y="3381468"/>
            <a:ext cx="1490444" cy="400306"/>
          </a:xfrm>
          <a:prstGeom prst="roundRect">
            <a:avLst>
              <a:gd name="adj" fmla="val 16667"/>
            </a:avLst>
          </a:prstGeom>
          <a:solidFill>
            <a:srgbClr val="332B24"/>
          </a:solidFill>
          <a:ln>
            <a:noFill/>
          </a:ln>
        </p:spPr>
        <p:txBody>
          <a:bodyPr lIns="91400" tIns="45700" rIns="91400" bIns="45700" anchor="ctr" anchorCtr="0">
            <a:noAutofit/>
          </a:bodyPr>
          <a:lstStyle/>
          <a:p>
            <a:pPr marL="0" marR="0" lvl="0" indent="0" algn="ctr" rtl="0">
              <a:spcBef>
                <a:spcPts val="0"/>
              </a:spcBef>
              <a:buSzPct val="25000"/>
              <a:buNone/>
            </a:pPr>
            <a:r>
              <a:rPr lang="en-IN" sz="1500">
                <a:solidFill>
                  <a:srgbClr val="FFFFFF"/>
                </a:solidFill>
                <a:ea typeface="Calibri"/>
                <a:cs typeface="Calibri"/>
                <a:sym typeface="Calibri"/>
              </a:rPr>
              <a:t>Lexical Analysis</a:t>
            </a:r>
          </a:p>
        </p:txBody>
      </p:sp>
      <p:sp>
        <p:nvSpPr>
          <p:cNvPr id="81" name="Shape 3469"/>
          <p:cNvSpPr/>
          <p:nvPr/>
        </p:nvSpPr>
        <p:spPr>
          <a:xfrm>
            <a:off x="7565945" y="3688174"/>
            <a:ext cx="4425621" cy="3151448"/>
          </a:xfrm>
          <a:prstGeom prst="roundRect">
            <a:avLst>
              <a:gd name="adj" fmla="val 16667"/>
            </a:avLst>
          </a:prstGeom>
          <a:solidFill>
            <a:srgbClr val="F3EDD4">
              <a:alpha val="4705"/>
            </a:srgbClr>
          </a:solidFill>
          <a:ln w="28575" cap="flat" cmpd="sng">
            <a:solidFill>
              <a:schemeClr val="dk1">
                <a:alpha val="20000"/>
              </a:schemeClr>
            </a:solidFill>
            <a:prstDash val="dash"/>
            <a:round/>
            <a:headEnd type="none" w="med" len="med"/>
            <a:tailEnd type="none" w="med" len="med"/>
          </a:ln>
        </p:spPr>
        <p:txBody>
          <a:bodyPr lIns="91400" tIns="45700" rIns="91400" bIns="45700" anchor="ctr" anchorCtr="0">
            <a:noAutofit/>
          </a:bodyPr>
          <a:lstStyle/>
          <a:p>
            <a:pPr marL="0" marR="0" lvl="0" indent="0" algn="ctr" rtl="0">
              <a:spcBef>
                <a:spcPts val="0"/>
              </a:spcBef>
              <a:buNone/>
            </a:pPr>
            <a:endParaRPr sz="1900">
              <a:solidFill>
                <a:srgbClr val="FFFFFF"/>
              </a:solidFill>
              <a:ea typeface="Calibri"/>
              <a:cs typeface="Calibri"/>
              <a:sym typeface="Calibri"/>
            </a:endParaRPr>
          </a:p>
        </p:txBody>
      </p:sp>
      <p:pic>
        <p:nvPicPr>
          <p:cNvPr id="82" name="Shape 3472"/>
          <p:cNvPicPr preferRelativeResize="0"/>
          <p:nvPr/>
        </p:nvPicPr>
        <p:blipFill rotWithShape="1">
          <a:blip r:embed="rId17">
            <a:alphaModFix/>
          </a:blip>
          <a:srcRect/>
          <a:stretch/>
        </p:blipFill>
        <p:spPr>
          <a:xfrm>
            <a:off x="9139653" y="3857501"/>
            <a:ext cx="1218472" cy="958402"/>
          </a:xfrm>
          <a:prstGeom prst="rect">
            <a:avLst/>
          </a:prstGeom>
          <a:noFill/>
          <a:ln>
            <a:noFill/>
          </a:ln>
        </p:spPr>
      </p:pic>
      <p:sp>
        <p:nvSpPr>
          <p:cNvPr id="83" name="Shape 3473"/>
          <p:cNvSpPr/>
          <p:nvPr/>
        </p:nvSpPr>
        <p:spPr>
          <a:xfrm flipH="1">
            <a:off x="9192581" y="3431685"/>
            <a:ext cx="1628855" cy="266917"/>
          </a:xfrm>
          <a:prstGeom prst="roundRect">
            <a:avLst>
              <a:gd name="adj" fmla="val 16667"/>
            </a:avLst>
          </a:prstGeom>
          <a:solidFill>
            <a:schemeClr val="dk1">
              <a:alpha val="9803"/>
            </a:schemeClr>
          </a:solidFill>
          <a:ln>
            <a:noFill/>
          </a:ln>
        </p:spPr>
        <p:txBody>
          <a:bodyPr lIns="91400" tIns="45700" rIns="91400" bIns="45700" anchor="ctr" anchorCtr="0">
            <a:noAutofit/>
          </a:bodyPr>
          <a:lstStyle/>
          <a:p>
            <a:pPr marL="0" marR="0" lvl="0" indent="0" algn="ctr" rtl="0">
              <a:spcBef>
                <a:spcPts val="0"/>
              </a:spcBef>
              <a:buSzPct val="25000"/>
              <a:buNone/>
            </a:pPr>
            <a:r>
              <a:rPr lang="en-IN" sz="1600" dirty="0">
                <a:solidFill>
                  <a:srgbClr val="3F3F3F"/>
                </a:solidFill>
                <a:ea typeface="Calibri"/>
                <a:cs typeface="Calibri"/>
                <a:sym typeface="Calibri"/>
              </a:rPr>
              <a:t>Benchmarking</a:t>
            </a:r>
          </a:p>
        </p:txBody>
      </p:sp>
      <p:sp>
        <p:nvSpPr>
          <p:cNvPr id="84" name="Shape 3474"/>
          <p:cNvSpPr txBox="1"/>
          <p:nvPr/>
        </p:nvSpPr>
        <p:spPr>
          <a:xfrm>
            <a:off x="8561493" y="4143029"/>
            <a:ext cx="786781" cy="553996"/>
          </a:xfrm>
          <a:prstGeom prst="rect">
            <a:avLst/>
          </a:prstGeom>
          <a:noFill/>
          <a:ln>
            <a:noFill/>
          </a:ln>
        </p:spPr>
        <p:txBody>
          <a:bodyPr lIns="91400" tIns="45700" rIns="91400" bIns="45700" anchor="t" anchorCtr="0">
            <a:noAutofit/>
          </a:bodyPr>
          <a:lstStyle/>
          <a:p>
            <a:pPr marL="0" marR="0" lvl="0" indent="0" algn="l" rtl="0">
              <a:spcBef>
                <a:spcPts val="0"/>
              </a:spcBef>
              <a:buSzPct val="25000"/>
              <a:buNone/>
            </a:pPr>
            <a:r>
              <a:rPr lang="en-IN" sz="1500">
                <a:solidFill>
                  <a:srgbClr val="000000"/>
                </a:solidFill>
                <a:ea typeface="Calibri"/>
                <a:cs typeface="Calibri"/>
                <a:sym typeface="Calibri"/>
              </a:rPr>
              <a:t>Brand Q</a:t>
            </a:r>
          </a:p>
        </p:txBody>
      </p:sp>
      <p:sp>
        <p:nvSpPr>
          <p:cNvPr id="85" name="Shape 3475"/>
          <p:cNvSpPr txBox="1"/>
          <p:nvPr/>
        </p:nvSpPr>
        <p:spPr>
          <a:xfrm>
            <a:off x="10336883" y="4036138"/>
            <a:ext cx="786781" cy="323160"/>
          </a:xfrm>
          <a:prstGeom prst="rect">
            <a:avLst/>
          </a:prstGeom>
          <a:noFill/>
          <a:ln>
            <a:noFill/>
          </a:ln>
        </p:spPr>
        <p:txBody>
          <a:bodyPr lIns="91400" tIns="45700" rIns="91400" bIns="45700" anchor="t" anchorCtr="0">
            <a:noAutofit/>
          </a:bodyPr>
          <a:lstStyle/>
          <a:p>
            <a:pPr marL="0" marR="0" lvl="0" indent="0" algn="l" rtl="0">
              <a:spcBef>
                <a:spcPts val="0"/>
              </a:spcBef>
              <a:buSzPct val="25000"/>
              <a:buNone/>
            </a:pPr>
            <a:r>
              <a:rPr lang="en-IN" sz="1500" dirty="0">
                <a:solidFill>
                  <a:srgbClr val="000000"/>
                </a:solidFill>
                <a:ea typeface="Calibri"/>
                <a:cs typeface="Calibri"/>
                <a:sym typeface="Calibri"/>
              </a:rPr>
              <a:t>Brand X</a:t>
            </a:r>
          </a:p>
        </p:txBody>
      </p:sp>
      <p:sp>
        <p:nvSpPr>
          <p:cNvPr id="86" name="Shape 3476"/>
          <p:cNvSpPr txBox="1"/>
          <p:nvPr/>
        </p:nvSpPr>
        <p:spPr>
          <a:xfrm>
            <a:off x="10143612" y="4217101"/>
            <a:ext cx="786781" cy="323160"/>
          </a:xfrm>
          <a:prstGeom prst="rect">
            <a:avLst/>
          </a:prstGeom>
          <a:noFill/>
          <a:ln>
            <a:noFill/>
          </a:ln>
        </p:spPr>
        <p:txBody>
          <a:bodyPr lIns="91400" tIns="45700" rIns="91400" bIns="45700" anchor="t" anchorCtr="0">
            <a:noAutofit/>
          </a:bodyPr>
          <a:lstStyle/>
          <a:p>
            <a:pPr marL="0" marR="0" lvl="0" indent="0" algn="l" rtl="0">
              <a:spcBef>
                <a:spcPts val="0"/>
              </a:spcBef>
              <a:buSzPct val="25000"/>
              <a:buNone/>
            </a:pPr>
            <a:r>
              <a:rPr lang="en-IN" sz="1500">
                <a:solidFill>
                  <a:srgbClr val="000000"/>
                </a:solidFill>
                <a:ea typeface="Calibri"/>
                <a:cs typeface="Calibri"/>
                <a:sym typeface="Calibri"/>
              </a:rPr>
              <a:t>Brand Y</a:t>
            </a:r>
          </a:p>
        </p:txBody>
      </p:sp>
      <p:sp>
        <p:nvSpPr>
          <p:cNvPr id="87" name="Shape 3477"/>
          <p:cNvSpPr txBox="1"/>
          <p:nvPr/>
        </p:nvSpPr>
        <p:spPr>
          <a:xfrm>
            <a:off x="10414135" y="4363245"/>
            <a:ext cx="786781" cy="323160"/>
          </a:xfrm>
          <a:prstGeom prst="rect">
            <a:avLst/>
          </a:prstGeom>
          <a:noFill/>
          <a:ln>
            <a:noFill/>
          </a:ln>
        </p:spPr>
        <p:txBody>
          <a:bodyPr lIns="91400" tIns="45700" rIns="91400" bIns="45700" anchor="t" anchorCtr="0">
            <a:noAutofit/>
          </a:bodyPr>
          <a:lstStyle/>
          <a:p>
            <a:pPr marL="0" marR="0" lvl="0" indent="0" algn="l" rtl="0">
              <a:spcBef>
                <a:spcPts val="0"/>
              </a:spcBef>
              <a:buSzPct val="25000"/>
              <a:buNone/>
            </a:pPr>
            <a:r>
              <a:rPr lang="en-IN" sz="1500">
                <a:solidFill>
                  <a:srgbClr val="000000"/>
                </a:solidFill>
                <a:ea typeface="Calibri"/>
                <a:cs typeface="Calibri"/>
                <a:sym typeface="Calibri"/>
              </a:rPr>
              <a:t>Brand Z</a:t>
            </a:r>
          </a:p>
        </p:txBody>
      </p:sp>
      <p:sp>
        <p:nvSpPr>
          <p:cNvPr id="88" name="Shape 3478"/>
          <p:cNvSpPr/>
          <p:nvPr/>
        </p:nvSpPr>
        <p:spPr>
          <a:xfrm flipH="1">
            <a:off x="7635524" y="4968188"/>
            <a:ext cx="2011946" cy="257195"/>
          </a:xfrm>
          <a:prstGeom prst="roundRect">
            <a:avLst>
              <a:gd name="adj" fmla="val 16667"/>
            </a:avLst>
          </a:prstGeom>
          <a:solidFill>
            <a:schemeClr val="dk1">
              <a:alpha val="9803"/>
            </a:schemeClr>
          </a:solidFill>
          <a:ln>
            <a:noFill/>
          </a:ln>
        </p:spPr>
        <p:txBody>
          <a:bodyPr lIns="91400" tIns="45700" rIns="91400" bIns="45700" anchor="ctr" anchorCtr="0">
            <a:noAutofit/>
          </a:bodyPr>
          <a:lstStyle/>
          <a:p>
            <a:pPr marL="0" marR="0" lvl="0" indent="0" algn="ctr" rtl="0">
              <a:spcBef>
                <a:spcPts val="0"/>
              </a:spcBef>
              <a:buSzPct val="25000"/>
              <a:buNone/>
            </a:pPr>
            <a:r>
              <a:rPr lang="en-IN" sz="1600" dirty="0">
                <a:solidFill>
                  <a:srgbClr val="3F3F3F"/>
                </a:solidFill>
                <a:ea typeface="Calibri"/>
                <a:cs typeface="Calibri"/>
                <a:sym typeface="Calibri"/>
              </a:rPr>
              <a:t>Brand Association</a:t>
            </a:r>
          </a:p>
        </p:txBody>
      </p:sp>
      <p:pic>
        <p:nvPicPr>
          <p:cNvPr id="89" name="Shape 3479"/>
          <p:cNvPicPr preferRelativeResize="0"/>
          <p:nvPr/>
        </p:nvPicPr>
        <p:blipFill rotWithShape="1">
          <a:blip r:embed="rId18">
            <a:alphaModFix/>
          </a:blip>
          <a:srcRect l="574" t="13831" r="34646" b="1510"/>
          <a:stretch/>
        </p:blipFill>
        <p:spPr>
          <a:xfrm>
            <a:off x="7736414" y="5236489"/>
            <a:ext cx="1847736" cy="1450375"/>
          </a:xfrm>
          <a:prstGeom prst="rect">
            <a:avLst/>
          </a:prstGeom>
          <a:noFill/>
          <a:ln w="9525" cap="flat" cmpd="sng">
            <a:solidFill>
              <a:srgbClr val="D8D8D8"/>
            </a:solidFill>
            <a:prstDash val="solid"/>
            <a:round/>
            <a:headEnd type="none" w="med" len="med"/>
            <a:tailEnd type="none" w="med" len="med"/>
          </a:ln>
        </p:spPr>
      </p:pic>
      <p:pic>
        <p:nvPicPr>
          <p:cNvPr id="90" name="Shape 3480"/>
          <p:cNvPicPr preferRelativeResize="0"/>
          <p:nvPr/>
        </p:nvPicPr>
        <p:blipFill rotWithShape="1">
          <a:blip r:embed="rId19">
            <a:alphaModFix/>
          </a:blip>
          <a:srcRect l="5456" t="5572" r="59620" b="6930"/>
          <a:stretch/>
        </p:blipFill>
        <p:spPr>
          <a:xfrm>
            <a:off x="10444007" y="5386891"/>
            <a:ext cx="995104" cy="1015551"/>
          </a:xfrm>
          <a:prstGeom prst="rect">
            <a:avLst/>
          </a:prstGeom>
          <a:noFill/>
          <a:ln>
            <a:noFill/>
          </a:ln>
        </p:spPr>
      </p:pic>
      <p:sp>
        <p:nvSpPr>
          <p:cNvPr id="91" name="Shape 3481"/>
          <p:cNvSpPr/>
          <p:nvPr/>
        </p:nvSpPr>
        <p:spPr>
          <a:xfrm flipH="1">
            <a:off x="9913322" y="5000410"/>
            <a:ext cx="2011946" cy="257195"/>
          </a:xfrm>
          <a:prstGeom prst="roundRect">
            <a:avLst>
              <a:gd name="adj" fmla="val 16667"/>
            </a:avLst>
          </a:prstGeom>
          <a:solidFill>
            <a:schemeClr val="dk1">
              <a:alpha val="9803"/>
            </a:schemeClr>
          </a:solidFill>
          <a:ln>
            <a:noFill/>
          </a:ln>
        </p:spPr>
        <p:txBody>
          <a:bodyPr lIns="91400" tIns="45700" rIns="91400" bIns="45700" anchor="ctr" anchorCtr="0">
            <a:noAutofit/>
          </a:bodyPr>
          <a:lstStyle/>
          <a:p>
            <a:pPr marL="0" marR="0" lvl="0" indent="0" algn="ctr" rtl="0">
              <a:spcBef>
                <a:spcPts val="0"/>
              </a:spcBef>
              <a:buSzPct val="25000"/>
              <a:buNone/>
            </a:pPr>
            <a:r>
              <a:rPr lang="en-IN" sz="1600" dirty="0">
                <a:solidFill>
                  <a:srgbClr val="3F3F3F"/>
                </a:solidFill>
                <a:ea typeface="Calibri"/>
                <a:cs typeface="Calibri"/>
                <a:sym typeface="Calibri"/>
              </a:rPr>
              <a:t>Key Takeaways</a:t>
            </a:r>
          </a:p>
        </p:txBody>
      </p:sp>
      <p:sp>
        <p:nvSpPr>
          <p:cNvPr id="92" name="Shape 3497"/>
          <p:cNvSpPr/>
          <p:nvPr/>
        </p:nvSpPr>
        <p:spPr>
          <a:xfrm>
            <a:off x="7381175" y="3485610"/>
            <a:ext cx="1573708" cy="400306"/>
          </a:xfrm>
          <a:prstGeom prst="roundRect">
            <a:avLst>
              <a:gd name="adj" fmla="val 16667"/>
            </a:avLst>
          </a:prstGeom>
          <a:solidFill>
            <a:srgbClr val="332B24"/>
          </a:solidFill>
          <a:ln>
            <a:noFill/>
          </a:ln>
        </p:spPr>
        <p:txBody>
          <a:bodyPr lIns="91400" tIns="45700" rIns="91400" bIns="45700" anchor="ctr" anchorCtr="0">
            <a:noAutofit/>
          </a:bodyPr>
          <a:lstStyle/>
          <a:p>
            <a:pPr marL="0" marR="0" lvl="0" indent="0" algn="ctr" rtl="0">
              <a:spcBef>
                <a:spcPts val="0"/>
              </a:spcBef>
              <a:buSzPct val="25000"/>
              <a:buNone/>
            </a:pPr>
            <a:r>
              <a:rPr lang="en-IN" sz="1500" dirty="0">
                <a:solidFill>
                  <a:srgbClr val="FFFFFF"/>
                </a:solidFill>
                <a:ea typeface="Calibri"/>
                <a:cs typeface="Calibri"/>
                <a:sym typeface="Calibri"/>
              </a:rPr>
              <a:t>Analysis on Structured Data</a:t>
            </a:r>
          </a:p>
        </p:txBody>
      </p:sp>
      <p:sp>
        <p:nvSpPr>
          <p:cNvPr id="72" name="Slide Number Placeholder 5"/>
          <p:cNvSpPr txBox="1">
            <a:spLocks/>
          </p:cNvSpPr>
          <p:nvPr/>
        </p:nvSpPr>
        <p:spPr>
          <a:xfrm>
            <a:off x="9471082" y="651340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solidFill>
                  <a:srgbClr val="000000">
                    <a:tint val="75000"/>
                  </a:srgbClr>
                </a:solidFill>
              </a:rPr>
              <a:t>15</a:t>
            </a:r>
          </a:p>
        </p:txBody>
      </p:sp>
    </p:spTree>
    <p:extLst>
      <p:ext uri="{BB962C8B-B14F-4D97-AF65-F5344CB8AC3E}">
        <p14:creationId xmlns:p14="http://schemas.microsoft.com/office/powerpoint/2010/main" val="2628646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256518" y="109396"/>
            <a:ext cx="10016195" cy="546632"/>
          </a:xfrm>
          <a:prstGeom prst="rect">
            <a:avLst/>
          </a:prstGeom>
          <a:solidFill>
            <a:schemeClr val="bg1"/>
          </a:solidFill>
        </p:spPr>
        <p:txBody>
          <a:bodyPr vert="horz" lIns="121789" tIns="60895" rIns="121789" bIns="60895" rtlCol="0" anchor="ctr">
            <a:noAutofit/>
          </a:bodyPr>
          <a:lstStyle/>
          <a:p>
            <a:pPr>
              <a:spcBef>
                <a:spcPct val="0"/>
              </a:spcBef>
            </a:pPr>
            <a:r>
              <a:rPr lang="en-US" sz="2800" b="1" spc="-96" dirty="0">
                <a:ln w="3175">
                  <a:noFill/>
                </a:ln>
                <a:solidFill>
                  <a:srgbClr val="44546A"/>
                </a:solidFill>
                <a:ea typeface="Segoe UI" panose="020B0502040204020203" pitchFamily="34" charset="0"/>
                <a:cs typeface="Segoe UI" panose="020B0502040204020203" pitchFamily="34" charset="0"/>
              </a:rPr>
              <a:t>360-Degree View of Digital Metrics to Improve Marketing Effectiveness</a:t>
            </a:r>
          </a:p>
        </p:txBody>
      </p:sp>
      <p:sp>
        <p:nvSpPr>
          <p:cNvPr id="53" name="Rectangle 52"/>
          <p:cNvSpPr/>
          <p:nvPr/>
        </p:nvSpPr>
        <p:spPr>
          <a:xfrm>
            <a:off x="1" y="1136760"/>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7" name="Rectangle 56"/>
          <p:cNvSpPr/>
          <p:nvPr/>
        </p:nvSpPr>
        <p:spPr>
          <a:xfrm>
            <a:off x="260343" y="1900269"/>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58" name="Rectangle 57"/>
          <p:cNvSpPr/>
          <p:nvPr/>
        </p:nvSpPr>
        <p:spPr>
          <a:xfrm>
            <a:off x="260343" y="1830849"/>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9" name="Rectangle 58"/>
          <p:cNvSpPr/>
          <p:nvPr/>
        </p:nvSpPr>
        <p:spPr>
          <a:xfrm>
            <a:off x="290379" y="1977889"/>
            <a:ext cx="3499537" cy="867930"/>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Siloed platforms provided a disjointed view of marketing effectiveness resulting in a protracted test cycle for campaigns</a:t>
            </a:r>
          </a:p>
        </p:txBody>
      </p:sp>
      <p:sp>
        <p:nvSpPr>
          <p:cNvPr id="60" name="Rectangle 59"/>
          <p:cNvSpPr/>
          <p:nvPr/>
        </p:nvSpPr>
        <p:spPr>
          <a:xfrm>
            <a:off x="240476" y="1755393"/>
            <a:ext cx="2534636" cy="338554"/>
          </a:xfrm>
          <a:prstGeom prst="rect">
            <a:avLst/>
          </a:prstGeom>
        </p:spPr>
        <p:txBody>
          <a:bodyPr wrap="square">
            <a:spAutoFit/>
          </a:bodyPr>
          <a:lstStyle/>
          <a:p>
            <a:r>
              <a:rPr lang="en-US" sz="1600" b="1" dirty="0">
                <a:solidFill>
                  <a:srgbClr val="44546A"/>
                </a:solidFill>
              </a:rPr>
              <a:t>The “Before” State</a:t>
            </a:r>
          </a:p>
        </p:txBody>
      </p:sp>
      <p:sp>
        <p:nvSpPr>
          <p:cNvPr id="61" name="Rectangle 60"/>
          <p:cNvSpPr/>
          <p:nvPr/>
        </p:nvSpPr>
        <p:spPr>
          <a:xfrm>
            <a:off x="8301385" y="1780565"/>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62" name="Rectangle 61"/>
          <p:cNvSpPr/>
          <p:nvPr/>
        </p:nvSpPr>
        <p:spPr>
          <a:xfrm>
            <a:off x="8301385" y="1977889"/>
            <a:ext cx="3651619" cy="867930"/>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Test cycle for campaigns reduced by 25%, thus resulting in a decrease in cost per campaign by as much as 8%</a:t>
            </a:r>
          </a:p>
        </p:txBody>
      </p:sp>
      <p:sp>
        <p:nvSpPr>
          <p:cNvPr id="63" name="Rectangle 62"/>
          <p:cNvSpPr/>
          <p:nvPr/>
        </p:nvSpPr>
        <p:spPr>
          <a:xfrm>
            <a:off x="278461" y="1113544"/>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b="1" dirty="0">
                <a:solidFill>
                  <a:srgbClr val="44546A"/>
                </a:solidFill>
              </a:rPr>
              <a:t>The Problem: </a:t>
            </a:r>
            <a:r>
              <a:rPr lang="en-US" sz="1600" dirty="0">
                <a:solidFill>
                  <a:srgbClr val="44546A"/>
                </a:solidFill>
              </a:rPr>
              <a:t>In the CPG industry, lack of a unified view of marketing data can result in incorrect analysis and wrong conclusions, thus leading to “throwing good money after bad” situation with respect to marketing spends</a:t>
            </a:r>
          </a:p>
        </p:txBody>
      </p:sp>
      <p:sp>
        <p:nvSpPr>
          <p:cNvPr id="64" name="Rectangle 63"/>
          <p:cNvSpPr/>
          <p:nvPr/>
        </p:nvSpPr>
        <p:spPr>
          <a:xfrm>
            <a:off x="4255290" y="1900269"/>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65" name="Rectangle 64"/>
          <p:cNvSpPr/>
          <p:nvPr/>
        </p:nvSpPr>
        <p:spPr>
          <a:xfrm>
            <a:off x="4296083" y="1778967"/>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6" name="Rectangle 65"/>
          <p:cNvSpPr/>
          <p:nvPr/>
        </p:nvSpPr>
        <p:spPr>
          <a:xfrm>
            <a:off x="4329590" y="1977889"/>
            <a:ext cx="3486708" cy="1384995"/>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Built an integrated dashboard with paid, earned and owned media metrics that facilitates cross-channel, cross-brand and cross-campaign comparison to gain deeper marketing insights</a:t>
            </a:r>
          </a:p>
        </p:txBody>
      </p:sp>
      <p:sp>
        <p:nvSpPr>
          <p:cNvPr id="67" name="Rectangle 66"/>
          <p:cNvSpPr/>
          <p:nvPr/>
        </p:nvSpPr>
        <p:spPr>
          <a:xfrm>
            <a:off x="4296306" y="1755393"/>
            <a:ext cx="2131840" cy="338554"/>
          </a:xfrm>
          <a:prstGeom prst="rect">
            <a:avLst/>
          </a:prstGeom>
        </p:spPr>
        <p:txBody>
          <a:bodyPr wrap="square">
            <a:spAutoFit/>
          </a:bodyPr>
          <a:lstStyle/>
          <a:p>
            <a:r>
              <a:rPr lang="en-US" sz="1600" b="1" dirty="0" err="1">
                <a:solidFill>
                  <a:srgbClr val="44546A"/>
                </a:solidFill>
              </a:rPr>
              <a:t>LatentView’s</a:t>
            </a:r>
            <a:r>
              <a:rPr lang="en-US" sz="1600" b="1" dirty="0">
                <a:solidFill>
                  <a:srgbClr val="44546A"/>
                </a:solidFill>
              </a:rPr>
              <a:t> Solution</a:t>
            </a:r>
          </a:p>
        </p:txBody>
      </p:sp>
      <p:sp>
        <p:nvSpPr>
          <p:cNvPr id="68" name="Rectangle 67"/>
          <p:cNvSpPr/>
          <p:nvPr/>
        </p:nvSpPr>
        <p:spPr>
          <a:xfrm>
            <a:off x="8301656" y="1755393"/>
            <a:ext cx="2534636" cy="338554"/>
          </a:xfrm>
          <a:prstGeom prst="rect">
            <a:avLst/>
          </a:prstGeom>
        </p:spPr>
        <p:txBody>
          <a:bodyPr wrap="square">
            <a:spAutoFit/>
          </a:bodyPr>
          <a:lstStyle/>
          <a:p>
            <a:r>
              <a:rPr lang="en-US" sz="1600" b="1" dirty="0">
                <a:solidFill>
                  <a:srgbClr val="44546A"/>
                </a:solidFill>
              </a:rPr>
              <a:t>The “After” State</a:t>
            </a:r>
          </a:p>
        </p:txBody>
      </p:sp>
      <p:sp>
        <p:nvSpPr>
          <p:cNvPr id="69" name="Rectangle 68"/>
          <p:cNvSpPr/>
          <p:nvPr/>
        </p:nvSpPr>
        <p:spPr>
          <a:xfrm>
            <a:off x="300408" y="604112"/>
            <a:ext cx="7604485"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Leading Global Food &amp; Beverages Corporation</a:t>
            </a:r>
          </a:p>
        </p:txBody>
      </p:sp>
      <p:grpSp>
        <p:nvGrpSpPr>
          <p:cNvPr id="2" name="Group 1"/>
          <p:cNvGrpSpPr/>
          <p:nvPr/>
        </p:nvGrpSpPr>
        <p:grpSpPr>
          <a:xfrm>
            <a:off x="361797" y="3377155"/>
            <a:ext cx="11828880" cy="3479771"/>
            <a:chOff x="361797" y="3377155"/>
            <a:chExt cx="11828880" cy="3479771"/>
          </a:xfrm>
        </p:grpSpPr>
        <p:sp>
          <p:nvSpPr>
            <p:cNvPr id="54" name="Slide Number Placeholder 5"/>
            <p:cNvSpPr txBox="1">
              <a:spLocks/>
            </p:cNvSpPr>
            <p:nvPr/>
          </p:nvSpPr>
          <p:spPr>
            <a:xfrm>
              <a:off x="9447477" y="649180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0414F87-21CC-45C6-A33F-A15A7E070B6F}" type="slidenum">
                <a:rPr lang="en-US" sz="1200" smtClean="0">
                  <a:solidFill>
                    <a:srgbClr val="000000">
                      <a:tint val="75000"/>
                    </a:srgbClr>
                  </a:solidFill>
                </a:rPr>
                <a:pPr algn="r"/>
                <a:t>16</a:t>
              </a:fld>
              <a:endParaRPr lang="en-US" sz="1200" dirty="0">
                <a:solidFill>
                  <a:srgbClr val="000000">
                    <a:tint val="75000"/>
                  </a:srgbClr>
                </a:solidFill>
              </a:endParaRPr>
            </a:p>
          </p:txBody>
        </p:sp>
        <p:grpSp>
          <p:nvGrpSpPr>
            <p:cNvPr id="70" name="Group 69"/>
            <p:cNvGrpSpPr/>
            <p:nvPr/>
          </p:nvGrpSpPr>
          <p:grpSpPr>
            <a:xfrm>
              <a:off x="377198" y="3662520"/>
              <a:ext cx="2913804" cy="797808"/>
              <a:chOff x="-327829" y="3025010"/>
              <a:chExt cx="4262181" cy="1492859"/>
            </a:xfrm>
          </p:grpSpPr>
          <p:sp>
            <p:nvSpPr>
              <p:cNvPr id="71" name="Rounded Rectangle 70"/>
              <p:cNvSpPr/>
              <p:nvPr/>
            </p:nvSpPr>
            <p:spPr bwMode="auto">
              <a:xfrm>
                <a:off x="-327829" y="3025010"/>
                <a:ext cx="4262181" cy="1481660"/>
              </a:xfrm>
              <a:prstGeom prst="roundRect">
                <a:avLst/>
              </a:prstGeom>
              <a:solidFill>
                <a:srgbClr val="C2B3F7">
                  <a:alpha val="11765"/>
                </a:srgbClr>
              </a:solidFill>
              <a:ln w="6350">
                <a:noFill/>
                <a:prstDash val="sysDash"/>
                <a:round/>
                <a:headEnd/>
                <a:tailEnd/>
              </a:ln>
              <a:effectLst>
                <a:innerShdw blurRad="63500" dist="50800" dir="18900000">
                  <a:prstClr val="black">
                    <a:alpha val="50000"/>
                  </a:prstClr>
                </a:innerShdw>
              </a:effectLst>
            </p:spPr>
            <p:txBody>
              <a:bodyPr rtlCol="0" anchor="ctr"/>
              <a:lstStyle/>
              <a:p>
                <a:pPr algn="ctr"/>
                <a:endParaRPr lang="en-US" dirty="0"/>
              </a:p>
            </p:txBody>
          </p:sp>
          <p:pic>
            <p:nvPicPr>
              <p:cNvPr id="86" name="Picture 85"/>
              <p:cNvPicPr>
                <a:picLocks noChangeAspect="1"/>
              </p:cNvPicPr>
              <p:nvPr/>
            </p:nvPicPr>
            <p:blipFill>
              <a:blip r:embed="rId4"/>
              <a:stretch>
                <a:fillRect/>
              </a:stretch>
            </p:blipFill>
            <p:spPr>
              <a:xfrm>
                <a:off x="2575081" y="3667775"/>
                <a:ext cx="1244003" cy="239731"/>
              </a:xfrm>
              <a:prstGeom prst="rect">
                <a:avLst/>
              </a:prstGeom>
            </p:spPr>
          </p:pic>
          <p:pic>
            <p:nvPicPr>
              <p:cNvPr id="87" name="Picture 86"/>
              <p:cNvPicPr>
                <a:picLocks noChangeAspect="1"/>
              </p:cNvPicPr>
              <p:nvPr/>
            </p:nvPicPr>
            <p:blipFill>
              <a:blip r:embed="rId5"/>
              <a:stretch>
                <a:fillRect/>
              </a:stretch>
            </p:blipFill>
            <p:spPr>
              <a:xfrm>
                <a:off x="1957462" y="4054199"/>
                <a:ext cx="1000925" cy="350642"/>
              </a:xfrm>
              <a:prstGeom prst="rect">
                <a:avLst/>
              </a:prstGeom>
            </p:spPr>
          </p:pic>
          <p:pic>
            <p:nvPicPr>
              <p:cNvPr id="88" name="Picture 87"/>
              <p:cNvPicPr>
                <a:picLocks noChangeAspect="1"/>
              </p:cNvPicPr>
              <p:nvPr/>
            </p:nvPicPr>
            <p:blipFill>
              <a:blip r:embed="rId6"/>
              <a:stretch>
                <a:fillRect/>
              </a:stretch>
            </p:blipFill>
            <p:spPr>
              <a:xfrm>
                <a:off x="246293" y="3253882"/>
                <a:ext cx="1064017" cy="449958"/>
              </a:xfrm>
              <a:prstGeom prst="rect">
                <a:avLst/>
              </a:prstGeom>
            </p:spPr>
          </p:pic>
          <p:pic>
            <p:nvPicPr>
              <p:cNvPr id="89" name="Picture 88"/>
              <p:cNvPicPr>
                <a:picLocks noChangeAspect="1"/>
              </p:cNvPicPr>
              <p:nvPr/>
            </p:nvPicPr>
            <p:blipFill>
              <a:blip r:embed="rId7"/>
              <a:stretch>
                <a:fillRect/>
              </a:stretch>
            </p:blipFill>
            <p:spPr>
              <a:xfrm>
                <a:off x="1642397" y="3142815"/>
                <a:ext cx="882681" cy="429725"/>
              </a:xfrm>
              <a:prstGeom prst="rect">
                <a:avLst/>
              </a:prstGeom>
            </p:spPr>
          </p:pic>
          <p:pic>
            <p:nvPicPr>
              <p:cNvPr id="90" name="Picture 89"/>
              <p:cNvPicPr>
                <a:picLocks noChangeAspect="1"/>
              </p:cNvPicPr>
              <p:nvPr/>
            </p:nvPicPr>
            <p:blipFill>
              <a:blip r:embed="rId8"/>
              <a:stretch>
                <a:fillRect/>
              </a:stretch>
            </p:blipFill>
            <p:spPr>
              <a:xfrm>
                <a:off x="317164" y="3952469"/>
                <a:ext cx="1148657" cy="565400"/>
              </a:xfrm>
              <a:prstGeom prst="rect">
                <a:avLst/>
              </a:prstGeom>
            </p:spPr>
          </p:pic>
        </p:grpSp>
        <p:grpSp>
          <p:nvGrpSpPr>
            <p:cNvPr id="91" name="Group 90"/>
            <p:cNvGrpSpPr/>
            <p:nvPr/>
          </p:nvGrpSpPr>
          <p:grpSpPr>
            <a:xfrm>
              <a:off x="361797" y="4550631"/>
              <a:ext cx="3025000" cy="2069894"/>
              <a:chOff x="679783" y="3819000"/>
              <a:chExt cx="2934871" cy="2190885"/>
            </a:xfrm>
          </p:grpSpPr>
          <p:sp>
            <p:nvSpPr>
              <p:cNvPr id="92" name="Rounded Rectangle 91"/>
              <p:cNvSpPr/>
              <p:nvPr/>
            </p:nvSpPr>
            <p:spPr bwMode="auto">
              <a:xfrm>
                <a:off x="679783" y="3819000"/>
                <a:ext cx="2934871" cy="2190885"/>
              </a:xfrm>
              <a:prstGeom prst="roundRect">
                <a:avLst/>
              </a:prstGeom>
              <a:solidFill>
                <a:srgbClr val="FFC000">
                  <a:alpha val="45000"/>
                </a:srgbClr>
              </a:solidFill>
              <a:ln w="12700">
                <a:noFill/>
                <a:round/>
                <a:headEnd/>
                <a:tailEnd/>
              </a:ln>
            </p:spPr>
            <p:txBody>
              <a:bodyPr rtlCol="0" anchor="ctr"/>
              <a:lstStyle/>
              <a:p>
                <a:pPr algn="ctr"/>
                <a:endParaRPr lang="en-US" dirty="0"/>
              </a:p>
            </p:txBody>
          </p:sp>
          <p:sp>
            <p:nvSpPr>
              <p:cNvPr id="93" name="TextBox 92"/>
              <p:cNvSpPr txBox="1"/>
              <p:nvPr/>
            </p:nvSpPr>
            <p:spPr>
              <a:xfrm>
                <a:off x="1460744" y="3839982"/>
                <a:ext cx="1059400" cy="325767"/>
              </a:xfrm>
              <a:prstGeom prst="rect">
                <a:avLst/>
              </a:prstGeom>
              <a:noFill/>
            </p:spPr>
            <p:txBody>
              <a:bodyPr wrap="square" rtlCol="0">
                <a:spAutoFit/>
              </a:bodyPr>
              <a:lstStyle/>
              <a:p>
                <a:r>
                  <a:rPr lang="en-US" sz="1400" b="1" dirty="0">
                    <a:solidFill>
                      <a:srgbClr val="5E350C"/>
                    </a:solidFill>
                  </a:rPr>
                  <a:t>Key metrics:</a:t>
                </a:r>
              </a:p>
            </p:txBody>
          </p:sp>
          <p:sp>
            <p:nvSpPr>
              <p:cNvPr id="94" name="TextBox 93"/>
              <p:cNvSpPr txBox="1"/>
              <p:nvPr/>
            </p:nvSpPr>
            <p:spPr>
              <a:xfrm>
                <a:off x="694724" y="4116981"/>
                <a:ext cx="2919930" cy="1889448"/>
              </a:xfrm>
              <a:prstGeom prst="rect">
                <a:avLst/>
              </a:prstGeom>
              <a:noFill/>
            </p:spPr>
            <p:txBody>
              <a:bodyPr wrap="square" rtlCol="0">
                <a:spAutoFit/>
              </a:bodyPr>
              <a:lstStyle/>
              <a:p>
                <a:pPr marL="228600" indent="-228600">
                  <a:buAutoNum type="arabicPeriod"/>
                </a:pPr>
                <a:r>
                  <a:rPr lang="en-US" sz="1100" dirty="0"/>
                  <a:t>Content marketing - Likes, Posts, retweets, re-pins, comments etc.</a:t>
                </a:r>
              </a:p>
              <a:p>
                <a:pPr marL="228600" indent="-228600">
                  <a:buAutoNum type="arabicPeriod"/>
                </a:pPr>
                <a:r>
                  <a:rPr lang="en-US" sz="1100" dirty="0"/>
                  <a:t>Web traffic &amp; audience engagement - </a:t>
                </a:r>
                <a:r>
                  <a:rPr lang="fr-FR" sz="1100" dirty="0"/>
                  <a:t>Site visits, Sessions, Session duration, Page visit depth etc.</a:t>
                </a:r>
              </a:p>
              <a:p>
                <a:pPr marL="228600" indent="-228600">
                  <a:buAutoNum type="arabicPeriod"/>
                </a:pPr>
                <a:r>
                  <a:rPr lang="en-US" sz="1100" dirty="0"/>
                  <a:t>Video ad – Views, Viewer growth, Subscribers, likes, dislikes etc.</a:t>
                </a:r>
              </a:p>
              <a:p>
                <a:pPr marL="228600" indent="-228600">
                  <a:buAutoNum type="arabicPeriod"/>
                </a:pPr>
                <a:r>
                  <a:rPr lang="en-US" sz="1100" dirty="0"/>
                  <a:t>Paid campaign – Impressions, Viewability rate etc.</a:t>
                </a:r>
              </a:p>
              <a:p>
                <a:pPr marL="228600" indent="-228600">
                  <a:buAutoNum type="arabicPeriod"/>
                </a:pPr>
                <a:r>
                  <a:rPr lang="en-US" sz="1100" dirty="0"/>
                  <a:t>Social buzz – Mentions, brand sentiments etc.</a:t>
                </a:r>
              </a:p>
            </p:txBody>
          </p:sp>
        </p:grpSp>
        <p:sp>
          <p:nvSpPr>
            <p:cNvPr id="95" name="TextBox 94"/>
            <p:cNvSpPr txBox="1"/>
            <p:nvPr/>
          </p:nvSpPr>
          <p:spPr>
            <a:xfrm>
              <a:off x="2299235" y="3633942"/>
              <a:ext cx="951129" cy="246221"/>
            </a:xfrm>
            <a:prstGeom prst="rect">
              <a:avLst/>
            </a:prstGeom>
            <a:noFill/>
          </p:spPr>
          <p:txBody>
            <a:bodyPr wrap="square" rtlCol="0">
              <a:spAutoFit/>
            </a:bodyPr>
            <a:lstStyle/>
            <a:p>
              <a:pPr algn="ctr"/>
              <a:r>
                <a:rPr lang="en-US" sz="1000" b="1" dirty="0">
                  <a:solidFill>
                    <a:srgbClr val="002060"/>
                  </a:solidFill>
                </a:rPr>
                <a:t>Extraction</a:t>
              </a:r>
            </a:p>
          </p:txBody>
        </p:sp>
        <p:sp>
          <p:nvSpPr>
            <p:cNvPr id="96" name="TextBox 95"/>
            <p:cNvSpPr txBox="1"/>
            <p:nvPr/>
          </p:nvSpPr>
          <p:spPr>
            <a:xfrm>
              <a:off x="2963890" y="3821336"/>
              <a:ext cx="5444317" cy="276999"/>
            </a:xfrm>
            <a:prstGeom prst="rect">
              <a:avLst/>
            </a:prstGeom>
            <a:noFill/>
          </p:spPr>
          <p:txBody>
            <a:bodyPr wrap="square" rtlCol="0">
              <a:spAutoFit/>
            </a:bodyPr>
            <a:lstStyle/>
            <a:p>
              <a:pPr algn="ctr"/>
              <a:r>
                <a:rPr lang="en-US" sz="1200" b="1" dirty="0">
                  <a:solidFill>
                    <a:srgbClr val="002060"/>
                  </a:solidFill>
                </a:rPr>
                <a:t>Warehouse</a:t>
              </a:r>
            </a:p>
          </p:txBody>
        </p:sp>
        <p:sp>
          <p:nvSpPr>
            <p:cNvPr id="97" name="TextBox 96"/>
            <p:cNvSpPr txBox="1"/>
            <p:nvPr/>
          </p:nvSpPr>
          <p:spPr>
            <a:xfrm>
              <a:off x="8717556" y="3852421"/>
              <a:ext cx="1322241" cy="276999"/>
            </a:xfrm>
            <a:prstGeom prst="rect">
              <a:avLst/>
            </a:prstGeom>
            <a:noFill/>
          </p:spPr>
          <p:txBody>
            <a:bodyPr wrap="square" rtlCol="0">
              <a:spAutoFit/>
            </a:bodyPr>
            <a:lstStyle/>
            <a:p>
              <a:pPr algn="ctr"/>
              <a:r>
                <a:rPr lang="en-US" sz="1200" b="1" dirty="0">
                  <a:solidFill>
                    <a:srgbClr val="002060"/>
                  </a:solidFill>
                </a:rPr>
                <a:t>Presentation</a:t>
              </a:r>
            </a:p>
          </p:txBody>
        </p:sp>
        <p:grpSp>
          <p:nvGrpSpPr>
            <p:cNvPr id="98" name="Group 97"/>
            <p:cNvGrpSpPr/>
            <p:nvPr/>
          </p:nvGrpSpPr>
          <p:grpSpPr>
            <a:xfrm>
              <a:off x="9528872" y="3681947"/>
              <a:ext cx="2062272" cy="2840459"/>
              <a:chOff x="9200625" y="1994653"/>
              <a:chExt cx="2556176" cy="4165687"/>
            </a:xfrm>
          </p:grpSpPr>
          <p:pic>
            <p:nvPicPr>
              <p:cNvPr id="99" name="Picture 9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55611" y="1994653"/>
                <a:ext cx="1895121" cy="1304680"/>
              </a:xfrm>
              <a:prstGeom prst="rect">
                <a:avLst/>
              </a:prstGeom>
              <a:effectLst>
                <a:outerShdw blurRad="50800" dist="38100" dir="2700000" algn="tl" rotWithShape="0">
                  <a:prstClr val="black">
                    <a:alpha val="40000"/>
                  </a:prstClr>
                </a:outerShdw>
              </a:effectLst>
            </p:spPr>
          </p:pic>
          <p:pic>
            <p:nvPicPr>
              <p:cNvPr id="100" name="Picture 9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00625" y="3401247"/>
                <a:ext cx="2556176" cy="1211334"/>
              </a:xfrm>
              <a:prstGeom prst="rect">
                <a:avLst/>
              </a:prstGeom>
              <a:effectLst>
                <a:outerShdw blurRad="50800" dist="38100" dir="2700000" algn="tl" rotWithShape="0">
                  <a:prstClr val="black">
                    <a:alpha val="40000"/>
                  </a:prstClr>
                </a:outerShdw>
              </a:effectLst>
            </p:spPr>
          </p:pic>
          <p:pic>
            <p:nvPicPr>
              <p:cNvPr id="101" name="Picture 10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525363" y="4748208"/>
                <a:ext cx="1890251" cy="1412132"/>
              </a:xfrm>
              <a:prstGeom prst="rect">
                <a:avLst/>
              </a:prstGeom>
              <a:effectLst>
                <a:outerShdw blurRad="50800" dist="38100" dir="2700000" algn="tl" rotWithShape="0">
                  <a:prstClr val="black">
                    <a:alpha val="40000"/>
                  </a:prstClr>
                </a:outerShdw>
              </a:effectLst>
            </p:spPr>
          </p:pic>
        </p:grpSp>
        <p:grpSp>
          <p:nvGrpSpPr>
            <p:cNvPr id="102" name="Group 101"/>
            <p:cNvGrpSpPr/>
            <p:nvPr/>
          </p:nvGrpSpPr>
          <p:grpSpPr>
            <a:xfrm>
              <a:off x="3868444" y="4126062"/>
              <a:ext cx="641595" cy="2171994"/>
              <a:chOff x="3797055" y="2858819"/>
              <a:chExt cx="641595" cy="2171994"/>
            </a:xfrm>
          </p:grpSpPr>
          <p:grpSp>
            <p:nvGrpSpPr>
              <p:cNvPr id="103" name="Group 102"/>
              <p:cNvGrpSpPr/>
              <p:nvPr/>
            </p:nvGrpSpPr>
            <p:grpSpPr>
              <a:xfrm>
                <a:off x="3833904" y="3255909"/>
                <a:ext cx="533566" cy="392041"/>
                <a:chOff x="3868497" y="4865497"/>
                <a:chExt cx="676656" cy="435742"/>
              </a:xfrm>
            </p:grpSpPr>
            <p:sp>
              <p:nvSpPr>
                <p:cNvPr id="120" name="Flowchart: Multidocument 119"/>
                <p:cNvSpPr/>
                <p:nvPr/>
              </p:nvSpPr>
              <p:spPr bwMode="auto">
                <a:xfrm>
                  <a:off x="3897453" y="4865497"/>
                  <a:ext cx="647700" cy="435742"/>
                </a:xfrm>
                <a:prstGeom prst="flowChartMultidocument">
                  <a:avLst/>
                </a:prstGeom>
                <a:noFill/>
                <a:ln w="12700">
                  <a:solidFill>
                    <a:srgbClr val="229E89"/>
                  </a:solidFill>
                  <a:round/>
                  <a:headEnd/>
                  <a:tailEnd/>
                </a:ln>
              </p:spPr>
              <p:txBody>
                <a:bodyPr rtlCol="0" anchor="ctr"/>
                <a:lstStyle/>
                <a:p>
                  <a:pPr algn="ctr"/>
                  <a:endParaRPr lang="en-US" dirty="0"/>
                </a:p>
              </p:txBody>
            </p:sp>
            <p:sp>
              <p:nvSpPr>
                <p:cNvPr id="121" name="TextBox 120"/>
                <p:cNvSpPr txBox="1"/>
                <p:nvPr/>
              </p:nvSpPr>
              <p:spPr>
                <a:xfrm>
                  <a:off x="3868497" y="5029022"/>
                  <a:ext cx="625015" cy="205251"/>
                </a:xfrm>
                <a:prstGeom prst="rect">
                  <a:avLst/>
                </a:prstGeom>
                <a:noFill/>
              </p:spPr>
              <p:txBody>
                <a:bodyPr wrap="square" rtlCol="0">
                  <a:spAutoFit/>
                </a:bodyPr>
                <a:lstStyle/>
                <a:p>
                  <a:r>
                    <a:rPr lang="en-US" sz="600" dirty="0"/>
                    <a:t>Flat Files</a:t>
                  </a:r>
                </a:p>
              </p:txBody>
            </p:sp>
          </p:grpSp>
          <p:grpSp>
            <p:nvGrpSpPr>
              <p:cNvPr id="104" name="Group 103"/>
              <p:cNvGrpSpPr/>
              <p:nvPr/>
            </p:nvGrpSpPr>
            <p:grpSpPr>
              <a:xfrm>
                <a:off x="3868465" y="3726058"/>
                <a:ext cx="439629" cy="866180"/>
                <a:chOff x="3868465" y="3260720"/>
                <a:chExt cx="439629" cy="866180"/>
              </a:xfrm>
            </p:grpSpPr>
            <p:grpSp>
              <p:nvGrpSpPr>
                <p:cNvPr id="106" name="Group 105"/>
                <p:cNvGrpSpPr/>
                <p:nvPr/>
              </p:nvGrpSpPr>
              <p:grpSpPr>
                <a:xfrm>
                  <a:off x="3868465" y="3260720"/>
                  <a:ext cx="433887" cy="414797"/>
                  <a:chOff x="4853651" y="5376175"/>
                  <a:chExt cx="433887" cy="414797"/>
                </a:xfrm>
              </p:grpSpPr>
              <p:grpSp>
                <p:nvGrpSpPr>
                  <p:cNvPr id="114" name="Group 113"/>
                  <p:cNvGrpSpPr/>
                  <p:nvPr/>
                </p:nvGrpSpPr>
                <p:grpSpPr>
                  <a:xfrm>
                    <a:off x="4853651" y="5376175"/>
                    <a:ext cx="433887" cy="201561"/>
                    <a:chOff x="4853651" y="5376175"/>
                    <a:chExt cx="433887" cy="201561"/>
                  </a:xfrm>
                </p:grpSpPr>
                <p:sp>
                  <p:nvSpPr>
                    <p:cNvPr id="118" name="Snip Same Side Corner Rectangle 117"/>
                    <p:cNvSpPr/>
                    <p:nvPr/>
                  </p:nvSpPr>
                  <p:spPr bwMode="auto">
                    <a:xfrm>
                      <a:off x="4853651" y="5376175"/>
                      <a:ext cx="433887" cy="182085"/>
                    </a:xfrm>
                    <a:prstGeom prst="snip2SameRect">
                      <a:avLst>
                        <a:gd name="adj1" fmla="val 45530"/>
                        <a:gd name="adj2" fmla="val 0"/>
                      </a:avLst>
                    </a:prstGeom>
                    <a:noFill/>
                    <a:ln w="12700">
                      <a:solidFill>
                        <a:srgbClr val="229E89"/>
                      </a:solidFill>
                      <a:round/>
                      <a:headEnd/>
                      <a:tailEnd/>
                    </a:ln>
                  </p:spPr>
                  <p:txBody>
                    <a:bodyPr rtlCol="0" anchor="ctr"/>
                    <a:lstStyle/>
                    <a:p>
                      <a:pPr algn="ctr"/>
                      <a:endParaRPr lang="en-US" dirty="0">
                        <a:solidFill>
                          <a:srgbClr val="00B050"/>
                        </a:solidFill>
                      </a:endParaRPr>
                    </a:p>
                  </p:txBody>
                </p:sp>
                <p:sp>
                  <p:nvSpPr>
                    <p:cNvPr id="119" name="TextBox 118"/>
                    <p:cNvSpPr txBox="1"/>
                    <p:nvPr/>
                  </p:nvSpPr>
                  <p:spPr>
                    <a:xfrm>
                      <a:off x="4872965" y="5393070"/>
                      <a:ext cx="393168" cy="18466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600" dirty="0">
                          <a:solidFill>
                            <a:schemeClr val="tx1"/>
                          </a:solidFill>
                        </a:rPr>
                        <a:t>API</a:t>
                      </a:r>
                    </a:p>
                  </p:txBody>
                </p:sp>
              </p:grpSp>
              <p:grpSp>
                <p:nvGrpSpPr>
                  <p:cNvPr id="115" name="Group 114"/>
                  <p:cNvGrpSpPr/>
                  <p:nvPr/>
                </p:nvGrpSpPr>
                <p:grpSpPr>
                  <a:xfrm>
                    <a:off x="4853651" y="5606306"/>
                    <a:ext cx="433887" cy="184666"/>
                    <a:chOff x="4853651" y="5606306"/>
                    <a:chExt cx="433887" cy="184666"/>
                  </a:xfrm>
                </p:grpSpPr>
                <p:sp>
                  <p:nvSpPr>
                    <p:cNvPr id="116" name="Snip Same Side Corner Rectangle 115"/>
                    <p:cNvSpPr/>
                    <p:nvPr/>
                  </p:nvSpPr>
                  <p:spPr bwMode="auto">
                    <a:xfrm>
                      <a:off x="4853651" y="5608887"/>
                      <a:ext cx="433887" cy="182085"/>
                    </a:xfrm>
                    <a:prstGeom prst="snip2SameRect">
                      <a:avLst>
                        <a:gd name="adj1" fmla="val 45530"/>
                        <a:gd name="adj2" fmla="val 0"/>
                      </a:avLst>
                    </a:prstGeom>
                    <a:noFill/>
                    <a:ln w="12700">
                      <a:solidFill>
                        <a:srgbClr val="229E89"/>
                      </a:solidFill>
                      <a:round/>
                      <a:headEnd/>
                      <a:tailEnd/>
                    </a:ln>
                  </p:spPr>
                  <p:txBody>
                    <a:bodyPr rtlCol="0" anchor="ctr"/>
                    <a:lstStyle/>
                    <a:p>
                      <a:pPr algn="ctr"/>
                      <a:endParaRPr lang="en-US" dirty="0">
                        <a:solidFill>
                          <a:srgbClr val="00B050"/>
                        </a:solidFill>
                      </a:endParaRPr>
                    </a:p>
                  </p:txBody>
                </p:sp>
                <p:sp>
                  <p:nvSpPr>
                    <p:cNvPr id="117" name="TextBox 116"/>
                    <p:cNvSpPr txBox="1"/>
                    <p:nvPr/>
                  </p:nvSpPr>
                  <p:spPr>
                    <a:xfrm>
                      <a:off x="4867588" y="5606306"/>
                      <a:ext cx="406012" cy="18466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600" dirty="0">
                          <a:solidFill>
                            <a:schemeClr val="tx1"/>
                          </a:solidFill>
                        </a:rPr>
                        <a:t>API</a:t>
                      </a:r>
                    </a:p>
                  </p:txBody>
                </p:sp>
              </p:grpSp>
            </p:grpSp>
            <p:grpSp>
              <p:nvGrpSpPr>
                <p:cNvPr id="107" name="Group 106"/>
                <p:cNvGrpSpPr/>
                <p:nvPr/>
              </p:nvGrpSpPr>
              <p:grpSpPr>
                <a:xfrm>
                  <a:off x="3874207" y="3712103"/>
                  <a:ext cx="433887" cy="414797"/>
                  <a:chOff x="4853651" y="5376175"/>
                  <a:chExt cx="433887" cy="414797"/>
                </a:xfrm>
              </p:grpSpPr>
              <p:grpSp>
                <p:nvGrpSpPr>
                  <p:cNvPr id="108" name="Group 107"/>
                  <p:cNvGrpSpPr/>
                  <p:nvPr/>
                </p:nvGrpSpPr>
                <p:grpSpPr>
                  <a:xfrm>
                    <a:off x="4853651" y="5376175"/>
                    <a:ext cx="433887" cy="201561"/>
                    <a:chOff x="4853651" y="5376175"/>
                    <a:chExt cx="433887" cy="201561"/>
                  </a:xfrm>
                </p:grpSpPr>
                <p:sp>
                  <p:nvSpPr>
                    <p:cNvPr id="112" name="Snip Same Side Corner Rectangle 111"/>
                    <p:cNvSpPr/>
                    <p:nvPr/>
                  </p:nvSpPr>
                  <p:spPr bwMode="auto">
                    <a:xfrm>
                      <a:off x="4853651" y="5376175"/>
                      <a:ext cx="433887" cy="182085"/>
                    </a:xfrm>
                    <a:prstGeom prst="snip2SameRect">
                      <a:avLst>
                        <a:gd name="adj1" fmla="val 45530"/>
                        <a:gd name="adj2" fmla="val 0"/>
                      </a:avLst>
                    </a:prstGeom>
                    <a:noFill/>
                    <a:ln w="12700">
                      <a:solidFill>
                        <a:srgbClr val="229E89"/>
                      </a:solidFill>
                      <a:round/>
                      <a:headEnd/>
                      <a:tailEnd/>
                    </a:ln>
                  </p:spPr>
                  <p:txBody>
                    <a:bodyPr rtlCol="0" anchor="ctr"/>
                    <a:lstStyle/>
                    <a:p>
                      <a:pPr algn="ctr"/>
                      <a:endParaRPr lang="en-US" dirty="0">
                        <a:solidFill>
                          <a:srgbClr val="00B050"/>
                        </a:solidFill>
                      </a:endParaRPr>
                    </a:p>
                  </p:txBody>
                </p:sp>
                <p:sp>
                  <p:nvSpPr>
                    <p:cNvPr id="113" name="TextBox 112"/>
                    <p:cNvSpPr txBox="1"/>
                    <p:nvPr/>
                  </p:nvSpPr>
                  <p:spPr>
                    <a:xfrm>
                      <a:off x="4872965" y="5393070"/>
                      <a:ext cx="393168" cy="18466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600" dirty="0">
                          <a:solidFill>
                            <a:schemeClr val="tx1"/>
                          </a:solidFill>
                        </a:rPr>
                        <a:t>API</a:t>
                      </a:r>
                    </a:p>
                  </p:txBody>
                </p:sp>
              </p:grpSp>
              <p:grpSp>
                <p:nvGrpSpPr>
                  <p:cNvPr id="109" name="Group 108"/>
                  <p:cNvGrpSpPr/>
                  <p:nvPr/>
                </p:nvGrpSpPr>
                <p:grpSpPr>
                  <a:xfrm>
                    <a:off x="4853651" y="5606306"/>
                    <a:ext cx="433887" cy="184666"/>
                    <a:chOff x="4853651" y="5606306"/>
                    <a:chExt cx="433887" cy="184666"/>
                  </a:xfrm>
                </p:grpSpPr>
                <p:sp>
                  <p:nvSpPr>
                    <p:cNvPr id="110" name="Snip Same Side Corner Rectangle 109"/>
                    <p:cNvSpPr/>
                    <p:nvPr/>
                  </p:nvSpPr>
                  <p:spPr bwMode="auto">
                    <a:xfrm>
                      <a:off x="4853651" y="5608887"/>
                      <a:ext cx="433887" cy="182085"/>
                    </a:xfrm>
                    <a:prstGeom prst="snip2SameRect">
                      <a:avLst>
                        <a:gd name="adj1" fmla="val 45530"/>
                        <a:gd name="adj2" fmla="val 0"/>
                      </a:avLst>
                    </a:prstGeom>
                    <a:noFill/>
                    <a:ln w="12700">
                      <a:solidFill>
                        <a:srgbClr val="229E89"/>
                      </a:solidFill>
                      <a:round/>
                      <a:headEnd/>
                      <a:tailEnd/>
                    </a:ln>
                  </p:spPr>
                  <p:txBody>
                    <a:bodyPr rtlCol="0" anchor="ctr"/>
                    <a:lstStyle/>
                    <a:p>
                      <a:pPr algn="ctr"/>
                      <a:endParaRPr lang="en-US" dirty="0">
                        <a:solidFill>
                          <a:srgbClr val="00B050"/>
                        </a:solidFill>
                      </a:endParaRPr>
                    </a:p>
                  </p:txBody>
                </p:sp>
                <p:sp>
                  <p:nvSpPr>
                    <p:cNvPr id="111" name="TextBox 110"/>
                    <p:cNvSpPr txBox="1"/>
                    <p:nvPr/>
                  </p:nvSpPr>
                  <p:spPr>
                    <a:xfrm>
                      <a:off x="4867588" y="5606306"/>
                      <a:ext cx="406012" cy="18466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600" dirty="0">
                          <a:solidFill>
                            <a:schemeClr val="tx1"/>
                          </a:solidFill>
                        </a:rPr>
                        <a:t>API</a:t>
                      </a:r>
                    </a:p>
                  </p:txBody>
                </p:sp>
              </p:grpSp>
            </p:grpSp>
          </p:grpSp>
          <p:sp>
            <p:nvSpPr>
              <p:cNvPr id="105" name="Round Diagonal Corner Rectangle 104"/>
              <p:cNvSpPr/>
              <p:nvPr/>
            </p:nvSpPr>
            <p:spPr bwMode="auto">
              <a:xfrm>
                <a:off x="3797055" y="2858819"/>
                <a:ext cx="641595" cy="2171994"/>
              </a:xfrm>
              <a:prstGeom prst="round2DiagRect">
                <a:avLst/>
              </a:prstGeom>
              <a:noFill/>
              <a:ln w="12700" cmpd="dbl">
                <a:solidFill>
                  <a:schemeClr val="accent3">
                    <a:lumMod val="60000"/>
                    <a:lumOff val="40000"/>
                  </a:schemeClr>
                </a:solidFill>
                <a:round/>
                <a:headEnd/>
                <a:tailEnd/>
              </a:ln>
            </p:spPr>
            <p:txBody>
              <a:bodyPr rtlCol="0" anchor="ctr"/>
              <a:lstStyle/>
              <a:p>
                <a:pPr algn="ctr"/>
                <a:endParaRPr lang="en-US" dirty="0"/>
              </a:p>
            </p:txBody>
          </p:sp>
        </p:grpSp>
        <p:grpSp>
          <p:nvGrpSpPr>
            <p:cNvPr id="122" name="Group 121"/>
            <p:cNvGrpSpPr/>
            <p:nvPr/>
          </p:nvGrpSpPr>
          <p:grpSpPr>
            <a:xfrm>
              <a:off x="4922803" y="4150093"/>
              <a:ext cx="1025192" cy="2171994"/>
              <a:chOff x="4756188" y="1854058"/>
              <a:chExt cx="1025192" cy="2171994"/>
            </a:xfrm>
          </p:grpSpPr>
          <p:sp>
            <p:nvSpPr>
              <p:cNvPr id="123" name="Snip Diagonal Corner Rectangle 122"/>
              <p:cNvSpPr/>
              <p:nvPr/>
            </p:nvSpPr>
            <p:spPr bwMode="auto">
              <a:xfrm>
                <a:off x="4844753" y="1854058"/>
                <a:ext cx="813648" cy="2171994"/>
              </a:xfrm>
              <a:prstGeom prst="snip2DiagRect">
                <a:avLst/>
              </a:prstGeom>
              <a:noFill/>
              <a:ln w="12700">
                <a:solidFill>
                  <a:schemeClr val="accent3">
                    <a:lumMod val="60000"/>
                    <a:lumOff val="40000"/>
                  </a:schemeClr>
                </a:solidFill>
                <a:round/>
                <a:headEnd/>
                <a:tailEnd/>
              </a:ln>
            </p:spPr>
            <p:txBody>
              <a:bodyPr rtlCol="0" anchor="ctr"/>
              <a:lstStyle/>
              <a:p>
                <a:pPr algn="ctr"/>
                <a:endParaRPr lang="en-US" dirty="0"/>
              </a:p>
            </p:txBody>
          </p:sp>
          <p:sp>
            <p:nvSpPr>
              <p:cNvPr id="124" name="TextBox 123"/>
              <p:cNvSpPr txBox="1"/>
              <p:nvPr/>
            </p:nvSpPr>
            <p:spPr>
              <a:xfrm>
                <a:off x="4816049" y="2391527"/>
                <a:ext cx="813648" cy="369332"/>
              </a:xfrm>
              <a:prstGeom prst="rect">
                <a:avLst/>
              </a:prstGeom>
              <a:noFill/>
            </p:spPr>
            <p:txBody>
              <a:bodyPr wrap="square" rtlCol="0">
                <a:spAutoFit/>
              </a:bodyPr>
              <a:lstStyle/>
              <a:p>
                <a:pPr algn="ctr"/>
                <a:r>
                  <a:rPr lang="en-US" dirty="0"/>
                  <a:t>ETL</a:t>
                </a:r>
              </a:p>
            </p:txBody>
          </p:sp>
          <p:sp>
            <p:nvSpPr>
              <p:cNvPr id="125" name="TextBox 124"/>
              <p:cNvSpPr txBox="1"/>
              <p:nvPr/>
            </p:nvSpPr>
            <p:spPr>
              <a:xfrm>
                <a:off x="4756188" y="2765516"/>
                <a:ext cx="1025192" cy="553998"/>
              </a:xfrm>
              <a:prstGeom prst="rect">
                <a:avLst/>
              </a:prstGeom>
              <a:noFill/>
            </p:spPr>
            <p:txBody>
              <a:bodyPr wrap="square" rtlCol="0">
                <a:spAutoFit/>
              </a:bodyPr>
              <a:lstStyle/>
              <a:p>
                <a:pPr algn="ctr"/>
                <a:r>
                  <a:rPr lang="en-US" sz="1000" dirty="0"/>
                  <a:t>Extraction</a:t>
                </a:r>
              </a:p>
              <a:p>
                <a:pPr algn="ctr"/>
                <a:r>
                  <a:rPr lang="en-US" sz="1000" dirty="0"/>
                  <a:t>Transformation</a:t>
                </a:r>
              </a:p>
              <a:p>
                <a:pPr algn="ctr"/>
                <a:r>
                  <a:rPr lang="en-US" sz="1000" dirty="0"/>
                  <a:t>Loading</a:t>
                </a:r>
              </a:p>
            </p:txBody>
          </p:sp>
        </p:grpSp>
        <p:sp>
          <p:nvSpPr>
            <p:cNvPr id="126" name="Down Arrow 125"/>
            <p:cNvSpPr/>
            <p:nvPr/>
          </p:nvSpPr>
          <p:spPr bwMode="auto">
            <a:xfrm rot="16200000">
              <a:off x="4687852" y="5163479"/>
              <a:ext cx="176143" cy="284932"/>
            </a:xfrm>
            <a:prstGeom prst="downArrow">
              <a:avLst/>
            </a:prstGeom>
            <a:noFill/>
            <a:ln w="6350">
              <a:solidFill>
                <a:schemeClr val="accent3">
                  <a:lumMod val="75000"/>
                </a:schemeClr>
              </a:solidFill>
              <a:prstDash val="solid"/>
              <a:round/>
              <a:headEnd/>
              <a:tailEnd/>
            </a:ln>
          </p:spPr>
          <p:txBody>
            <a:bodyPr rtlCol="0" anchor="ctr"/>
            <a:lstStyle/>
            <a:p>
              <a:pPr algn="ctr"/>
              <a:endParaRPr lang="en-US" dirty="0"/>
            </a:p>
          </p:txBody>
        </p:sp>
        <p:sp>
          <p:nvSpPr>
            <p:cNvPr id="127" name="Down Arrow 126"/>
            <p:cNvSpPr/>
            <p:nvPr/>
          </p:nvSpPr>
          <p:spPr bwMode="auto">
            <a:xfrm rot="16200000">
              <a:off x="6048260" y="5046361"/>
              <a:ext cx="201145" cy="447190"/>
            </a:xfrm>
            <a:prstGeom prst="downArrow">
              <a:avLst/>
            </a:prstGeom>
            <a:noFill/>
            <a:ln w="6350">
              <a:solidFill>
                <a:schemeClr val="accent3">
                  <a:lumMod val="75000"/>
                </a:schemeClr>
              </a:solidFill>
              <a:prstDash val="solid"/>
              <a:round/>
              <a:headEnd/>
              <a:tailEnd/>
            </a:ln>
          </p:spPr>
          <p:txBody>
            <a:bodyPr rtlCol="0" anchor="ctr"/>
            <a:lstStyle/>
            <a:p>
              <a:pPr algn="ctr"/>
              <a:endParaRPr lang="en-US" dirty="0"/>
            </a:p>
          </p:txBody>
        </p:sp>
        <p:sp>
          <p:nvSpPr>
            <p:cNvPr id="128" name="Down Arrow 127"/>
            <p:cNvSpPr/>
            <p:nvPr/>
          </p:nvSpPr>
          <p:spPr bwMode="auto">
            <a:xfrm rot="16200000">
              <a:off x="8750613" y="4893244"/>
              <a:ext cx="318092" cy="660376"/>
            </a:xfrm>
            <a:prstGeom prst="downArrow">
              <a:avLst/>
            </a:prstGeom>
            <a:noFill/>
            <a:ln w="6350">
              <a:solidFill>
                <a:schemeClr val="accent3">
                  <a:lumMod val="75000"/>
                </a:schemeClr>
              </a:solidFill>
              <a:prstDash val="solid"/>
              <a:round/>
              <a:headEnd/>
              <a:tailEnd/>
            </a:ln>
          </p:spPr>
          <p:txBody>
            <a:bodyPr rtlCol="0" anchor="ctr"/>
            <a:lstStyle/>
            <a:p>
              <a:pPr algn="ctr"/>
              <a:endParaRPr lang="en-US" dirty="0"/>
            </a:p>
          </p:txBody>
        </p:sp>
        <p:sp>
          <p:nvSpPr>
            <p:cNvPr id="129" name="TextBox 128"/>
            <p:cNvSpPr txBox="1"/>
            <p:nvPr/>
          </p:nvSpPr>
          <p:spPr>
            <a:xfrm>
              <a:off x="8471583" y="5394017"/>
              <a:ext cx="979858" cy="461665"/>
            </a:xfrm>
            <a:prstGeom prst="rect">
              <a:avLst/>
            </a:prstGeom>
            <a:noFill/>
          </p:spPr>
          <p:txBody>
            <a:bodyPr wrap="square" rtlCol="0">
              <a:spAutoFit/>
            </a:bodyPr>
            <a:lstStyle/>
            <a:p>
              <a:pPr algn="ctr"/>
              <a:r>
                <a:rPr lang="en-US" sz="1200" dirty="0"/>
                <a:t>  To dashboards</a:t>
              </a:r>
            </a:p>
          </p:txBody>
        </p:sp>
        <p:grpSp>
          <p:nvGrpSpPr>
            <p:cNvPr id="130" name="Group 129"/>
            <p:cNvGrpSpPr/>
            <p:nvPr/>
          </p:nvGrpSpPr>
          <p:grpSpPr>
            <a:xfrm>
              <a:off x="6442483" y="4063141"/>
              <a:ext cx="1877775" cy="2280454"/>
              <a:chOff x="6235791" y="1794615"/>
              <a:chExt cx="1524098" cy="2266209"/>
            </a:xfrm>
          </p:grpSpPr>
          <p:sp>
            <p:nvSpPr>
              <p:cNvPr id="131" name="Flowchart: Magnetic Disk 130"/>
              <p:cNvSpPr/>
              <p:nvPr/>
            </p:nvSpPr>
            <p:spPr bwMode="auto">
              <a:xfrm>
                <a:off x="6261823" y="1794615"/>
                <a:ext cx="1489243" cy="2266209"/>
              </a:xfrm>
              <a:prstGeom prst="flowChartMagneticDisk">
                <a:avLst/>
              </a:prstGeom>
              <a:solidFill>
                <a:srgbClr val="C00000">
                  <a:alpha val="42000"/>
                </a:srgbClr>
              </a:solidFill>
              <a:ln w="12700">
                <a:solidFill>
                  <a:schemeClr val="bg1">
                    <a:lumMod val="95000"/>
                  </a:schemeClr>
                </a:solidFill>
                <a:round/>
                <a:headEnd/>
                <a:tailEnd/>
              </a:ln>
            </p:spPr>
            <p:txBody>
              <a:bodyPr rtlCol="0" anchor="ctr"/>
              <a:lstStyle/>
              <a:p>
                <a:pPr algn="ctr"/>
                <a:endParaRPr lang="en-US" sz="900" dirty="0"/>
              </a:p>
            </p:txBody>
          </p:sp>
          <p:grpSp>
            <p:nvGrpSpPr>
              <p:cNvPr id="132" name="Group 131"/>
              <p:cNvGrpSpPr/>
              <p:nvPr/>
            </p:nvGrpSpPr>
            <p:grpSpPr>
              <a:xfrm>
                <a:off x="6462010" y="3016494"/>
                <a:ext cx="1152716" cy="488246"/>
                <a:chOff x="5436069" y="4397651"/>
                <a:chExt cx="899039" cy="175222"/>
              </a:xfrm>
            </p:grpSpPr>
            <p:pic>
              <p:nvPicPr>
                <p:cNvPr id="139" name="Picture 138"/>
                <p:cNvPicPr>
                  <a:picLocks noChangeAspect="1"/>
                </p:cNvPicPr>
                <p:nvPr/>
              </p:nvPicPr>
              <p:blipFill>
                <a:blip r:embed="rId12">
                  <a:duotone>
                    <a:prstClr val="black"/>
                    <a:schemeClr val="accent6">
                      <a:lumMod val="50000"/>
                      <a:tint val="45000"/>
                      <a:satMod val="400000"/>
                    </a:schemeClr>
                  </a:duotone>
                </a:blip>
                <a:stretch>
                  <a:fillRect/>
                </a:stretch>
              </p:blipFill>
              <p:spPr>
                <a:xfrm>
                  <a:off x="5436069" y="4470962"/>
                  <a:ext cx="189959" cy="101911"/>
                </a:xfrm>
                <a:prstGeom prst="rect">
                  <a:avLst/>
                </a:prstGeom>
              </p:spPr>
            </p:pic>
            <p:pic>
              <p:nvPicPr>
                <p:cNvPr id="140" name="Picture 139"/>
                <p:cNvPicPr>
                  <a:picLocks noChangeAspect="1"/>
                </p:cNvPicPr>
                <p:nvPr/>
              </p:nvPicPr>
              <p:blipFill>
                <a:blip r:embed="rId12">
                  <a:duotone>
                    <a:prstClr val="black"/>
                    <a:schemeClr val="accent6">
                      <a:lumMod val="50000"/>
                      <a:tint val="45000"/>
                      <a:satMod val="400000"/>
                    </a:schemeClr>
                  </a:duotone>
                </a:blip>
                <a:stretch>
                  <a:fillRect/>
                </a:stretch>
              </p:blipFill>
              <p:spPr>
                <a:xfrm>
                  <a:off x="6145149" y="4476753"/>
                  <a:ext cx="189959" cy="94980"/>
                </a:xfrm>
                <a:prstGeom prst="rect">
                  <a:avLst/>
                </a:prstGeom>
              </p:spPr>
            </p:pic>
            <p:pic>
              <p:nvPicPr>
                <p:cNvPr id="141" name="Picture 140"/>
                <p:cNvPicPr>
                  <a:picLocks noChangeAspect="1"/>
                </p:cNvPicPr>
                <p:nvPr/>
              </p:nvPicPr>
              <p:blipFill>
                <a:blip r:embed="rId12">
                  <a:duotone>
                    <a:prstClr val="black"/>
                    <a:schemeClr val="accent6">
                      <a:lumMod val="50000"/>
                      <a:tint val="45000"/>
                      <a:satMod val="400000"/>
                    </a:schemeClr>
                  </a:duotone>
                </a:blip>
                <a:stretch>
                  <a:fillRect/>
                </a:stretch>
              </p:blipFill>
              <p:spPr>
                <a:xfrm>
                  <a:off x="5765155" y="4397651"/>
                  <a:ext cx="189959" cy="91180"/>
                </a:xfrm>
                <a:prstGeom prst="rect">
                  <a:avLst/>
                </a:prstGeom>
              </p:spPr>
            </p:pic>
          </p:grpSp>
          <p:pic>
            <p:nvPicPr>
              <p:cNvPr id="133" name="Picture 132"/>
              <p:cNvPicPr>
                <a:picLocks noChangeAspect="1"/>
              </p:cNvPicPr>
              <p:nvPr/>
            </p:nvPicPr>
            <p:blipFill>
              <a:blip r:embed="rId12">
                <a:duotone>
                  <a:prstClr val="black"/>
                  <a:schemeClr val="tx2">
                    <a:tint val="45000"/>
                    <a:satMod val="400000"/>
                  </a:schemeClr>
                </a:duotone>
              </a:blip>
              <a:stretch>
                <a:fillRect/>
              </a:stretch>
            </p:blipFill>
            <p:spPr>
              <a:xfrm>
                <a:off x="6782735" y="1873198"/>
                <a:ext cx="484104" cy="399112"/>
              </a:xfrm>
              <a:prstGeom prst="rect">
                <a:avLst/>
              </a:prstGeom>
            </p:spPr>
          </p:pic>
          <p:sp>
            <p:nvSpPr>
              <p:cNvPr id="134" name="TextBox 133"/>
              <p:cNvSpPr txBox="1"/>
              <p:nvPr/>
            </p:nvSpPr>
            <p:spPr>
              <a:xfrm>
                <a:off x="6883957" y="3494388"/>
                <a:ext cx="875932" cy="458781"/>
              </a:xfrm>
              <a:prstGeom prst="rect">
                <a:avLst/>
              </a:prstGeom>
              <a:noFill/>
            </p:spPr>
            <p:txBody>
              <a:bodyPr wrap="square" rtlCol="0">
                <a:spAutoFit/>
              </a:bodyPr>
              <a:lstStyle/>
              <a:p>
                <a:pPr algn="ctr"/>
                <a:r>
                  <a:rPr lang="en-US" sz="1200" dirty="0"/>
                  <a:t>Summary data</a:t>
                </a:r>
              </a:p>
            </p:txBody>
          </p:sp>
          <p:sp>
            <p:nvSpPr>
              <p:cNvPr id="135" name="TextBox 134"/>
              <p:cNvSpPr txBox="1"/>
              <p:nvPr/>
            </p:nvSpPr>
            <p:spPr>
              <a:xfrm>
                <a:off x="6675167" y="3224849"/>
                <a:ext cx="696005" cy="275269"/>
              </a:xfrm>
              <a:prstGeom prst="rect">
                <a:avLst/>
              </a:prstGeom>
              <a:noFill/>
            </p:spPr>
            <p:txBody>
              <a:bodyPr wrap="square" rtlCol="0">
                <a:spAutoFit/>
              </a:bodyPr>
              <a:lstStyle/>
              <a:p>
                <a:pPr algn="ctr"/>
                <a:r>
                  <a:rPr lang="en-US" sz="1200" dirty="0"/>
                  <a:t>Meta data</a:t>
                </a:r>
              </a:p>
            </p:txBody>
          </p:sp>
          <p:sp>
            <p:nvSpPr>
              <p:cNvPr id="136" name="TextBox 135"/>
              <p:cNvSpPr txBox="1"/>
              <p:nvPr/>
            </p:nvSpPr>
            <p:spPr>
              <a:xfrm>
                <a:off x="6235791" y="3504742"/>
                <a:ext cx="696005" cy="275269"/>
              </a:xfrm>
              <a:prstGeom prst="rect">
                <a:avLst/>
              </a:prstGeom>
              <a:noFill/>
            </p:spPr>
            <p:txBody>
              <a:bodyPr wrap="square" rtlCol="0">
                <a:spAutoFit/>
              </a:bodyPr>
              <a:lstStyle/>
              <a:p>
                <a:pPr algn="ctr"/>
                <a:r>
                  <a:rPr lang="en-US" sz="1200" dirty="0"/>
                  <a:t>Raw data</a:t>
                </a:r>
              </a:p>
            </p:txBody>
          </p:sp>
          <p:sp>
            <p:nvSpPr>
              <p:cNvPr id="137" name="TextBox 136"/>
              <p:cNvSpPr txBox="1"/>
              <p:nvPr/>
            </p:nvSpPr>
            <p:spPr>
              <a:xfrm>
                <a:off x="6624608" y="2260978"/>
                <a:ext cx="954455" cy="275269"/>
              </a:xfrm>
              <a:prstGeom prst="rect">
                <a:avLst/>
              </a:prstGeom>
              <a:noFill/>
            </p:spPr>
            <p:txBody>
              <a:bodyPr wrap="square" rtlCol="0">
                <a:spAutoFit/>
              </a:bodyPr>
              <a:lstStyle/>
              <a:p>
                <a:r>
                  <a:rPr lang="en-US" sz="1200" dirty="0"/>
                  <a:t>Historical data</a:t>
                </a:r>
              </a:p>
            </p:txBody>
          </p:sp>
          <p:cxnSp>
            <p:nvCxnSpPr>
              <p:cNvPr id="138" name="Straight Arrow Connector 137"/>
              <p:cNvCxnSpPr/>
              <p:nvPr/>
            </p:nvCxnSpPr>
            <p:spPr>
              <a:xfrm flipV="1">
                <a:off x="7006449" y="2645332"/>
                <a:ext cx="0" cy="265230"/>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42" name="TextBox 141"/>
            <p:cNvSpPr txBox="1"/>
            <p:nvPr/>
          </p:nvSpPr>
          <p:spPr>
            <a:xfrm>
              <a:off x="3565989" y="6515734"/>
              <a:ext cx="996684" cy="276999"/>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pPr algn="ctr"/>
              <a:r>
                <a:rPr lang="en-US" sz="1200" dirty="0">
                  <a:solidFill>
                    <a:schemeClr val="tx1"/>
                  </a:solidFill>
                </a:rPr>
                <a:t>Data Sources</a:t>
              </a:r>
            </a:p>
          </p:txBody>
        </p:sp>
        <p:sp>
          <p:nvSpPr>
            <p:cNvPr id="143" name="TextBox 142"/>
            <p:cNvSpPr txBox="1"/>
            <p:nvPr/>
          </p:nvSpPr>
          <p:spPr>
            <a:xfrm>
              <a:off x="4886547" y="6515718"/>
              <a:ext cx="1049776" cy="276999"/>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pPr algn="ctr"/>
              <a:r>
                <a:rPr lang="en-US" sz="1200" dirty="0">
                  <a:solidFill>
                    <a:schemeClr val="tx1"/>
                  </a:solidFill>
                </a:rPr>
                <a:t>Staging tables</a:t>
              </a:r>
            </a:p>
          </p:txBody>
        </p:sp>
        <p:sp>
          <p:nvSpPr>
            <p:cNvPr id="144" name="TextBox 143"/>
            <p:cNvSpPr txBox="1"/>
            <p:nvPr/>
          </p:nvSpPr>
          <p:spPr>
            <a:xfrm>
              <a:off x="6965585" y="6429769"/>
              <a:ext cx="811376" cy="276999"/>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pPr algn="ctr"/>
              <a:r>
                <a:rPr lang="en-US" sz="1200" dirty="0">
                  <a:solidFill>
                    <a:schemeClr val="tx1"/>
                  </a:solidFill>
                </a:rPr>
                <a:t>Data mart</a:t>
              </a:r>
            </a:p>
          </p:txBody>
        </p:sp>
        <p:sp>
          <p:nvSpPr>
            <p:cNvPr id="145" name="Rectangle 144"/>
            <p:cNvSpPr/>
            <p:nvPr/>
          </p:nvSpPr>
          <p:spPr>
            <a:xfrm>
              <a:off x="600827" y="3388190"/>
              <a:ext cx="2448619" cy="307777"/>
            </a:xfrm>
            <a:prstGeom prst="rect">
              <a:avLst/>
            </a:prstGeom>
          </p:spPr>
          <p:txBody>
            <a:bodyPr wrap="none">
              <a:spAutoFit/>
            </a:bodyPr>
            <a:lstStyle/>
            <a:p>
              <a:r>
                <a:rPr lang="en-US" sz="1400" b="1" dirty="0">
                  <a:solidFill>
                    <a:srgbClr val="002060"/>
                  </a:solidFill>
                </a:rPr>
                <a:t>Automated  Integrated System</a:t>
              </a:r>
            </a:p>
          </p:txBody>
        </p:sp>
        <p:sp>
          <p:nvSpPr>
            <p:cNvPr id="146" name="Rectangle 145"/>
            <p:cNvSpPr/>
            <p:nvPr/>
          </p:nvSpPr>
          <p:spPr>
            <a:xfrm>
              <a:off x="5011368" y="3377155"/>
              <a:ext cx="2301079" cy="307777"/>
            </a:xfrm>
            <a:prstGeom prst="rect">
              <a:avLst/>
            </a:prstGeom>
          </p:spPr>
          <p:txBody>
            <a:bodyPr wrap="none">
              <a:spAutoFit/>
            </a:bodyPr>
            <a:lstStyle/>
            <a:p>
              <a:r>
                <a:rPr lang="en-US" sz="1400" b="1" dirty="0">
                  <a:solidFill>
                    <a:srgbClr val="002060"/>
                  </a:solidFill>
                </a:rPr>
                <a:t>Enterprise Data Architecture</a:t>
              </a:r>
            </a:p>
          </p:txBody>
        </p:sp>
      </p:grpSp>
      <p:sp>
        <p:nvSpPr>
          <p:cNvPr id="147" name="Rectangle 146"/>
          <p:cNvSpPr/>
          <p:nvPr/>
        </p:nvSpPr>
        <p:spPr>
          <a:xfrm>
            <a:off x="9507426" y="3360561"/>
            <a:ext cx="2391617" cy="307777"/>
          </a:xfrm>
          <a:prstGeom prst="rect">
            <a:avLst/>
          </a:prstGeom>
        </p:spPr>
        <p:txBody>
          <a:bodyPr wrap="none">
            <a:spAutoFit/>
          </a:bodyPr>
          <a:lstStyle/>
          <a:p>
            <a:r>
              <a:rPr lang="en-US" sz="1400" b="1" dirty="0">
                <a:solidFill>
                  <a:srgbClr val="002060"/>
                </a:solidFill>
              </a:rPr>
              <a:t>Cloud-based reporting system</a:t>
            </a:r>
          </a:p>
        </p:txBody>
      </p:sp>
    </p:spTree>
    <p:extLst>
      <p:ext uri="{BB962C8B-B14F-4D97-AF65-F5344CB8AC3E}">
        <p14:creationId xmlns:p14="http://schemas.microsoft.com/office/powerpoint/2010/main" val="669563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256518" y="109396"/>
            <a:ext cx="9511596" cy="546632"/>
          </a:xfrm>
          <a:prstGeom prst="rect">
            <a:avLst/>
          </a:prstGeom>
          <a:solidFill>
            <a:schemeClr val="bg1"/>
          </a:solidFill>
        </p:spPr>
        <p:txBody>
          <a:bodyPr vert="horz" lIns="121789" tIns="60895" rIns="121789" bIns="60895" rtlCol="0" anchor="ctr">
            <a:noAutofit/>
          </a:bodyPr>
          <a:lstStyle/>
          <a:p>
            <a:pPr>
              <a:spcBef>
                <a:spcPct val="0"/>
              </a:spcBef>
            </a:pPr>
            <a:r>
              <a:rPr lang="en-US" sz="2800" b="1" spc="-96" dirty="0">
                <a:ln w="3175">
                  <a:noFill/>
                </a:ln>
                <a:solidFill>
                  <a:srgbClr val="44546A"/>
                </a:solidFill>
                <a:ea typeface="Segoe UI" panose="020B0502040204020203" pitchFamily="34" charset="0"/>
                <a:cs typeface="Segoe UI" panose="020B0502040204020203" pitchFamily="34" charset="0"/>
              </a:rPr>
              <a:t>Analytics to Maximize Market Penetration for New Products Launch</a:t>
            </a:r>
          </a:p>
        </p:txBody>
      </p:sp>
      <p:sp>
        <p:nvSpPr>
          <p:cNvPr id="54" name="Slide Number Placeholder 5"/>
          <p:cNvSpPr txBox="1">
            <a:spLocks/>
          </p:cNvSpPr>
          <p:nvPr/>
        </p:nvSpPr>
        <p:spPr>
          <a:xfrm>
            <a:off x="9454505" y="650093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0414F87-21CC-45C6-A33F-A15A7E070B6F}" type="slidenum">
              <a:rPr lang="en-US" sz="1200" smtClean="0">
                <a:solidFill>
                  <a:srgbClr val="000000">
                    <a:tint val="75000"/>
                  </a:srgbClr>
                </a:solidFill>
              </a:rPr>
              <a:pPr algn="r"/>
              <a:t>17</a:t>
            </a:fld>
            <a:endParaRPr lang="en-US" sz="1200" dirty="0">
              <a:solidFill>
                <a:srgbClr val="000000">
                  <a:tint val="75000"/>
                </a:srgbClr>
              </a:solidFill>
            </a:endParaRPr>
          </a:p>
        </p:txBody>
      </p:sp>
      <p:sp>
        <p:nvSpPr>
          <p:cNvPr id="53" name="Rectangle 52"/>
          <p:cNvSpPr/>
          <p:nvPr/>
        </p:nvSpPr>
        <p:spPr>
          <a:xfrm>
            <a:off x="1" y="1226542"/>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7" name="Rectangle 56"/>
          <p:cNvSpPr/>
          <p:nvPr/>
        </p:nvSpPr>
        <p:spPr>
          <a:xfrm>
            <a:off x="260343" y="1972449"/>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58" name="Rectangle 57"/>
          <p:cNvSpPr/>
          <p:nvPr/>
        </p:nvSpPr>
        <p:spPr>
          <a:xfrm>
            <a:off x="260343" y="1851148"/>
            <a:ext cx="3588326" cy="143148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9" name="Rectangle 58"/>
          <p:cNvSpPr/>
          <p:nvPr/>
        </p:nvSpPr>
        <p:spPr>
          <a:xfrm>
            <a:off x="272560" y="2036917"/>
            <a:ext cx="3499537" cy="867930"/>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Time-to-market was protracted as there was no scientific way in measuring expected success of new product launches</a:t>
            </a:r>
          </a:p>
        </p:txBody>
      </p:sp>
      <p:sp>
        <p:nvSpPr>
          <p:cNvPr id="60" name="Rectangle 59"/>
          <p:cNvSpPr/>
          <p:nvPr/>
        </p:nvSpPr>
        <p:spPr>
          <a:xfrm>
            <a:off x="272560" y="1825974"/>
            <a:ext cx="2534636" cy="338554"/>
          </a:xfrm>
          <a:prstGeom prst="rect">
            <a:avLst/>
          </a:prstGeom>
        </p:spPr>
        <p:txBody>
          <a:bodyPr wrap="square">
            <a:spAutoFit/>
          </a:bodyPr>
          <a:lstStyle/>
          <a:p>
            <a:r>
              <a:rPr lang="en-US" sz="1600" b="1" dirty="0">
                <a:solidFill>
                  <a:srgbClr val="44546A"/>
                </a:solidFill>
              </a:rPr>
              <a:t>The “Before” State</a:t>
            </a:r>
          </a:p>
        </p:txBody>
      </p:sp>
      <p:sp>
        <p:nvSpPr>
          <p:cNvPr id="61" name="Rectangle 60"/>
          <p:cNvSpPr/>
          <p:nvPr/>
        </p:nvSpPr>
        <p:spPr>
          <a:xfrm>
            <a:off x="8301385" y="1851148"/>
            <a:ext cx="3592151" cy="1476744"/>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63" name="Rectangle 62"/>
          <p:cNvSpPr/>
          <p:nvPr/>
        </p:nvSpPr>
        <p:spPr>
          <a:xfrm>
            <a:off x="113088" y="1233086"/>
            <a:ext cx="12078912"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b="1" dirty="0">
                <a:solidFill>
                  <a:srgbClr val="44546A"/>
                </a:solidFill>
              </a:rPr>
              <a:t>The Problem: </a:t>
            </a:r>
            <a:r>
              <a:rPr lang="en-US" sz="1600" dirty="0">
                <a:solidFill>
                  <a:srgbClr val="44546A"/>
                </a:solidFill>
              </a:rPr>
              <a:t>60% of new product introductions in the consumer lifestyle space fail to take off due to wrong markets/positioning, resulting in losses running into billions of dollars </a:t>
            </a:r>
          </a:p>
        </p:txBody>
      </p:sp>
      <p:sp>
        <p:nvSpPr>
          <p:cNvPr id="64" name="Rectangle 63"/>
          <p:cNvSpPr/>
          <p:nvPr/>
        </p:nvSpPr>
        <p:spPr>
          <a:xfrm>
            <a:off x="4255290" y="1972449"/>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65" name="Rectangle 64"/>
          <p:cNvSpPr/>
          <p:nvPr/>
        </p:nvSpPr>
        <p:spPr>
          <a:xfrm>
            <a:off x="4280864" y="1851148"/>
            <a:ext cx="3588326" cy="1478341"/>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6" name="Rectangle 65"/>
          <p:cNvSpPr/>
          <p:nvPr/>
        </p:nvSpPr>
        <p:spPr>
          <a:xfrm>
            <a:off x="4288814" y="2036917"/>
            <a:ext cx="3661025" cy="1384995"/>
          </a:xfrm>
          <a:prstGeom prst="rect">
            <a:avLst/>
          </a:prstGeom>
        </p:spPr>
        <p:txBody>
          <a:bodyPr wrap="square">
            <a:spAutoFit/>
          </a:bodyPr>
          <a:lstStyle/>
          <a:p>
            <a:pPr>
              <a:lnSpc>
                <a:spcPct val="120000"/>
              </a:lnSpc>
            </a:pPr>
            <a:r>
              <a:rPr lang="en-US" sz="1400" noProof="1">
                <a:solidFill>
                  <a:prstClr val="black"/>
                </a:solidFill>
                <a:ea typeface="Verdana" panose="020B0604030504040204" pitchFamily="34" charset="0"/>
                <a:cs typeface="Verdana" panose="020B0604030504040204" pitchFamily="34" charset="0"/>
              </a:rPr>
              <a:t>Identified key factors influencing PTB sales using Bayesian models, prioritized markets based on customer propensity and provided a self-service scenario analyzer tool to optimize resource allocation</a:t>
            </a:r>
          </a:p>
        </p:txBody>
      </p:sp>
      <p:sp>
        <p:nvSpPr>
          <p:cNvPr id="67" name="Rectangle 66"/>
          <p:cNvSpPr/>
          <p:nvPr/>
        </p:nvSpPr>
        <p:spPr>
          <a:xfrm>
            <a:off x="4288814" y="1825974"/>
            <a:ext cx="2131840" cy="338554"/>
          </a:xfrm>
          <a:prstGeom prst="rect">
            <a:avLst/>
          </a:prstGeom>
        </p:spPr>
        <p:txBody>
          <a:bodyPr wrap="square">
            <a:spAutoFit/>
          </a:bodyPr>
          <a:lstStyle/>
          <a:p>
            <a:r>
              <a:rPr lang="en-US" sz="1600" b="1" dirty="0" err="1">
                <a:solidFill>
                  <a:srgbClr val="44546A"/>
                </a:solidFill>
              </a:rPr>
              <a:t>LatentView</a:t>
            </a:r>
            <a:r>
              <a:rPr lang="en-US" sz="1600" b="1" dirty="0">
                <a:solidFill>
                  <a:srgbClr val="44546A"/>
                </a:solidFill>
              </a:rPr>
              <a:t> Solution</a:t>
            </a:r>
          </a:p>
        </p:txBody>
      </p:sp>
      <p:sp>
        <p:nvSpPr>
          <p:cNvPr id="68" name="Rectangle 67"/>
          <p:cNvSpPr/>
          <p:nvPr/>
        </p:nvSpPr>
        <p:spPr>
          <a:xfrm>
            <a:off x="8300182" y="1825974"/>
            <a:ext cx="2534636" cy="338554"/>
          </a:xfrm>
          <a:prstGeom prst="rect">
            <a:avLst/>
          </a:prstGeom>
        </p:spPr>
        <p:txBody>
          <a:bodyPr wrap="square">
            <a:spAutoFit/>
          </a:bodyPr>
          <a:lstStyle/>
          <a:p>
            <a:r>
              <a:rPr lang="en-US" sz="1600" b="1" dirty="0">
                <a:solidFill>
                  <a:srgbClr val="44546A"/>
                </a:solidFill>
              </a:rPr>
              <a:t>The “After” State</a:t>
            </a:r>
          </a:p>
        </p:txBody>
      </p:sp>
      <p:sp>
        <p:nvSpPr>
          <p:cNvPr id="95" name="Rectangle 94"/>
          <p:cNvSpPr/>
          <p:nvPr/>
        </p:nvSpPr>
        <p:spPr>
          <a:xfrm>
            <a:off x="120389" y="650606"/>
            <a:ext cx="5618259"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Consumer Lifestyle Electronics Firm</a:t>
            </a:r>
            <a:endParaRPr lang="en-US" sz="1600" b="1" dirty="0">
              <a:solidFill>
                <a:srgbClr val="44546A"/>
              </a:solidFill>
            </a:endParaRPr>
          </a:p>
        </p:txBody>
      </p:sp>
      <p:sp>
        <p:nvSpPr>
          <p:cNvPr id="115" name="Rectangle 114"/>
          <p:cNvSpPr/>
          <p:nvPr/>
        </p:nvSpPr>
        <p:spPr>
          <a:xfrm>
            <a:off x="8300182" y="2036917"/>
            <a:ext cx="3569219" cy="1384995"/>
          </a:xfrm>
          <a:prstGeom prst="rect">
            <a:avLst/>
          </a:prstGeom>
        </p:spPr>
        <p:txBody>
          <a:bodyPr wrap="square">
            <a:spAutoFit/>
          </a:bodyPr>
          <a:lstStyle/>
          <a:p>
            <a:pPr>
              <a:lnSpc>
                <a:spcPct val="120000"/>
              </a:lnSpc>
            </a:pPr>
            <a:r>
              <a:rPr lang="en-US" sz="1400" noProof="1">
                <a:solidFill>
                  <a:prstClr val="black"/>
                </a:solidFill>
                <a:ea typeface="Verdana" panose="020B0604030504040204" pitchFamily="34" charset="0"/>
                <a:cs typeface="Verdana" panose="020B0604030504040204" pitchFamily="34" charset="0"/>
              </a:rPr>
              <a:t>Go/No-Go decision timeline for new product launches was cut by half and the ‘Go’ decisions taken were far more resilient to market dynamics as it addressed the root causes</a:t>
            </a:r>
          </a:p>
        </p:txBody>
      </p:sp>
      <p:pic>
        <p:nvPicPr>
          <p:cNvPr id="73" name="Picture 72"/>
          <p:cNvPicPr>
            <a:picLocks noChangeAspect="1"/>
          </p:cNvPicPr>
          <p:nvPr/>
        </p:nvPicPr>
        <p:blipFill rotWithShape="1">
          <a:blip r:embed="rId4"/>
          <a:srcRect b="48415"/>
          <a:stretch/>
        </p:blipFill>
        <p:spPr>
          <a:xfrm>
            <a:off x="1307205" y="3356306"/>
            <a:ext cx="9690678" cy="3432479"/>
          </a:xfrm>
          <a:prstGeom prst="rect">
            <a:avLst/>
          </a:prstGeom>
        </p:spPr>
      </p:pic>
    </p:spTree>
    <p:extLst>
      <p:ext uri="{BB962C8B-B14F-4D97-AF65-F5344CB8AC3E}">
        <p14:creationId xmlns:p14="http://schemas.microsoft.com/office/powerpoint/2010/main" val="3361158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256518" y="109396"/>
            <a:ext cx="4562225" cy="546632"/>
          </a:xfrm>
          <a:prstGeom prst="rect">
            <a:avLst/>
          </a:prstGeom>
          <a:solidFill>
            <a:schemeClr val="bg1"/>
          </a:solidFill>
        </p:spPr>
        <p:txBody>
          <a:bodyPr vert="horz" lIns="121789" tIns="60895" rIns="121789" bIns="60895" rtlCol="0" anchor="ctr">
            <a:noAutofit/>
          </a:bodyPr>
          <a:lstStyle/>
          <a:p>
            <a:pPr>
              <a:spcBef>
                <a:spcPct val="0"/>
              </a:spcBef>
            </a:pPr>
            <a:r>
              <a:rPr lang="en-IN" sz="2800" b="1" spc="-96" dirty="0">
                <a:ln w="3175">
                  <a:noFill/>
                </a:ln>
                <a:solidFill>
                  <a:srgbClr val="44546A"/>
                </a:solidFill>
                <a:ea typeface="Segoe UI" panose="020B0502040204020203" pitchFamily="34" charset="0"/>
                <a:cs typeface="Segoe UI" panose="020B0502040204020203" pitchFamily="34" charset="0"/>
              </a:rPr>
              <a:t>New Market Entry Assessment</a:t>
            </a:r>
          </a:p>
        </p:txBody>
      </p:sp>
      <p:sp>
        <p:nvSpPr>
          <p:cNvPr id="29" name="Slide Number Placeholder 2"/>
          <p:cNvSpPr>
            <a:spLocks noGrp="1"/>
          </p:cNvSpPr>
          <p:nvPr>
            <p:ph type="sldNum" sz="quarter" idx="4294967295"/>
          </p:nvPr>
        </p:nvSpPr>
        <p:spPr>
          <a:xfrm>
            <a:off x="9448800" y="6492875"/>
            <a:ext cx="2743200" cy="365125"/>
          </a:xfrm>
        </p:spPr>
        <p:txBody>
          <a:bodyPr/>
          <a:lstStyle/>
          <a:p>
            <a:fld id="{A0C1D9D2-9780-41B5-B48D-9BB1413BC614}" type="slidenum">
              <a:rPr lang="en-US" smtClean="0">
                <a:solidFill>
                  <a:srgbClr val="000000">
                    <a:tint val="75000"/>
                  </a:srgbClr>
                </a:solidFill>
              </a:rPr>
              <a:pPr/>
              <a:t>18</a:t>
            </a:fld>
            <a:endParaRPr lang="en-US" dirty="0">
              <a:solidFill>
                <a:srgbClr val="000000">
                  <a:tint val="75000"/>
                </a:srgbClr>
              </a:solidFill>
            </a:endParaRPr>
          </a:p>
        </p:txBody>
      </p:sp>
      <p:sp>
        <p:nvSpPr>
          <p:cNvPr id="30" name="Rectangle 29"/>
          <p:cNvSpPr/>
          <p:nvPr/>
        </p:nvSpPr>
        <p:spPr>
          <a:xfrm>
            <a:off x="1" y="1152802"/>
            <a:ext cx="12192003" cy="2253637"/>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endParaRPr lang="en-US" kern="0">
              <a:solidFill>
                <a:srgbClr val="FFFFFF"/>
              </a:solidFill>
            </a:endParaRPr>
          </a:p>
        </p:txBody>
      </p:sp>
      <p:sp>
        <p:nvSpPr>
          <p:cNvPr id="31" name="Rectangle 30"/>
          <p:cNvSpPr/>
          <p:nvPr/>
        </p:nvSpPr>
        <p:spPr>
          <a:xfrm>
            <a:off x="260343" y="1891128"/>
            <a:ext cx="3302271" cy="950732"/>
          </a:xfrm>
          <a:prstGeom prst="rect">
            <a:avLst/>
          </a:prstGeom>
          <a:noFill/>
          <a:ln w="12700" cap="flat" cmpd="sng" algn="ctr">
            <a:noFill/>
            <a:prstDash val="solid"/>
            <a:miter lim="800000"/>
          </a:ln>
          <a:effectLst/>
        </p:spPr>
        <p:txBody>
          <a:bodyPr rtlCol="0" anchor="t"/>
          <a:lstStyle/>
          <a:p>
            <a:pPr>
              <a:defRPr/>
            </a:pPr>
            <a:endParaRPr lang="en-US" sz="1400" kern="0" dirty="0">
              <a:solidFill>
                <a:srgbClr val="000000"/>
              </a:solidFill>
            </a:endParaRPr>
          </a:p>
        </p:txBody>
      </p:sp>
      <p:sp>
        <p:nvSpPr>
          <p:cNvPr id="32" name="Rectangle 31"/>
          <p:cNvSpPr/>
          <p:nvPr/>
        </p:nvSpPr>
        <p:spPr>
          <a:xfrm>
            <a:off x="260343" y="1785945"/>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defRPr/>
            </a:pPr>
            <a:endParaRPr lang="en-US" kern="0">
              <a:solidFill>
                <a:srgbClr val="FFFFFF"/>
              </a:solidFill>
            </a:endParaRPr>
          </a:p>
        </p:txBody>
      </p:sp>
      <p:sp>
        <p:nvSpPr>
          <p:cNvPr id="33" name="Rectangle 32"/>
          <p:cNvSpPr/>
          <p:nvPr/>
        </p:nvSpPr>
        <p:spPr>
          <a:xfrm>
            <a:off x="256518" y="1989978"/>
            <a:ext cx="3499537"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Client did not have a presence in the solar power industry and wanted to establish the same via existing and new product development to increase market penetration</a:t>
            </a:r>
          </a:p>
        </p:txBody>
      </p:sp>
      <p:sp>
        <p:nvSpPr>
          <p:cNvPr id="34" name="Rectangle 33"/>
          <p:cNvSpPr/>
          <p:nvPr/>
        </p:nvSpPr>
        <p:spPr>
          <a:xfrm>
            <a:off x="256518" y="1762305"/>
            <a:ext cx="2534636" cy="338554"/>
          </a:xfrm>
          <a:prstGeom prst="rect">
            <a:avLst/>
          </a:prstGeom>
        </p:spPr>
        <p:txBody>
          <a:bodyPr wrap="square" anchor="ctr">
            <a:spAutoFit/>
          </a:bodyPr>
          <a:lstStyle/>
          <a:p>
            <a:pPr>
              <a:defRPr/>
            </a:pPr>
            <a:r>
              <a:rPr lang="en-US" sz="1600" b="1" kern="0" dirty="0">
                <a:solidFill>
                  <a:srgbClr val="44546A"/>
                </a:solidFill>
              </a:rPr>
              <a:t>The “Before” State</a:t>
            </a:r>
          </a:p>
        </p:txBody>
      </p:sp>
      <p:sp>
        <p:nvSpPr>
          <p:cNvPr id="35" name="Rectangle 34"/>
          <p:cNvSpPr/>
          <p:nvPr/>
        </p:nvSpPr>
        <p:spPr>
          <a:xfrm>
            <a:off x="8301385" y="1785945"/>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lvl="1">
              <a:buSzPct val="120000"/>
              <a:defRPr/>
            </a:pPr>
            <a:endParaRPr lang="en-US" sz="1300" kern="0" dirty="0">
              <a:solidFill>
                <a:srgbClr val="000000"/>
              </a:solidFill>
            </a:endParaRPr>
          </a:p>
        </p:txBody>
      </p:sp>
      <p:sp>
        <p:nvSpPr>
          <p:cNvPr id="36" name="Rectangle 35"/>
          <p:cNvSpPr/>
          <p:nvPr/>
        </p:nvSpPr>
        <p:spPr>
          <a:xfrm>
            <a:off x="8301385" y="1989978"/>
            <a:ext cx="3651619" cy="1384995"/>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Client launched the product in the new vertical and recorded ~5% increase in sales via new business vertical. Gradual increased profitability margin by understanding geographical reach and customer base</a:t>
            </a:r>
          </a:p>
        </p:txBody>
      </p:sp>
      <p:sp>
        <p:nvSpPr>
          <p:cNvPr id="37" name="Rectangle 36"/>
          <p:cNvSpPr/>
          <p:nvPr/>
        </p:nvSpPr>
        <p:spPr>
          <a:xfrm>
            <a:off x="208121" y="1113544"/>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a:lnSpc>
                <a:spcPct val="120000"/>
              </a:lnSpc>
              <a:defRPr/>
            </a:pPr>
            <a:r>
              <a:rPr lang="en-US" b="1" kern="0" dirty="0">
                <a:solidFill>
                  <a:srgbClr val="44546A"/>
                </a:solidFill>
              </a:rPr>
              <a:t>The Problem: </a:t>
            </a:r>
            <a:r>
              <a:rPr lang="en-US" sz="1600" kern="0" dirty="0">
                <a:solidFill>
                  <a:srgbClr val="44546A"/>
                </a:solidFill>
              </a:rPr>
              <a:t>Our client sought to understand the market dynamics, industry value chain, competitive scenario and target end-users for its infrastructure equipment products in order to enter the Solar Power industry in the US</a:t>
            </a:r>
          </a:p>
        </p:txBody>
      </p:sp>
      <p:sp>
        <p:nvSpPr>
          <p:cNvPr id="38" name="Rectangle 37"/>
          <p:cNvSpPr/>
          <p:nvPr/>
        </p:nvSpPr>
        <p:spPr>
          <a:xfrm>
            <a:off x="4255290" y="1891128"/>
            <a:ext cx="3302271" cy="950732"/>
          </a:xfrm>
          <a:prstGeom prst="rect">
            <a:avLst/>
          </a:prstGeom>
          <a:noFill/>
          <a:ln w="12700" cap="flat" cmpd="sng" algn="ctr">
            <a:noFill/>
            <a:prstDash val="solid"/>
            <a:miter lim="800000"/>
          </a:ln>
          <a:effectLst/>
        </p:spPr>
        <p:txBody>
          <a:bodyPr rtlCol="0" anchor="t"/>
          <a:lstStyle/>
          <a:p>
            <a:pPr>
              <a:defRPr/>
            </a:pPr>
            <a:endParaRPr lang="en-US" sz="1400" kern="0" dirty="0">
              <a:solidFill>
                <a:srgbClr val="000000"/>
              </a:solidFill>
            </a:endParaRPr>
          </a:p>
        </p:txBody>
      </p:sp>
      <p:sp>
        <p:nvSpPr>
          <p:cNvPr id="39" name="Rectangle 38"/>
          <p:cNvSpPr/>
          <p:nvPr/>
        </p:nvSpPr>
        <p:spPr>
          <a:xfrm>
            <a:off x="4221610" y="1785945"/>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defRPr/>
            </a:pPr>
            <a:endParaRPr lang="en-US" kern="0">
              <a:solidFill>
                <a:srgbClr val="FFFFFF"/>
              </a:solidFill>
            </a:endParaRPr>
          </a:p>
        </p:txBody>
      </p:sp>
      <p:sp>
        <p:nvSpPr>
          <p:cNvPr id="40" name="Rectangle 39"/>
          <p:cNvSpPr/>
          <p:nvPr/>
        </p:nvSpPr>
        <p:spPr>
          <a:xfrm>
            <a:off x="4281899" y="1989978"/>
            <a:ext cx="3688876"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Provided detailed analysis of market size, product segmentation, drivers, end-users and product demand to enter the market through secondary research, data-driven insights</a:t>
            </a:r>
          </a:p>
        </p:txBody>
      </p:sp>
      <p:sp>
        <p:nvSpPr>
          <p:cNvPr id="41" name="Rectangle 40"/>
          <p:cNvSpPr/>
          <p:nvPr/>
        </p:nvSpPr>
        <p:spPr>
          <a:xfrm>
            <a:off x="4281899" y="1762305"/>
            <a:ext cx="2131840" cy="338554"/>
          </a:xfrm>
          <a:prstGeom prst="rect">
            <a:avLst/>
          </a:prstGeom>
        </p:spPr>
        <p:txBody>
          <a:bodyPr wrap="square" anchor="ctr">
            <a:spAutoFit/>
          </a:bodyPr>
          <a:lstStyle/>
          <a:p>
            <a:pPr>
              <a:defRPr/>
            </a:pPr>
            <a:r>
              <a:rPr lang="en-US" sz="1600" b="1" kern="0" dirty="0" err="1">
                <a:solidFill>
                  <a:srgbClr val="44546A"/>
                </a:solidFill>
              </a:rPr>
              <a:t>LatentView</a:t>
            </a:r>
            <a:r>
              <a:rPr lang="en-US" sz="1600" b="1" kern="0" dirty="0">
                <a:solidFill>
                  <a:srgbClr val="44546A"/>
                </a:solidFill>
              </a:rPr>
              <a:t> Solution</a:t>
            </a:r>
          </a:p>
        </p:txBody>
      </p:sp>
      <p:sp>
        <p:nvSpPr>
          <p:cNvPr id="42" name="Rectangle 41"/>
          <p:cNvSpPr/>
          <p:nvPr/>
        </p:nvSpPr>
        <p:spPr>
          <a:xfrm>
            <a:off x="8301385" y="1762305"/>
            <a:ext cx="2534636" cy="338554"/>
          </a:xfrm>
          <a:prstGeom prst="rect">
            <a:avLst/>
          </a:prstGeom>
        </p:spPr>
        <p:txBody>
          <a:bodyPr wrap="square" anchor="ctr">
            <a:spAutoFit/>
          </a:bodyPr>
          <a:lstStyle/>
          <a:p>
            <a:pPr>
              <a:defRPr/>
            </a:pPr>
            <a:r>
              <a:rPr lang="en-US" sz="1600" b="1" kern="0" dirty="0">
                <a:solidFill>
                  <a:srgbClr val="44546A"/>
                </a:solidFill>
              </a:rPr>
              <a:t>The “After” State</a:t>
            </a:r>
          </a:p>
        </p:txBody>
      </p:sp>
      <p:sp>
        <p:nvSpPr>
          <p:cNvPr id="43" name="Rectangle 42"/>
          <p:cNvSpPr/>
          <p:nvPr/>
        </p:nvSpPr>
        <p:spPr>
          <a:xfrm>
            <a:off x="208121" y="592872"/>
            <a:ext cx="7604485"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a:defRPr/>
            </a:pPr>
            <a:r>
              <a:rPr lang="en-US" b="1" kern="0" dirty="0">
                <a:solidFill>
                  <a:srgbClr val="44546A"/>
                </a:solidFill>
              </a:rPr>
              <a:t>Leading Global Physical Infrastructure Equipment Manufacturer</a:t>
            </a:r>
          </a:p>
        </p:txBody>
      </p:sp>
      <p:pic>
        <p:nvPicPr>
          <p:cNvPr id="44" name="Picture 43"/>
          <p:cNvPicPr>
            <a:picLocks noChangeAspect="1"/>
          </p:cNvPicPr>
          <p:nvPr/>
        </p:nvPicPr>
        <p:blipFill>
          <a:blip r:embed="rId4"/>
          <a:stretch>
            <a:fillRect/>
          </a:stretch>
        </p:blipFill>
        <p:spPr>
          <a:xfrm>
            <a:off x="406492" y="3526825"/>
            <a:ext cx="11364593" cy="3076806"/>
          </a:xfrm>
          <a:prstGeom prst="rect">
            <a:avLst/>
          </a:prstGeom>
        </p:spPr>
      </p:pic>
    </p:spTree>
    <p:extLst>
      <p:ext uri="{BB962C8B-B14F-4D97-AF65-F5344CB8AC3E}">
        <p14:creationId xmlns:p14="http://schemas.microsoft.com/office/powerpoint/2010/main" val="3022480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 y="2237586"/>
            <a:ext cx="12192000" cy="731520"/>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latin typeface="Segoe UI"/>
              <a:cs typeface="Segoe UI"/>
            </a:endParaRPr>
          </a:p>
        </p:txBody>
      </p:sp>
      <p:sp>
        <p:nvSpPr>
          <p:cNvPr id="7" name="Rectangle 6"/>
          <p:cNvSpPr/>
          <p:nvPr/>
        </p:nvSpPr>
        <p:spPr>
          <a:xfrm>
            <a:off x="0" y="2969106"/>
            <a:ext cx="10450035" cy="147430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240189" y="3244031"/>
            <a:ext cx="10209845" cy="546632"/>
          </a:xfrm>
          <a:prstGeom prst="rect">
            <a:avLst/>
          </a:prstGeom>
          <a:noFill/>
        </p:spPr>
        <p:txBody>
          <a:bodyPr vert="horz" lIns="121789" tIns="60895" rIns="121789" bIns="60895" rtlCol="0" anchor="ctr">
            <a:noAutofit/>
          </a:bodyPr>
          <a:lstStyle/>
          <a:p>
            <a:pPr>
              <a:spcBef>
                <a:spcPct val="0"/>
              </a:spcBef>
            </a:pPr>
            <a:r>
              <a:rPr lang="en-IN" sz="2800" b="1" spc="-96" dirty="0">
                <a:ln w="3175">
                  <a:noFill/>
                </a:ln>
                <a:solidFill>
                  <a:srgbClr val="095879"/>
                </a:solidFill>
                <a:ea typeface="Segoe UI" panose="020B0502040204020203" pitchFamily="34" charset="0"/>
                <a:cs typeface="Segoe UI" panose="020B0502040204020203" pitchFamily="34" charset="0"/>
              </a:rPr>
              <a:t>‘Digital’ Case Studies</a:t>
            </a:r>
          </a:p>
        </p:txBody>
      </p:sp>
      <p:sp>
        <p:nvSpPr>
          <p:cNvPr id="8" name="Slide Number Placeholder 5"/>
          <p:cNvSpPr txBox="1">
            <a:spLocks/>
          </p:cNvSpPr>
          <p:nvPr/>
        </p:nvSpPr>
        <p:spPr>
          <a:xfrm>
            <a:off x="9458203" y="650052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solidFill>
                  <a:srgbClr val="000000">
                    <a:tint val="75000"/>
                  </a:srgbClr>
                </a:solidFill>
              </a:rPr>
              <a:t>19</a:t>
            </a:r>
          </a:p>
        </p:txBody>
      </p:sp>
    </p:spTree>
    <p:extLst>
      <p:ext uri="{BB962C8B-B14F-4D97-AF65-F5344CB8AC3E}">
        <p14:creationId xmlns:p14="http://schemas.microsoft.com/office/powerpoint/2010/main" val="925727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ectangle 172"/>
          <p:cNvSpPr/>
          <p:nvPr/>
        </p:nvSpPr>
        <p:spPr>
          <a:xfrm>
            <a:off x="240189" y="3244031"/>
            <a:ext cx="10209845" cy="546632"/>
          </a:xfrm>
          <a:prstGeom prst="rect">
            <a:avLst/>
          </a:prstGeom>
          <a:noFill/>
        </p:spPr>
        <p:txBody>
          <a:bodyPr vert="horz" lIns="121789" tIns="60895" rIns="121789" bIns="60895" rtlCol="0" anchor="ctr">
            <a:noAutofit/>
          </a:bodyPr>
          <a:lstStyle/>
          <a:p>
            <a:pPr>
              <a:spcBef>
                <a:spcPct val="0"/>
              </a:spcBef>
            </a:pPr>
            <a:r>
              <a:rPr lang="en-IN" sz="2800" b="1" spc="-96" dirty="0">
                <a:ln w="3175">
                  <a:noFill/>
                </a:ln>
                <a:solidFill>
                  <a:srgbClr val="095879"/>
                </a:solidFill>
                <a:ea typeface="Segoe UI" panose="020B0502040204020203" pitchFamily="34" charset="0"/>
                <a:cs typeface="Segoe UI" panose="020B0502040204020203" pitchFamily="34" charset="0"/>
              </a:rPr>
              <a:t>‘Customer Focused’ Case Studies</a:t>
            </a:r>
          </a:p>
        </p:txBody>
      </p:sp>
      <p:sp>
        <p:nvSpPr>
          <p:cNvPr id="44" name="Slide Number Placeholder 5"/>
          <p:cNvSpPr txBox="1">
            <a:spLocks/>
          </p:cNvSpPr>
          <p:nvPr/>
        </p:nvSpPr>
        <p:spPr>
          <a:xfrm>
            <a:off x="9449582" y="6482668"/>
            <a:ext cx="2743200" cy="365125"/>
          </a:xfrm>
          <a:prstGeom prst="rect">
            <a:avLst/>
          </a:prstGeom>
        </p:spPr>
        <p:txBody>
          <a:bodyPr/>
          <a:lstStyle>
            <a:defPPr>
              <a:defRPr lang="en-US"/>
            </a:defPPr>
            <a:lvl1pPr algn="r">
              <a:defRPr sz="1200">
                <a:solidFill>
                  <a:srgbClr val="000000">
                    <a:tint val="75000"/>
                  </a:srgbClr>
                </a:solidFill>
              </a:defRPr>
            </a:lvl1pPr>
          </a:lstStyle>
          <a:p>
            <a:r>
              <a:rPr lang="en-US" dirty="0"/>
              <a:t>2</a:t>
            </a:r>
          </a:p>
        </p:txBody>
      </p:sp>
    </p:spTree>
    <p:extLst>
      <p:ext uri="{BB962C8B-B14F-4D97-AF65-F5344CB8AC3E}">
        <p14:creationId xmlns:p14="http://schemas.microsoft.com/office/powerpoint/2010/main" val="3443808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256518" y="109396"/>
            <a:ext cx="9102911" cy="546632"/>
          </a:xfrm>
          <a:prstGeom prst="rect">
            <a:avLst/>
          </a:prstGeom>
          <a:solidFill>
            <a:schemeClr val="bg1"/>
          </a:solidFill>
        </p:spPr>
        <p:txBody>
          <a:bodyPr vert="horz" lIns="121789" tIns="60895" rIns="121789" bIns="60895" rtlCol="0" anchor="ctr">
            <a:noAutofit/>
          </a:bodyPr>
          <a:lstStyle/>
          <a:p>
            <a:pPr>
              <a:spcBef>
                <a:spcPct val="0"/>
              </a:spcBef>
            </a:pPr>
            <a:r>
              <a:rPr lang="en-IN" sz="2800" b="1" spc="-96" dirty="0">
                <a:ln w="3175">
                  <a:noFill/>
                </a:ln>
                <a:solidFill>
                  <a:srgbClr val="44546A"/>
                </a:solidFill>
                <a:ea typeface="Segoe UI" panose="020B0502040204020203" pitchFamily="34" charset="0"/>
                <a:cs typeface="Segoe UI" panose="020B0502040204020203" pitchFamily="34" charset="0"/>
              </a:rPr>
              <a:t>High Volume </a:t>
            </a:r>
            <a:r>
              <a:rPr lang="en-IN" sz="2800" b="1" spc="-96" dirty="0" err="1">
                <a:ln w="3175">
                  <a:noFill/>
                </a:ln>
                <a:solidFill>
                  <a:srgbClr val="44546A"/>
                </a:solidFill>
                <a:ea typeface="Segoe UI" panose="020B0502040204020203" pitchFamily="34" charset="0"/>
                <a:cs typeface="Segoe UI" panose="020B0502040204020203" pitchFamily="34" charset="0"/>
              </a:rPr>
              <a:t>ClickStream</a:t>
            </a:r>
            <a:r>
              <a:rPr lang="en-IN" sz="2800" b="1" spc="-96" dirty="0">
                <a:ln w="3175">
                  <a:noFill/>
                </a:ln>
                <a:solidFill>
                  <a:srgbClr val="44546A"/>
                </a:solidFill>
                <a:ea typeface="Segoe UI" panose="020B0502040204020203" pitchFamily="34" charset="0"/>
                <a:cs typeface="Segoe UI" panose="020B0502040204020203" pitchFamily="34" charset="0"/>
              </a:rPr>
              <a:t> Analytics to Monetize Search Page Ads</a:t>
            </a:r>
          </a:p>
        </p:txBody>
      </p:sp>
      <p:sp>
        <p:nvSpPr>
          <p:cNvPr id="44" name="Slide Number Placeholder 5"/>
          <p:cNvSpPr txBox="1">
            <a:spLocks/>
          </p:cNvSpPr>
          <p:nvPr/>
        </p:nvSpPr>
        <p:spPr>
          <a:xfrm>
            <a:off x="9449582" y="648266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solidFill>
                  <a:srgbClr val="000000">
                    <a:tint val="75000"/>
                  </a:srgbClr>
                </a:solidFill>
              </a:rPr>
              <a:t>20</a:t>
            </a:r>
          </a:p>
        </p:txBody>
      </p:sp>
      <p:sp>
        <p:nvSpPr>
          <p:cNvPr id="45" name="Rectangle 44"/>
          <p:cNvSpPr/>
          <p:nvPr/>
        </p:nvSpPr>
        <p:spPr>
          <a:xfrm>
            <a:off x="1" y="1226542"/>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6" name="Rectangle 45"/>
          <p:cNvSpPr/>
          <p:nvPr/>
        </p:nvSpPr>
        <p:spPr>
          <a:xfrm>
            <a:off x="260343" y="1883888"/>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a typeface="+mn-ea"/>
              <a:cs typeface="+mn-cs"/>
            </a:endParaRPr>
          </a:p>
        </p:txBody>
      </p:sp>
      <p:sp>
        <p:nvSpPr>
          <p:cNvPr id="47" name="Rectangle 46"/>
          <p:cNvSpPr/>
          <p:nvPr/>
        </p:nvSpPr>
        <p:spPr>
          <a:xfrm>
            <a:off x="260343" y="1814468"/>
            <a:ext cx="3588326" cy="143148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48" name="Rectangle 47"/>
          <p:cNvSpPr/>
          <p:nvPr/>
        </p:nvSpPr>
        <p:spPr>
          <a:xfrm>
            <a:off x="280855" y="1907917"/>
            <a:ext cx="3499537"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Average revenue per click per user for financial stock related search terms was 30% lower for our client’s search engine as compared to competitor</a:t>
            </a:r>
          </a:p>
        </p:txBody>
      </p:sp>
      <p:sp>
        <p:nvSpPr>
          <p:cNvPr id="49" name="Rectangle 48"/>
          <p:cNvSpPr/>
          <p:nvPr/>
        </p:nvSpPr>
        <p:spPr>
          <a:xfrm>
            <a:off x="284654" y="1739942"/>
            <a:ext cx="253463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rPr>
              <a:t>The “Before” State</a:t>
            </a:r>
          </a:p>
        </p:txBody>
      </p:sp>
      <p:sp>
        <p:nvSpPr>
          <p:cNvPr id="50" name="Rectangle 49"/>
          <p:cNvSpPr/>
          <p:nvPr/>
        </p:nvSpPr>
        <p:spPr>
          <a:xfrm>
            <a:off x="8301385" y="1764184"/>
            <a:ext cx="3592151" cy="1476744"/>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300" b="0" i="0" u="none" strike="noStrike" kern="0" cap="none" spc="0" normalizeH="0" baseline="0" noProof="0" dirty="0">
              <a:ln>
                <a:noFill/>
              </a:ln>
              <a:solidFill>
                <a:srgbClr val="000000"/>
              </a:solidFill>
              <a:effectLst/>
              <a:uLnTx/>
              <a:uFillTx/>
              <a:ea typeface="+mn-ea"/>
              <a:cs typeface="+mn-cs"/>
            </a:endParaRPr>
          </a:p>
        </p:txBody>
      </p:sp>
      <p:sp>
        <p:nvSpPr>
          <p:cNvPr id="51" name="Rectangle 50"/>
          <p:cNvSpPr/>
          <p:nvPr/>
        </p:nvSpPr>
        <p:spPr>
          <a:xfrm>
            <a:off x="8307102" y="1907917"/>
            <a:ext cx="3651619" cy="1384995"/>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Relevant ad impressions on financial stock searches increased by 33% which combined with a 5% increase in click through rate resulted in an additional monetization opportunity of $15 million annually</a:t>
            </a:r>
          </a:p>
        </p:txBody>
      </p:sp>
      <p:sp>
        <p:nvSpPr>
          <p:cNvPr id="52" name="Rectangle 51"/>
          <p:cNvSpPr/>
          <p:nvPr/>
        </p:nvSpPr>
        <p:spPr>
          <a:xfrm>
            <a:off x="208121" y="1113544"/>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4546A"/>
                </a:solidFill>
                <a:effectLst/>
                <a:uLnTx/>
                <a:uFillTx/>
                <a:ea typeface="+mn-ea"/>
                <a:cs typeface="+mn-cs"/>
              </a:rPr>
              <a:t>The Problem: </a:t>
            </a:r>
            <a:r>
              <a:rPr kumimoji="0" lang="en-US" sz="1600" b="0" i="0" u="none" strike="noStrike" kern="0" cap="none" spc="0" normalizeH="0" baseline="0" noProof="0" dirty="0">
                <a:ln>
                  <a:noFill/>
                </a:ln>
                <a:solidFill>
                  <a:srgbClr val="44546A"/>
                </a:solidFill>
                <a:effectLst/>
                <a:uLnTx/>
                <a:uFillTx/>
                <a:ea typeface="+mn-ea"/>
                <a:cs typeface="+mn-cs"/>
              </a:rPr>
              <a:t>Client’s revenue per user in finance was 25% lower than revenue per user for travel related searches </a:t>
            </a:r>
          </a:p>
        </p:txBody>
      </p:sp>
      <p:sp>
        <p:nvSpPr>
          <p:cNvPr id="54" name="Rectangle 53"/>
          <p:cNvSpPr/>
          <p:nvPr/>
        </p:nvSpPr>
        <p:spPr>
          <a:xfrm>
            <a:off x="4255290" y="1883888"/>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a typeface="+mn-ea"/>
              <a:cs typeface="+mn-cs"/>
            </a:endParaRPr>
          </a:p>
        </p:txBody>
      </p:sp>
      <p:sp>
        <p:nvSpPr>
          <p:cNvPr id="55" name="Rectangle 54"/>
          <p:cNvSpPr/>
          <p:nvPr/>
        </p:nvSpPr>
        <p:spPr>
          <a:xfrm>
            <a:off x="4296083" y="1762587"/>
            <a:ext cx="3588326" cy="1478341"/>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white"/>
                </a:solidFill>
                <a:effectLst/>
                <a:uLnTx/>
                <a:uFillTx/>
                <a:ea typeface="+mn-ea"/>
                <a:cs typeface="+mn-cs"/>
              </a:rPr>
              <a:t>i</a:t>
            </a:r>
            <a:endParaRPr kumimoji="0" lang="en-US" sz="1800" b="0" i="0" u="none" strike="noStrike" kern="0" cap="none" spc="0" normalizeH="0" baseline="0" noProof="0" dirty="0">
              <a:ln>
                <a:noFill/>
              </a:ln>
              <a:solidFill>
                <a:prstClr val="white"/>
              </a:solidFill>
              <a:effectLst/>
              <a:uLnTx/>
              <a:uFillTx/>
              <a:ea typeface="+mn-ea"/>
              <a:cs typeface="+mn-cs"/>
            </a:endParaRPr>
          </a:p>
        </p:txBody>
      </p:sp>
      <p:sp>
        <p:nvSpPr>
          <p:cNvPr id="56" name="Rectangle 55"/>
          <p:cNvSpPr/>
          <p:nvPr/>
        </p:nvSpPr>
        <p:spPr>
          <a:xfrm>
            <a:off x="4359064" y="1907917"/>
            <a:ext cx="3486708" cy="1384995"/>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Built a high volume, high throughput clickstream data pipeline that combined demographics, search and browsing data to suggest the right ads and its placement to improve customer experience</a:t>
            </a:r>
          </a:p>
        </p:txBody>
      </p:sp>
      <p:sp>
        <p:nvSpPr>
          <p:cNvPr id="72" name="Rectangle 71"/>
          <p:cNvSpPr/>
          <p:nvPr/>
        </p:nvSpPr>
        <p:spPr>
          <a:xfrm>
            <a:off x="4371356" y="1699418"/>
            <a:ext cx="213184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a:ln>
                  <a:noFill/>
                </a:ln>
                <a:solidFill>
                  <a:srgbClr val="44546A"/>
                </a:solidFill>
                <a:effectLst/>
                <a:uLnTx/>
                <a:uFillTx/>
              </a:rPr>
              <a:t>LatentView</a:t>
            </a:r>
            <a:r>
              <a:rPr kumimoji="0" lang="en-US" sz="1600" b="1" i="0" u="none" strike="noStrike" kern="0" cap="none" spc="0" normalizeH="0" noProof="0" dirty="0">
                <a:ln>
                  <a:noFill/>
                </a:ln>
                <a:solidFill>
                  <a:srgbClr val="44546A"/>
                </a:solidFill>
                <a:effectLst/>
                <a:uLnTx/>
                <a:uFillTx/>
              </a:rPr>
              <a:t> </a:t>
            </a:r>
            <a:r>
              <a:rPr kumimoji="0" lang="en-US" sz="1600" b="1" i="0" u="none" strike="noStrike" kern="0" cap="none" spc="0" normalizeH="0" baseline="0" noProof="0" dirty="0">
                <a:ln>
                  <a:noFill/>
                </a:ln>
                <a:solidFill>
                  <a:srgbClr val="44546A"/>
                </a:solidFill>
                <a:effectLst/>
                <a:uLnTx/>
                <a:uFillTx/>
              </a:rPr>
              <a:t>Solution</a:t>
            </a:r>
          </a:p>
        </p:txBody>
      </p:sp>
      <p:sp>
        <p:nvSpPr>
          <p:cNvPr id="73" name="Rectangle 72"/>
          <p:cNvSpPr/>
          <p:nvPr/>
        </p:nvSpPr>
        <p:spPr>
          <a:xfrm>
            <a:off x="8307578" y="1686754"/>
            <a:ext cx="253463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rPr>
              <a:t>The “After” State</a:t>
            </a:r>
          </a:p>
        </p:txBody>
      </p:sp>
      <p:sp>
        <p:nvSpPr>
          <p:cNvPr id="74" name="Rectangle 73"/>
          <p:cNvSpPr/>
          <p:nvPr/>
        </p:nvSpPr>
        <p:spPr>
          <a:xfrm>
            <a:off x="174286" y="656939"/>
            <a:ext cx="5926450"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4546A"/>
                </a:solidFill>
                <a:effectLst/>
                <a:uLnTx/>
                <a:uFillTx/>
                <a:ea typeface="+mn-ea"/>
                <a:cs typeface="+mn-cs"/>
              </a:rPr>
              <a:t>American Multinational Technology Giant</a:t>
            </a:r>
            <a:endParaRPr kumimoji="0" lang="en-US" sz="1600" b="1" i="0" u="none" strike="noStrike" kern="0" cap="none" spc="0" normalizeH="0" baseline="0" noProof="0" dirty="0">
              <a:ln>
                <a:noFill/>
              </a:ln>
              <a:solidFill>
                <a:srgbClr val="44546A"/>
              </a:solidFill>
              <a:effectLst/>
              <a:uLnTx/>
              <a:uFillTx/>
              <a:ea typeface="+mn-ea"/>
              <a:cs typeface="+mn-cs"/>
            </a:endParaRPr>
          </a:p>
        </p:txBody>
      </p:sp>
      <p:grpSp>
        <p:nvGrpSpPr>
          <p:cNvPr id="75" name="Group 74"/>
          <p:cNvGrpSpPr/>
          <p:nvPr/>
        </p:nvGrpSpPr>
        <p:grpSpPr>
          <a:xfrm>
            <a:off x="484823" y="3581376"/>
            <a:ext cx="11119625" cy="3125379"/>
            <a:chOff x="484823" y="3581376"/>
            <a:chExt cx="11119625" cy="3125379"/>
          </a:xfrm>
        </p:grpSpPr>
        <p:sp>
          <p:nvSpPr>
            <p:cNvPr id="76" name="Shape 1129"/>
            <p:cNvSpPr/>
            <p:nvPr/>
          </p:nvSpPr>
          <p:spPr>
            <a:xfrm>
              <a:off x="5404810" y="5283193"/>
              <a:ext cx="3208857" cy="1423562"/>
            </a:xfrm>
            <a:prstGeom prst="rect">
              <a:avLst/>
            </a:prstGeom>
            <a:solidFill>
              <a:srgbClr val="FFC000"/>
            </a:solidFill>
            <a:ln w="6350" cap="flat" cmpd="sng" algn="ctr">
              <a:noFill/>
              <a:prstDash val="solid"/>
              <a:miter lim="800000"/>
              <a:headEnd type="none" w="med" len="med"/>
              <a:tailEnd type="none" w="med" len="med"/>
            </a:ln>
            <a:effectLst/>
          </p:spPr>
          <p:txBody>
            <a:bodyPr rot="0" spcFirstLastPara="0" vertOverflow="overflow" horzOverflow="overflow" vert="horz" wrap="square" lIns="731520" tIns="0" rIns="91440" bIns="0"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sym typeface="Calibri"/>
                </a:rPr>
                <a:t>User Switching – Identify factors influencing user switching between Client and Competitor</a:t>
              </a:r>
            </a:p>
          </p:txBody>
        </p:sp>
        <p:sp>
          <p:nvSpPr>
            <p:cNvPr id="77" name="Shape 1130"/>
            <p:cNvSpPr/>
            <p:nvPr/>
          </p:nvSpPr>
          <p:spPr>
            <a:xfrm>
              <a:off x="1984787" y="4388090"/>
              <a:ext cx="6628880" cy="813816"/>
            </a:xfrm>
            <a:prstGeom prst="rect">
              <a:avLst/>
            </a:prstGeom>
            <a:solidFill>
              <a:srgbClr val="095879"/>
            </a:solidFill>
            <a:ln>
              <a:noFill/>
            </a:ln>
          </p:spPr>
          <p:txBody>
            <a:bodyPr vert="horz" lIns="731520" tIns="274320" rIns="91440" bIns="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765"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sym typeface="Calibri"/>
                </a:rPr>
                <a:t>Competitor Analysis – comparison of features and click through rate between Client and Competitor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sym typeface="Calibri"/>
              </a:endParaRPr>
            </a:p>
          </p:txBody>
        </p:sp>
        <p:sp>
          <p:nvSpPr>
            <p:cNvPr id="78" name="Shape 1137"/>
            <p:cNvSpPr/>
            <p:nvPr/>
          </p:nvSpPr>
          <p:spPr>
            <a:xfrm>
              <a:off x="484823" y="4388090"/>
              <a:ext cx="1406150" cy="2318665"/>
            </a:xfrm>
            <a:prstGeom prst="rect">
              <a:avLst/>
            </a:prstGeom>
            <a:solidFill>
              <a:sysClr val="windowText" lastClr="000000">
                <a:lumMod val="75000"/>
                <a:lumOff val="25000"/>
              </a:sysClr>
            </a:solidFill>
            <a:ln>
              <a:noFill/>
            </a:ln>
          </p:spPr>
          <p:txBody>
            <a:bodyPr lIns="35292" tIns="741139" rIns="0" bIns="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176" b="0" i="0" u="none" strike="noStrike" kern="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sym typeface="Calibri"/>
              </a:endParaRPr>
            </a:p>
          </p:txBody>
        </p:sp>
        <p:sp>
          <p:nvSpPr>
            <p:cNvPr id="79" name="Shape 1156"/>
            <p:cNvSpPr/>
            <p:nvPr/>
          </p:nvSpPr>
          <p:spPr>
            <a:xfrm>
              <a:off x="8704264" y="4388089"/>
              <a:ext cx="2900184" cy="1352043"/>
            </a:xfrm>
            <a:prstGeom prst="rect">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731520" tIns="274320" rIns="9144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sym typeface="Calibri"/>
                </a:rPr>
                <a:t>Products Catalog, Coverage &amp; Click through rate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sym typeface="Calibri"/>
              </a:endParaRPr>
            </a:p>
          </p:txBody>
        </p:sp>
        <p:grpSp>
          <p:nvGrpSpPr>
            <p:cNvPr id="80" name="Group 79"/>
            <p:cNvGrpSpPr/>
            <p:nvPr/>
          </p:nvGrpSpPr>
          <p:grpSpPr>
            <a:xfrm>
              <a:off x="894398" y="5055129"/>
              <a:ext cx="537518" cy="452961"/>
              <a:chOff x="1825754" y="3662731"/>
              <a:chExt cx="627565" cy="547787"/>
            </a:xfrm>
          </p:grpSpPr>
          <p:sp>
            <p:nvSpPr>
              <p:cNvPr id="114" name="Shape 1131"/>
              <p:cNvSpPr/>
              <p:nvPr/>
            </p:nvSpPr>
            <p:spPr>
              <a:xfrm>
                <a:off x="1825754" y="3874290"/>
                <a:ext cx="627565" cy="336228"/>
              </a:xfrm>
              <a:custGeom>
                <a:avLst/>
                <a:gdLst/>
                <a:ahLst/>
                <a:cxnLst/>
                <a:rect l="0" t="0" r="0" b="0"/>
                <a:pathLst>
                  <a:path w="3021" h="1567" extrusionOk="0">
                    <a:moveTo>
                      <a:pt x="2965" y="1388"/>
                    </a:moveTo>
                    <a:cubicBezTo>
                      <a:pt x="179" y="1388"/>
                      <a:pt x="179" y="1388"/>
                      <a:pt x="179" y="1388"/>
                    </a:cubicBezTo>
                    <a:cubicBezTo>
                      <a:pt x="179" y="56"/>
                      <a:pt x="179" y="56"/>
                      <a:pt x="179" y="56"/>
                    </a:cubicBezTo>
                    <a:cubicBezTo>
                      <a:pt x="179" y="25"/>
                      <a:pt x="153" y="0"/>
                      <a:pt x="123" y="0"/>
                    </a:cubicBezTo>
                    <a:cubicBezTo>
                      <a:pt x="55" y="0"/>
                      <a:pt x="55" y="0"/>
                      <a:pt x="55" y="0"/>
                    </a:cubicBezTo>
                    <a:cubicBezTo>
                      <a:pt x="24" y="0"/>
                      <a:pt x="0" y="25"/>
                      <a:pt x="0" y="56"/>
                    </a:cubicBezTo>
                    <a:cubicBezTo>
                      <a:pt x="0" y="1511"/>
                      <a:pt x="0" y="1511"/>
                      <a:pt x="0" y="1511"/>
                    </a:cubicBezTo>
                    <a:cubicBezTo>
                      <a:pt x="0" y="1534"/>
                      <a:pt x="14" y="1554"/>
                      <a:pt x="34" y="1563"/>
                    </a:cubicBezTo>
                    <a:cubicBezTo>
                      <a:pt x="40" y="1566"/>
                      <a:pt x="48" y="1567"/>
                      <a:pt x="55" y="1567"/>
                    </a:cubicBezTo>
                    <a:cubicBezTo>
                      <a:pt x="2965" y="1567"/>
                      <a:pt x="2965" y="1567"/>
                      <a:pt x="2965" y="1567"/>
                    </a:cubicBezTo>
                    <a:cubicBezTo>
                      <a:pt x="2996" y="1567"/>
                      <a:pt x="3021" y="1542"/>
                      <a:pt x="3021" y="1511"/>
                    </a:cubicBezTo>
                    <a:cubicBezTo>
                      <a:pt x="3021" y="1444"/>
                      <a:pt x="3021" y="1444"/>
                      <a:pt x="3021" y="1444"/>
                    </a:cubicBezTo>
                    <a:cubicBezTo>
                      <a:pt x="3021" y="1413"/>
                      <a:pt x="2996" y="1388"/>
                      <a:pt x="2965" y="1388"/>
                    </a:cubicBezTo>
                    <a:close/>
                  </a:path>
                </a:pathLst>
              </a:custGeom>
              <a:solidFill>
                <a:srgbClr val="FFFFFF"/>
              </a:solidFill>
              <a:ln>
                <a:noFill/>
              </a:ln>
            </p:spPr>
            <p:txBody>
              <a:bodyPr lIns="89628" tIns="44802" rIns="89628" bIns="44802"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765" b="0" i="0" u="none" strike="noStrike" kern="0" cap="none" spc="0" normalizeH="0" baseline="0" noProof="0" dirty="0">
                  <a:ln>
                    <a:noFill/>
                  </a:ln>
                  <a:solidFill>
                    <a:srgbClr val="000000"/>
                  </a:solidFill>
                  <a:effectLst/>
                  <a:uLnTx/>
                  <a:uFillTx/>
                  <a:ea typeface="Segoe UI" panose="020B0502040204020203" pitchFamily="34" charset="0"/>
                  <a:cs typeface="Segoe UI" panose="020B0502040204020203" pitchFamily="34" charset="0"/>
                  <a:sym typeface="Calibri"/>
                </a:endParaRPr>
              </a:p>
            </p:txBody>
          </p:sp>
          <p:sp>
            <p:nvSpPr>
              <p:cNvPr id="115" name="Shape 1132"/>
              <p:cNvSpPr/>
              <p:nvPr/>
            </p:nvSpPr>
            <p:spPr>
              <a:xfrm>
                <a:off x="2183577" y="3759066"/>
                <a:ext cx="115604" cy="383451"/>
              </a:xfrm>
              <a:custGeom>
                <a:avLst/>
                <a:gdLst/>
                <a:ahLst/>
                <a:cxnLst/>
                <a:rect l="0" t="0" r="0" b="0"/>
                <a:pathLst>
                  <a:path w="553" h="1791" extrusionOk="0">
                    <a:moveTo>
                      <a:pt x="396" y="0"/>
                    </a:moveTo>
                    <a:cubicBezTo>
                      <a:pt x="157" y="0"/>
                      <a:pt x="157" y="0"/>
                      <a:pt x="157" y="0"/>
                    </a:cubicBezTo>
                    <a:cubicBezTo>
                      <a:pt x="70" y="0"/>
                      <a:pt x="0" y="70"/>
                      <a:pt x="0" y="157"/>
                    </a:cubicBezTo>
                    <a:cubicBezTo>
                      <a:pt x="0" y="1634"/>
                      <a:pt x="0" y="1634"/>
                      <a:pt x="0" y="1634"/>
                    </a:cubicBezTo>
                    <a:cubicBezTo>
                      <a:pt x="0" y="1721"/>
                      <a:pt x="70" y="1791"/>
                      <a:pt x="157" y="1791"/>
                    </a:cubicBezTo>
                    <a:cubicBezTo>
                      <a:pt x="396" y="1791"/>
                      <a:pt x="396" y="1791"/>
                      <a:pt x="396" y="1791"/>
                    </a:cubicBezTo>
                    <a:cubicBezTo>
                      <a:pt x="483" y="1791"/>
                      <a:pt x="553" y="1721"/>
                      <a:pt x="553" y="1634"/>
                    </a:cubicBezTo>
                    <a:cubicBezTo>
                      <a:pt x="553" y="157"/>
                      <a:pt x="553" y="157"/>
                      <a:pt x="553" y="157"/>
                    </a:cubicBezTo>
                    <a:cubicBezTo>
                      <a:pt x="553" y="70"/>
                      <a:pt x="483" y="0"/>
                      <a:pt x="396" y="0"/>
                    </a:cubicBezTo>
                    <a:close/>
                    <a:moveTo>
                      <a:pt x="97" y="666"/>
                    </a:moveTo>
                    <a:cubicBezTo>
                      <a:pt x="97" y="678"/>
                      <a:pt x="91" y="688"/>
                      <a:pt x="85" y="688"/>
                    </a:cubicBezTo>
                    <a:cubicBezTo>
                      <a:pt x="71" y="688"/>
                      <a:pt x="71" y="688"/>
                      <a:pt x="71" y="688"/>
                    </a:cubicBezTo>
                    <a:cubicBezTo>
                      <a:pt x="64" y="688"/>
                      <a:pt x="59" y="678"/>
                      <a:pt x="59" y="666"/>
                    </a:cubicBezTo>
                    <a:cubicBezTo>
                      <a:pt x="59" y="117"/>
                      <a:pt x="59" y="117"/>
                      <a:pt x="59" y="117"/>
                    </a:cubicBezTo>
                    <a:cubicBezTo>
                      <a:pt x="59" y="105"/>
                      <a:pt x="64" y="95"/>
                      <a:pt x="71" y="95"/>
                    </a:cubicBezTo>
                    <a:cubicBezTo>
                      <a:pt x="85" y="95"/>
                      <a:pt x="85" y="95"/>
                      <a:pt x="85" y="95"/>
                    </a:cubicBezTo>
                    <a:cubicBezTo>
                      <a:pt x="91" y="95"/>
                      <a:pt x="97" y="105"/>
                      <a:pt x="97" y="117"/>
                    </a:cubicBezTo>
                    <a:lnTo>
                      <a:pt x="97" y="666"/>
                    </a:lnTo>
                    <a:close/>
                  </a:path>
                </a:pathLst>
              </a:custGeom>
              <a:solidFill>
                <a:srgbClr val="FFFFFF"/>
              </a:solidFill>
              <a:ln>
                <a:noFill/>
              </a:ln>
            </p:spPr>
            <p:txBody>
              <a:bodyPr lIns="89628" tIns="44802" rIns="89628" bIns="44802"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765" b="0" i="0" u="none" strike="noStrike" kern="0" cap="none" spc="0" normalizeH="0" baseline="0" noProof="0" dirty="0">
                  <a:ln>
                    <a:noFill/>
                  </a:ln>
                  <a:solidFill>
                    <a:srgbClr val="000000"/>
                  </a:solidFill>
                  <a:effectLst/>
                  <a:uLnTx/>
                  <a:uFillTx/>
                  <a:ea typeface="Segoe UI" panose="020B0502040204020203" pitchFamily="34" charset="0"/>
                  <a:cs typeface="Segoe UI" panose="020B0502040204020203" pitchFamily="34" charset="0"/>
                  <a:sym typeface="Calibri"/>
                </a:endParaRPr>
              </a:p>
            </p:txBody>
          </p:sp>
          <p:sp>
            <p:nvSpPr>
              <p:cNvPr id="116" name="Shape 1133"/>
              <p:cNvSpPr/>
              <p:nvPr/>
            </p:nvSpPr>
            <p:spPr>
              <a:xfrm>
                <a:off x="2038612" y="3855400"/>
                <a:ext cx="115604" cy="287116"/>
              </a:xfrm>
              <a:custGeom>
                <a:avLst/>
                <a:gdLst/>
                <a:ahLst/>
                <a:cxnLst/>
                <a:rect l="0" t="0" r="0" b="0"/>
                <a:pathLst>
                  <a:path w="553" h="1343" extrusionOk="0">
                    <a:moveTo>
                      <a:pt x="396" y="0"/>
                    </a:moveTo>
                    <a:cubicBezTo>
                      <a:pt x="157" y="0"/>
                      <a:pt x="157" y="0"/>
                      <a:pt x="157" y="0"/>
                    </a:cubicBezTo>
                    <a:cubicBezTo>
                      <a:pt x="70" y="0"/>
                      <a:pt x="0" y="70"/>
                      <a:pt x="0" y="156"/>
                    </a:cubicBezTo>
                    <a:cubicBezTo>
                      <a:pt x="0" y="1186"/>
                      <a:pt x="0" y="1186"/>
                      <a:pt x="0" y="1186"/>
                    </a:cubicBezTo>
                    <a:cubicBezTo>
                      <a:pt x="0" y="1273"/>
                      <a:pt x="70" y="1343"/>
                      <a:pt x="157" y="1343"/>
                    </a:cubicBezTo>
                    <a:cubicBezTo>
                      <a:pt x="396" y="1343"/>
                      <a:pt x="396" y="1343"/>
                      <a:pt x="396" y="1343"/>
                    </a:cubicBezTo>
                    <a:cubicBezTo>
                      <a:pt x="483" y="1343"/>
                      <a:pt x="553" y="1273"/>
                      <a:pt x="553" y="1186"/>
                    </a:cubicBezTo>
                    <a:cubicBezTo>
                      <a:pt x="553" y="156"/>
                      <a:pt x="553" y="156"/>
                      <a:pt x="553" y="156"/>
                    </a:cubicBezTo>
                    <a:cubicBezTo>
                      <a:pt x="553" y="70"/>
                      <a:pt x="483" y="0"/>
                      <a:pt x="396" y="0"/>
                    </a:cubicBezTo>
                    <a:close/>
                    <a:moveTo>
                      <a:pt x="97" y="505"/>
                    </a:moveTo>
                    <a:cubicBezTo>
                      <a:pt x="97" y="517"/>
                      <a:pt x="92" y="526"/>
                      <a:pt x="85" y="526"/>
                    </a:cubicBezTo>
                    <a:cubicBezTo>
                      <a:pt x="71" y="526"/>
                      <a:pt x="71" y="526"/>
                      <a:pt x="71" y="526"/>
                    </a:cubicBezTo>
                    <a:cubicBezTo>
                      <a:pt x="65" y="526"/>
                      <a:pt x="59" y="517"/>
                      <a:pt x="59" y="505"/>
                    </a:cubicBezTo>
                    <a:cubicBezTo>
                      <a:pt x="59" y="116"/>
                      <a:pt x="59" y="116"/>
                      <a:pt x="59" y="116"/>
                    </a:cubicBezTo>
                    <a:cubicBezTo>
                      <a:pt x="59" y="105"/>
                      <a:pt x="65" y="95"/>
                      <a:pt x="71" y="95"/>
                    </a:cubicBezTo>
                    <a:cubicBezTo>
                      <a:pt x="85" y="95"/>
                      <a:pt x="85" y="95"/>
                      <a:pt x="85" y="95"/>
                    </a:cubicBezTo>
                    <a:cubicBezTo>
                      <a:pt x="92" y="95"/>
                      <a:pt x="97" y="105"/>
                      <a:pt x="97" y="116"/>
                    </a:cubicBezTo>
                    <a:lnTo>
                      <a:pt x="97" y="505"/>
                    </a:lnTo>
                    <a:close/>
                  </a:path>
                </a:pathLst>
              </a:custGeom>
              <a:solidFill>
                <a:srgbClr val="FFFFFF"/>
              </a:solidFill>
              <a:ln>
                <a:noFill/>
              </a:ln>
            </p:spPr>
            <p:txBody>
              <a:bodyPr lIns="89628" tIns="44802" rIns="89628" bIns="44802"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765" b="0" i="0" u="none" strike="noStrike" kern="0" cap="none" spc="0" normalizeH="0" baseline="0" noProof="0" dirty="0">
                  <a:ln>
                    <a:noFill/>
                  </a:ln>
                  <a:solidFill>
                    <a:srgbClr val="000000"/>
                  </a:solidFill>
                  <a:effectLst/>
                  <a:uLnTx/>
                  <a:uFillTx/>
                  <a:ea typeface="Segoe UI" panose="020B0502040204020203" pitchFamily="34" charset="0"/>
                  <a:cs typeface="Segoe UI" panose="020B0502040204020203" pitchFamily="34" charset="0"/>
                  <a:sym typeface="Calibri"/>
                </a:endParaRPr>
              </a:p>
            </p:txBody>
          </p:sp>
          <p:sp>
            <p:nvSpPr>
              <p:cNvPr id="117" name="Shape 1134"/>
              <p:cNvSpPr/>
              <p:nvPr/>
            </p:nvSpPr>
            <p:spPr>
              <a:xfrm>
                <a:off x="1893648" y="3951736"/>
                <a:ext cx="113768" cy="190782"/>
              </a:xfrm>
              <a:custGeom>
                <a:avLst/>
                <a:gdLst/>
                <a:ahLst/>
                <a:cxnLst/>
                <a:rect l="0" t="0" r="0" b="0"/>
                <a:pathLst>
                  <a:path w="553" h="896" extrusionOk="0">
                    <a:moveTo>
                      <a:pt x="397" y="0"/>
                    </a:moveTo>
                    <a:cubicBezTo>
                      <a:pt x="157" y="0"/>
                      <a:pt x="157" y="0"/>
                      <a:pt x="157" y="0"/>
                    </a:cubicBezTo>
                    <a:cubicBezTo>
                      <a:pt x="71" y="0"/>
                      <a:pt x="0" y="71"/>
                      <a:pt x="0" y="157"/>
                    </a:cubicBezTo>
                    <a:cubicBezTo>
                      <a:pt x="0" y="739"/>
                      <a:pt x="0" y="739"/>
                      <a:pt x="0" y="739"/>
                    </a:cubicBezTo>
                    <a:cubicBezTo>
                      <a:pt x="0" y="826"/>
                      <a:pt x="71" y="896"/>
                      <a:pt x="157" y="896"/>
                    </a:cubicBezTo>
                    <a:cubicBezTo>
                      <a:pt x="397" y="896"/>
                      <a:pt x="397" y="896"/>
                      <a:pt x="397" y="896"/>
                    </a:cubicBezTo>
                    <a:cubicBezTo>
                      <a:pt x="483" y="896"/>
                      <a:pt x="553" y="826"/>
                      <a:pt x="553" y="739"/>
                    </a:cubicBezTo>
                    <a:cubicBezTo>
                      <a:pt x="553" y="157"/>
                      <a:pt x="553" y="157"/>
                      <a:pt x="553" y="157"/>
                    </a:cubicBezTo>
                    <a:cubicBezTo>
                      <a:pt x="553" y="71"/>
                      <a:pt x="483" y="0"/>
                      <a:pt x="397" y="0"/>
                    </a:cubicBezTo>
                    <a:close/>
                    <a:moveTo>
                      <a:pt x="97" y="364"/>
                    </a:moveTo>
                    <a:cubicBezTo>
                      <a:pt x="97" y="376"/>
                      <a:pt x="92" y="385"/>
                      <a:pt x="85" y="385"/>
                    </a:cubicBezTo>
                    <a:cubicBezTo>
                      <a:pt x="71" y="385"/>
                      <a:pt x="71" y="385"/>
                      <a:pt x="71" y="385"/>
                    </a:cubicBezTo>
                    <a:cubicBezTo>
                      <a:pt x="65" y="385"/>
                      <a:pt x="60" y="376"/>
                      <a:pt x="60" y="364"/>
                    </a:cubicBezTo>
                    <a:cubicBezTo>
                      <a:pt x="60" y="117"/>
                      <a:pt x="60" y="117"/>
                      <a:pt x="60" y="117"/>
                    </a:cubicBezTo>
                    <a:cubicBezTo>
                      <a:pt x="60" y="105"/>
                      <a:pt x="65" y="96"/>
                      <a:pt x="71" y="96"/>
                    </a:cubicBezTo>
                    <a:cubicBezTo>
                      <a:pt x="85" y="96"/>
                      <a:pt x="85" y="96"/>
                      <a:pt x="85" y="96"/>
                    </a:cubicBezTo>
                    <a:cubicBezTo>
                      <a:pt x="92" y="96"/>
                      <a:pt x="97" y="105"/>
                      <a:pt x="97" y="117"/>
                    </a:cubicBezTo>
                    <a:lnTo>
                      <a:pt x="97" y="364"/>
                    </a:lnTo>
                    <a:close/>
                  </a:path>
                </a:pathLst>
              </a:custGeom>
              <a:solidFill>
                <a:srgbClr val="FFFFFF"/>
              </a:solidFill>
              <a:ln>
                <a:noFill/>
              </a:ln>
            </p:spPr>
            <p:txBody>
              <a:bodyPr lIns="89628" tIns="44802" rIns="89628" bIns="44802"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765" b="0" i="0" u="none" strike="noStrike" kern="0" cap="none" spc="0" normalizeH="0" baseline="0" noProof="0" dirty="0">
                  <a:ln>
                    <a:noFill/>
                  </a:ln>
                  <a:solidFill>
                    <a:srgbClr val="000000"/>
                  </a:solidFill>
                  <a:effectLst/>
                  <a:uLnTx/>
                  <a:uFillTx/>
                  <a:ea typeface="Segoe UI" panose="020B0502040204020203" pitchFamily="34" charset="0"/>
                  <a:cs typeface="Segoe UI" panose="020B0502040204020203" pitchFamily="34" charset="0"/>
                  <a:sym typeface="Calibri"/>
                </a:endParaRPr>
              </a:p>
            </p:txBody>
          </p:sp>
          <p:sp>
            <p:nvSpPr>
              <p:cNvPr id="118" name="Shape 1135"/>
              <p:cNvSpPr/>
              <p:nvPr/>
            </p:nvSpPr>
            <p:spPr>
              <a:xfrm>
                <a:off x="2328539" y="3662731"/>
                <a:ext cx="117439" cy="479786"/>
              </a:xfrm>
              <a:custGeom>
                <a:avLst/>
                <a:gdLst/>
                <a:ahLst/>
                <a:cxnLst/>
                <a:rect l="0" t="0" r="0" b="0"/>
                <a:pathLst>
                  <a:path w="552" h="2239" extrusionOk="0">
                    <a:moveTo>
                      <a:pt x="396" y="0"/>
                    </a:moveTo>
                    <a:cubicBezTo>
                      <a:pt x="156" y="0"/>
                      <a:pt x="156" y="0"/>
                      <a:pt x="156" y="0"/>
                    </a:cubicBezTo>
                    <a:cubicBezTo>
                      <a:pt x="70" y="0"/>
                      <a:pt x="0" y="53"/>
                      <a:pt x="0" y="118"/>
                    </a:cubicBezTo>
                    <a:cubicBezTo>
                      <a:pt x="0" y="2121"/>
                      <a:pt x="0" y="2121"/>
                      <a:pt x="0" y="2121"/>
                    </a:cubicBezTo>
                    <a:cubicBezTo>
                      <a:pt x="0" y="2186"/>
                      <a:pt x="70" y="2239"/>
                      <a:pt x="156" y="2239"/>
                    </a:cubicBezTo>
                    <a:cubicBezTo>
                      <a:pt x="396" y="2239"/>
                      <a:pt x="396" y="2239"/>
                      <a:pt x="396" y="2239"/>
                    </a:cubicBezTo>
                    <a:cubicBezTo>
                      <a:pt x="482" y="2239"/>
                      <a:pt x="552" y="2186"/>
                      <a:pt x="552" y="2121"/>
                    </a:cubicBezTo>
                    <a:cubicBezTo>
                      <a:pt x="552" y="118"/>
                      <a:pt x="552" y="118"/>
                      <a:pt x="552" y="118"/>
                    </a:cubicBezTo>
                    <a:cubicBezTo>
                      <a:pt x="552" y="53"/>
                      <a:pt x="482" y="0"/>
                      <a:pt x="396" y="0"/>
                    </a:cubicBezTo>
                    <a:close/>
                    <a:moveTo>
                      <a:pt x="96" y="858"/>
                    </a:moveTo>
                    <a:cubicBezTo>
                      <a:pt x="96" y="870"/>
                      <a:pt x="91" y="879"/>
                      <a:pt x="85" y="879"/>
                    </a:cubicBezTo>
                    <a:cubicBezTo>
                      <a:pt x="71" y="879"/>
                      <a:pt x="71" y="879"/>
                      <a:pt x="71" y="879"/>
                    </a:cubicBezTo>
                    <a:cubicBezTo>
                      <a:pt x="64" y="879"/>
                      <a:pt x="59" y="870"/>
                      <a:pt x="59" y="858"/>
                    </a:cubicBezTo>
                    <a:cubicBezTo>
                      <a:pt x="59" y="117"/>
                      <a:pt x="59" y="117"/>
                      <a:pt x="59" y="117"/>
                    </a:cubicBezTo>
                    <a:cubicBezTo>
                      <a:pt x="59" y="105"/>
                      <a:pt x="64" y="96"/>
                      <a:pt x="71" y="96"/>
                    </a:cubicBezTo>
                    <a:cubicBezTo>
                      <a:pt x="85" y="96"/>
                      <a:pt x="85" y="96"/>
                      <a:pt x="85" y="96"/>
                    </a:cubicBezTo>
                    <a:cubicBezTo>
                      <a:pt x="91" y="96"/>
                      <a:pt x="96" y="105"/>
                      <a:pt x="96" y="117"/>
                    </a:cubicBezTo>
                    <a:lnTo>
                      <a:pt x="96" y="858"/>
                    </a:lnTo>
                    <a:close/>
                  </a:path>
                </a:pathLst>
              </a:custGeom>
              <a:solidFill>
                <a:srgbClr val="FFFFFF"/>
              </a:solidFill>
              <a:ln>
                <a:noFill/>
              </a:ln>
            </p:spPr>
            <p:txBody>
              <a:bodyPr lIns="89628" tIns="44802" rIns="89628" bIns="44802"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765" b="0" i="0" u="none" strike="noStrike" kern="0" cap="none" spc="0" normalizeH="0" baseline="0" noProof="0" dirty="0">
                  <a:ln>
                    <a:noFill/>
                  </a:ln>
                  <a:solidFill>
                    <a:srgbClr val="000000"/>
                  </a:solidFill>
                  <a:effectLst/>
                  <a:uLnTx/>
                  <a:uFillTx/>
                  <a:ea typeface="Segoe UI" panose="020B0502040204020203" pitchFamily="34" charset="0"/>
                  <a:cs typeface="Segoe UI" panose="020B0502040204020203" pitchFamily="34" charset="0"/>
                  <a:sym typeface="Calibri"/>
                </a:endParaRPr>
              </a:p>
            </p:txBody>
          </p:sp>
        </p:grpSp>
        <p:sp>
          <p:nvSpPr>
            <p:cNvPr id="81" name="Shape 1136"/>
            <p:cNvSpPr txBox="1"/>
            <p:nvPr/>
          </p:nvSpPr>
          <p:spPr>
            <a:xfrm>
              <a:off x="525882" y="5651849"/>
              <a:ext cx="1361609" cy="406766"/>
            </a:xfrm>
            <a:prstGeom prst="rect">
              <a:avLst/>
            </a:prstGeom>
            <a:noFill/>
            <a:ln>
              <a:noFill/>
            </a:ln>
          </p:spPr>
          <p:txBody>
            <a:bodyPr lIns="89628" tIns="44802" rIns="89628" bIns="44802" anchor="t" anchorCtr="0">
              <a:no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IN" sz="1765"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sym typeface="Calibri"/>
                </a:rPr>
                <a:t>Analysis</a:t>
              </a:r>
              <a:endParaRPr kumimoji="0" lang="en-US" sz="1765"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sym typeface="Calibri"/>
              </a:endParaRPr>
            </a:p>
          </p:txBody>
        </p:sp>
        <p:sp>
          <p:nvSpPr>
            <p:cNvPr id="82" name="Shape 1139"/>
            <p:cNvSpPr/>
            <p:nvPr/>
          </p:nvSpPr>
          <p:spPr>
            <a:xfrm>
              <a:off x="8704264" y="5849523"/>
              <a:ext cx="2900184" cy="857232"/>
            </a:xfrm>
            <a:prstGeom prst="rect">
              <a:avLst/>
            </a:prstGeom>
            <a:solidFill>
              <a:srgbClr val="70AD47"/>
            </a:solidFill>
            <a:ln>
              <a:noFill/>
            </a:ln>
          </p:spPr>
          <p:txBody>
            <a:bodyPr vert="horz" lIns="731520" tIns="274320" rIns="91440" bIns="0" anchor="ctr" anchorCtr="0">
              <a:noAutofit/>
            </a:bodyPr>
            <a:lstStyle/>
            <a:p>
              <a:pPr marL="0" marR="0" lvl="0" indent="0" defTabSz="914400" eaLnBrk="1" fontAlgn="auto" latinLnBrk="0" hangingPunct="1">
                <a:lnSpc>
                  <a:spcPct val="100000"/>
                </a:lnSpc>
                <a:spcBef>
                  <a:spcPts val="0"/>
                </a:spcBef>
                <a:spcAft>
                  <a:spcPts val="0"/>
                </a:spcAft>
                <a:buClrTx/>
                <a:buSzPct val="25000"/>
                <a:buFontTx/>
                <a:buNone/>
                <a:tabLst/>
                <a:defRPr/>
              </a:pPr>
              <a:r>
                <a:rPr kumimoji="0" lang="en-US" sz="1765"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sym typeface="Calibri"/>
                </a:rPr>
                <a:t>Clickstream Analysis</a:t>
              </a:r>
            </a:p>
            <a:p>
              <a:pPr marL="0" marR="0" lvl="0" indent="0" defTabSz="914400" eaLnBrk="1" fontAlgn="auto" latinLnBrk="0" hangingPunct="1">
                <a:lnSpc>
                  <a:spcPct val="100000"/>
                </a:lnSpc>
                <a:spcBef>
                  <a:spcPts val="0"/>
                </a:spcBef>
                <a:spcAft>
                  <a:spcPts val="0"/>
                </a:spcAft>
                <a:buClrTx/>
                <a:buSzPct val="25000"/>
                <a:buFontTx/>
                <a:buNone/>
                <a:tabLst/>
                <a:defRPr/>
              </a:pPr>
              <a:endParaRPr kumimoji="0" lang="en-US" sz="1765"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sym typeface="Calibri"/>
              </a:endParaRPr>
            </a:p>
          </p:txBody>
        </p:sp>
        <p:sp>
          <p:nvSpPr>
            <p:cNvPr id="83" name="Shape 1156"/>
            <p:cNvSpPr/>
            <p:nvPr/>
          </p:nvSpPr>
          <p:spPr>
            <a:xfrm>
              <a:off x="1984787" y="5281610"/>
              <a:ext cx="3341983" cy="1425145"/>
            </a:xfrm>
            <a:prstGeom prst="rect">
              <a:avLst/>
            </a:prstGeom>
            <a:solidFill>
              <a:srgbClr val="ED7D31"/>
            </a:solidFill>
            <a:ln>
              <a:noFill/>
            </a:ln>
          </p:spPr>
          <p:txBody>
            <a:bodyPr vert="horz" lIns="731520" tIns="274320" rIns="91440" bIns="0" anchor="b"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sym typeface="Calibri"/>
                </a:rPr>
                <a:t>Form Factor &amp; Browser Influence on consumer behavior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sym typeface="Calibri"/>
              </a:endParaRPr>
            </a:p>
          </p:txBody>
        </p:sp>
        <p:sp>
          <p:nvSpPr>
            <p:cNvPr id="84" name="Freeform 128"/>
            <p:cNvSpPr>
              <a:spLocks noEditPoints="1"/>
            </p:cNvSpPr>
            <p:nvPr/>
          </p:nvSpPr>
          <p:spPr bwMode="black">
            <a:xfrm>
              <a:off x="2208293" y="4694333"/>
              <a:ext cx="362762" cy="319351"/>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FFFFFF"/>
            </a:solidFill>
            <a:ln>
              <a:noFill/>
            </a:ln>
            <a:extLst/>
          </p:spPr>
          <p:txBody>
            <a:bodyPr vert="horz" wrap="square" lIns="91444" tIns="45722" rIns="91444" bIns="4572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a typeface="Segoe UI" panose="020B0502040204020203" pitchFamily="34" charset="0"/>
                <a:cs typeface="Segoe UI" panose="020B0502040204020203" pitchFamily="34" charset="0"/>
              </a:endParaRPr>
            </a:p>
          </p:txBody>
        </p:sp>
        <p:sp>
          <p:nvSpPr>
            <p:cNvPr id="85" name="Freeform 85"/>
            <p:cNvSpPr>
              <a:spLocks noEditPoints="1"/>
            </p:cNvSpPr>
            <p:nvPr/>
          </p:nvSpPr>
          <p:spPr bwMode="black">
            <a:xfrm>
              <a:off x="5633163" y="5921141"/>
              <a:ext cx="368964" cy="204636"/>
            </a:xfrm>
            <a:custGeom>
              <a:avLst/>
              <a:gdLst>
                <a:gd name="T0" fmla="*/ 97 w 119"/>
                <a:gd name="T1" fmla="*/ 33 h 66"/>
                <a:gd name="T2" fmla="*/ 54 w 119"/>
                <a:gd name="T3" fmla="*/ 66 h 66"/>
                <a:gd name="T4" fmla="*/ 54 w 119"/>
                <a:gd name="T5" fmla="*/ 0 h 66"/>
                <a:gd name="T6" fmla="*/ 97 w 119"/>
                <a:gd name="T7" fmla="*/ 33 h 66"/>
                <a:gd name="T8" fmla="*/ 0 w 119"/>
                <a:gd name="T9" fmla="*/ 0 h 66"/>
                <a:gd name="T10" fmla="*/ 0 w 119"/>
                <a:gd name="T11" fmla="*/ 66 h 66"/>
                <a:gd name="T12" fmla="*/ 43 w 119"/>
                <a:gd name="T13" fmla="*/ 33 h 66"/>
                <a:gd name="T14" fmla="*/ 0 w 119"/>
                <a:gd name="T15" fmla="*/ 0 h 66"/>
                <a:gd name="T16" fmla="*/ 119 w 119"/>
                <a:gd name="T17" fmla="*/ 3 h 66"/>
                <a:gd name="T18" fmla="*/ 106 w 119"/>
                <a:gd name="T19" fmla="*/ 3 h 66"/>
                <a:gd name="T20" fmla="*/ 106 w 119"/>
                <a:gd name="T21" fmla="*/ 63 h 66"/>
                <a:gd name="T22" fmla="*/ 119 w 119"/>
                <a:gd name="T23" fmla="*/ 63 h 66"/>
                <a:gd name="T24" fmla="*/ 119 w 119"/>
                <a:gd name="T25"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66">
                  <a:moveTo>
                    <a:pt x="97" y="33"/>
                  </a:moveTo>
                  <a:lnTo>
                    <a:pt x="54" y="66"/>
                  </a:lnTo>
                  <a:lnTo>
                    <a:pt x="54" y="0"/>
                  </a:lnTo>
                  <a:lnTo>
                    <a:pt x="97" y="33"/>
                  </a:lnTo>
                  <a:close/>
                  <a:moveTo>
                    <a:pt x="0" y="0"/>
                  </a:moveTo>
                  <a:lnTo>
                    <a:pt x="0" y="66"/>
                  </a:lnTo>
                  <a:lnTo>
                    <a:pt x="43" y="33"/>
                  </a:lnTo>
                  <a:lnTo>
                    <a:pt x="0" y="0"/>
                  </a:lnTo>
                  <a:close/>
                  <a:moveTo>
                    <a:pt x="119" y="3"/>
                  </a:moveTo>
                  <a:lnTo>
                    <a:pt x="106" y="3"/>
                  </a:lnTo>
                  <a:lnTo>
                    <a:pt x="106" y="63"/>
                  </a:lnTo>
                  <a:lnTo>
                    <a:pt x="119" y="63"/>
                  </a:lnTo>
                  <a:lnTo>
                    <a:pt x="119" y="3"/>
                  </a:lnTo>
                  <a:close/>
                </a:path>
              </a:pathLst>
            </a:custGeom>
            <a:solidFill>
              <a:srgbClr val="FFFFFF"/>
            </a:solidFill>
            <a:ln>
              <a:noFill/>
            </a:ln>
            <a:extLst/>
          </p:spPr>
          <p:txBody>
            <a:bodyPr vert="horz" wrap="square" lIns="91444" tIns="45722" rIns="91444" bIns="4572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a typeface="Segoe UI" panose="020B0502040204020203" pitchFamily="34" charset="0"/>
                <a:cs typeface="Segoe UI" panose="020B0502040204020203" pitchFamily="34" charset="0"/>
              </a:endParaRPr>
            </a:p>
          </p:txBody>
        </p:sp>
        <p:sp>
          <p:nvSpPr>
            <p:cNvPr id="102" name="Freeform 117"/>
            <p:cNvSpPr>
              <a:spLocks noEditPoints="1"/>
            </p:cNvSpPr>
            <p:nvPr/>
          </p:nvSpPr>
          <p:spPr bwMode="black">
            <a:xfrm>
              <a:off x="8842020" y="6071954"/>
              <a:ext cx="350358" cy="412368"/>
            </a:xfrm>
            <a:custGeom>
              <a:avLst/>
              <a:gdLst>
                <a:gd name="T0" fmla="*/ 55 w 68"/>
                <a:gd name="T1" fmla="*/ 49 h 80"/>
                <a:gd name="T2" fmla="*/ 66 w 68"/>
                <a:gd name="T3" fmla="*/ 21 h 80"/>
                <a:gd name="T4" fmla="*/ 36 w 68"/>
                <a:gd name="T5" fmla="*/ 1 h 80"/>
                <a:gd name="T6" fmla="*/ 1 w 68"/>
                <a:gd name="T7" fmla="*/ 22 h 80"/>
                <a:gd name="T8" fmla="*/ 12 w 68"/>
                <a:gd name="T9" fmla="*/ 31 h 80"/>
                <a:gd name="T10" fmla="*/ 1 w 68"/>
                <a:gd name="T11" fmla="*/ 59 h 80"/>
                <a:gd name="T12" fmla="*/ 32 w 68"/>
                <a:gd name="T13" fmla="*/ 79 h 80"/>
                <a:gd name="T14" fmla="*/ 67 w 68"/>
                <a:gd name="T15" fmla="*/ 58 h 80"/>
                <a:gd name="T16" fmla="*/ 9 w 68"/>
                <a:gd name="T17" fmla="*/ 25 h 80"/>
                <a:gd name="T18" fmla="*/ 26 w 68"/>
                <a:gd name="T19" fmla="*/ 9 h 80"/>
                <a:gd name="T20" fmla="*/ 19 w 68"/>
                <a:gd name="T21" fmla="*/ 26 h 80"/>
                <a:gd name="T22" fmla="*/ 9 w 68"/>
                <a:gd name="T23" fmla="*/ 25 h 80"/>
                <a:gd name="T24" fmla="*/ 17 w 68"/>
                <a:gd name="T25" fmla="*/ 37 h 80"/>
                <a:gd name="T26" fmla="*/ 27 w 68"/>
                <a:gd name="T27" fmla="*/ 39 h 80"/>
                <a:gd name="T28" fmla="*/ 10 w 68"/>
                <a:gd name="T29" fmla="*/ 54 h 80"/>
                <a:gd name="T30" fmla="*/ 29 w 68"/>
                <a:gd name="T31" fmla="*/ 73 h 80"/>
                <a:gd name="T32" fmla="*/ 9 w 68"/>
                <a:gd name="T33" fmla="*/ 59 h 80"/>
                <a:gd name="T34" fmla="*/ 32 w 68"/>
                <a:gd name="T35" fmla="*/ 47 h 80"/>
                <a:gd name="T36" fmla="*/ 29 w 68"/>
                <a:gd name="T37" fmla="*/ 73 h 80"/>
                <a:gd name="T38" fmla="*/ 29 w 68"/>
                <a:gd name="T39" fmla="*/ 35 h 80"/>
                <a:gd name="T40" fmla="*/ 22 w 68"/>
                <a:gd name="T41" fmla="*/ 28 h 80"/>
                <a:gd name="T42" fmla="*/ 32 w 68"/>
                <a:gd name="T43" fmla="*/ 12 h 80"/>
                <a:gd name="T44" fmla="*/ 59 w 68"/>
                <a:gd name="T45" fmla="*/ 26 h 80"/>
                <a:gd name="T46" fmla="*/ 46 w 68"/>
                <a:gd name="T47" fmla="*/ 44 h 80"/>
                <a:gd name="T48" fmla="*/ 40 w 68"/>
                <a:gd name="T49" fmla="*/ 38 h 80"/>
                <a:gd name="T50" fmla="*/ 59 w 68"/>
                <a:gd name="T51" fmla="*/ 26 h 80"/>
                <a:gd name="T52" fmla="*/ 58 w 68"/>
                <a:gd name="T53" fmla="*/ 17 h 80"/>
                <a:gd name="T54" fmla="*/ 38 w 68"/>
                <a:gd name="T55" fmla="*/ 34 h 80"/>
                <a:gd name="T56" fmla="*/ 36 w 68"/>
                <a:gd name="T57" fmla="*/ 9 h 80"/>
                <a:gd name="T58" fmla="*/ 37 w 68"/>
                <a:gd name="T59" fmla="*/ 68 h 80"/>
                <a:gd name="T60" fmla="*/ 36 w 68"/>
                <a:gd name="T61" fmla="*/ 46 h 80"/>
                <a:gd name="T62" fmla="*/ 44 w 68"/>
                <a:gd name="T63" fmla="*/ 47 h 80"/>
                <a:gd name="T64" fmla="*/ 37 w 68"/>
                <a:gd name="T65" fmla="*/ 68 h 80"/>
                <a:gd name="T66" fmla="*/ 42 w 68"/>
                <a:gd name="T67" fmla="*/ 71 h 80"/>
                <a:gd name="T68" fmla="*/ 49 w 68"/>
                <a:gd name="T69" fmla="*/ 54 h 80"/>
                <a:gd name="T70" fmla="*/ 59 w 68"/>
                <a:gd name="T71" fmla="*/ 5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0">
                  <a:moveTo>
                    <a:pt x="66" y="55"/>
                  </a:moveTo>
                  <a:cubicBezTo>
                    <a:pt x="55" y="49"/>
                    <a:pt x="55" y="49"/>
                    <a:pt x="55" y="49"/>
                  </a:cubicBezTo>
                  <a:cubicBezTo>
                    <a:pt x="54" y="48"/>
                    <a:pt x="53" y="46"/>
                    <a:pt x="54" y="44"/>
                  </a:cubicBezTo>
                  <a:cubicBezTo>
                    <a:pt x="66" y="21"/>
                    <a:pt x="66" y="21"/>
                    <a:pt x="66" y="21"/>
                  </a:cubicBezTo>
                  <a:cubicBezTo>
                    <a:pt x="67" y="19"/>
                    <a:pt x="66" y="17"/>
                    <a:pt x="65" y="16"/>
                  </a:cubicBezTo>
                  <a:cubicBezTo>
                    <a:pt x="36" y="1"/>
                    <a:pt x="36" y="1"/>
                    <a:pt x="36" y="1"/>
                  </a:cubicBezTo>
                  <a:cubicBezTo>
                    <a:pt x="34" y="0"/>
                    <a:pt x="32" y="1"/>
                    <a:pt x="30" y="2"/>
                  </a:cubicBezTo>
                  <a:cubicBezTo>
                    <a:pt x="1" y="22"/>
                    <a:pt x="1" y="22"/>
                    <a:pt x="1" y="22"/>
                  </a:cubicBezTo>
                  <a:cubicBezTo>
                    <a:pt x="0" y="23"/>
                    <a:pt x="0" y="24"/>
                    <a:pt x="2" y="25"/>
                  </a:cubicBezTo>
                  <a:cubicBezTo>
                    <a:pt x="12" y="31"/>
                    <a:pt x="12" y="31"/>
                    <a:pt x="12" y="31"/>
                  </a:cubicBezTo>
                  <a:cubicBezTo>
                    <a:pt x="14" y="32"/>
                    <a:pt x="15" y="34"/>
                    <a:pt x="14" y="35"/>
                  </a:cubicBezTo>
                  <a:cubicBezTo>
                    <a:pt x="1" y="59"/>
                    <a:pt x="1" y="59"/>
                    <a:pt x="1" y="59"/>
                  </a:cubicBezTo>
                  <a:cubicBezTo>
                    <a:pt x="1" y="61"/>
                    <a:pt x="1" y="63"/>
                    <a:pt x="3" y="63"/>
                  </a:cubicBezTo>
                  <a:cubicBezTo>
                    <a:pt x="32" y="79"/>
                    <a:pt x="32" y="79"/>
                    <a:pt x="32" y="79"/>
                  </a:cubicBezTo>
                  <a:cubicBezTo>
                    <a:pt x="34" y="80"/>
                    <a:pt x="36" y="79"/>
                    <a:pt x="38" y="78"/>
                  </a:cubicBezTo>
                  <a:cubicBezTo>
                    <a:pt x="67" y="58"/>
                    <a:pt x="67" y="58"/>
                    <a:pt x="67" y="58"/>
                  </a:cubicBezTo>
                  <a:cubicBezTo>
                    <a:pt x="68" y="57"/>
                    <a:pt x="68" y="55"/>
                    <a:pt x="66" y="55"/>
                  </a:cubicBezTo>
                  <a:close/>
                  <a:moveTo>
                    <a:pt x="9" y="25"/>
                  </a:moveTo>
                  <a:cubicBezTo>
                    <a:pt x="7" y="24"/>
                    <a:pt x="7" y="22"/>
                    <a:pt x="9" y="21"/>
                  </a:cubicBezTo>
                  <a:cubicBezTo>
                    <a:pt x="26" y="9"/>
                    <a:pt x="26" y="9"/>
                    <a:pt x="26" y="9"/>
                  </a:cubicBezTo>
                  <a:cubicBezTo>
                    <a:pt x="27" y="8"/>
                    <a:pt x="28" y="9"/>
                    <a:pt x="27" y="10"/>
                  </a:cubicBezTo>
                  <a:cubicBezTo>
                    <a:pt x="19" y="26"/>
                    <a:pt x="19" y="26"/>
                    <a:pt x="19" y="26"/>
                  </a:cubicBezTo>
                  <a:cubicBezTo>
                    <a:pt x="18" y="28"/>
                    <a:pt x="16" y="28"/>
                    <a:pt x="14" y="27"/>
                  </a:cubicBezTo>
                  <a:lnTo>
                    <a:pt x="9" y="25"/>
                  </a:lnTo>
                  <a:close/>
                  <a:moveTo>
                    <a:pt x="9" y="53"/>
                  </a:moveTo>
                  <a:cubicBezTo>
                    <a:pt x="17" y="37"/>
                    <a:pt x="17" y="37"/>
                    <a:pt x="17" y="37"/>
                  </a:cubicBezTo>
                  <a:cubicBezTo>
                    <a:pt x="18" y="35"/>
                    <a:pt x="20" y="35"/>
                    <a:pt x="22" y="36"/>
                  </a:cubicBezTo>
                  <a:cubicBezTo>
                    <a:pt x="27" y="39"/>
                    <a:pt x="27" y="39"/>
                    <a:pt x="27" y="39"/>
                  </a:cubicBezTo>
                  <a:cubicBezTo>
                    <a:pt x="29" y="39"/>
                    <a:pt x="29" y="41"/>
                    <a:pt x="27" y="42"/>
                  </a:cubicBezTo>
                  <a:cubicBezTo>
                    <a:pt x="10" y="54"/>
                    <a:pt x="10" y="54"/>
                    <a:pt x="10" y="54"/>
                  </a:cubicBezTo>
                  <a:cubicBezTo>
                    <a:pt x="8" y="55"/>
                    <a:pt x="8" y="55"/>
                    <a:pt x="9" y="53"/>
                  </a:cubicBezTo>
                  <a:close/>
                  <a:moveTo>
                    <a:pt x="29" y="73"/>
                  </a:moveTo>
                  <a:cubicBezTo>
                    <a:pt x="10" y="63"/>
                    <a:pt x="10" y="63"/>
                    <a:pt x="10" y="63"/>
                  </a:cubicBezTo>
                  <a:cubicBezTo>
                    <a:pt x="8" y="62"/>
                    <a:pt x="8" y="60"/>
                    <a:pt x="9" y="59"/>
                  </a:cubicBezTo>
                  <a:cubicBezTo>
                    <a:pt x="29" y="46"/>
                    <a:pt x="29" y="46"/>
                    <a:pt x="29" y="46"/>
                  </a:cubicBezTo>
                  <a:cubicBezTo>
                    <a:pt x="31" y="45"/>
                    <a:pt x="32" y="45"/>
                    <a:pt x="32" y="47"/>
                  </a:cubicBezTo>
                  <a:cubicBezTo>
                    <a:pt x="32" y="71"/>
                    <a:pt x="32" y="71"/>
                    <a:pt x="32" y="71"/>
                  </a:cubicBezTo>
                  <a:cubicBezTo>
                    <a:pt x="32" y="73"/>
                    <a:pt x="30" y="74"/>
                    <a:pt x="29" y="73"/>
                  </a:cubicBezTo>
                  <a:close/>
                  <a:moveTo>
                    <a:pt x="32" y="33"/>
                  </a:moveTo>
                  <a:cubicBezTo>
                    <a:pt x="32" y="35"/>
                    <a:pt x="31" y="36"/>
                    <a:pt x="29" y="35"/>
                  </a:cubicBezTo>
                  <a:cubicBezTo>
                    <a:pt x="23" y="32"/>
                    <a:pt x="23" y="32"/>
                    <a:pt x="23" y="32"/>
                  </a:cubicBezTo>
                  <a:cubicBezTo>
                    <a:pt x="22" y="31"/>
                    <a:pt x="21" y="29"/>
                    <a:pt x="22" y="28"/>
                  </a:cubicBezTo>
                  <a:cubicBezTo>
                    <a:pt x="30" y="12"/>
                    <a:pt x="30" y="12"/>
                    <a:pt x="30" y="12"/>
                  </a:cubicBezTo>
                  <a:cubicBezTo>
                    <a:pt x="31" y="10"/>
                    <a:pt x="32" y="10"/>
                    <a:pt x="32" y="12"/>
                  </a:cubicBezTo>
                  <a:lnTo>
                    <a:pt x="32" y="33"/>
                  </a:lnTo>
                  <a:close/>
                  <a:moveTo>
                    <a:pt x="59" y="26"/>
                  </a:moveTo>
                  <a:cubicBezTo>
                    <a:pt x="50" y="43"/>
                    <a:pt x="50" y="43"/>
                    <a:pt x="50" y="43"/>
                  </a:cubicBezTo>
                  <a:cubicBezTo>
                    <a:pt x="50" y="44"/>
                    <a:pt x="48" y="45"/>
                    <a:pt x="46" y="44"/>
                  </a:cubicBezTo>
                  <a:cubicBezTo>
                    <a:pt x="40" y="41"/>
                    <a:pt x="40" y="41"/>
                    <a:pt x="40" y="41"/>
                  </a:cubicBezTo>
                  <a:cubicBezTo>
                    <a:pt x="39" y="40"/>
                    <a:pt x="39" y="39"/>
                    <a:pt x="40" y="38"/>
                  </a:cubicBezTo>
                  <a:cubicBezTo>
                    <a:pt x="58" y="25"/>
                    <a:pt x="58" y="25"/>
                    <a:pt x="58" y="25"/>
                  </a:cubicBezTo>
                  <a:cubicBezTo>
                    <a:pt x="59" y="24"/>
                    <a:pt x="60" y="25"/>
                    <a:pt x="59" y="26"/>
                  </a:cubicBezTo>
                  <a:close/>
                  <a:moveTo>
                    <a:pt x="39" y="7"/>
                  </a:moveTo>
                  <a:cubicBezTo>
                    <a:pt x="58" y="17"/>
                    <a:pt x="58" y="17"/>
                    <a:pt x="58" y="17"/>
                  </a:cubicBezTo>
                  <a:cubicBezTo>
                    <a:pt x="59" y="18"/>
                    <a:pt x="59" y="20"/>
                    <a:pt x="58" y="21"/>
                  </a:cubicBezTo>
                  <a:cubicBezTo>
                    <a:pt x="38" y="34"/>
                    <a:pt x="38" y="34"/>
                    <a:pt x="38" y="34"/>
                  </a:cubicBezTo>
                  <a:cubicBezTo>
                    <a:pt x="37" y="35"/>
                    <a:pt x="36" y="35"/>
                    <a:pt x="36" y="33"/>
                  </a:cubicBezTo>
                  <a:cubicBezTo>
                    <a:pt x="36" y="9"/>
                    <a:pt x="36" y="9"/>
                    <a:pt x="36" y="9"/>
                  </a:cubicBezTo>
                  <a:cubicBezTo>
                    <a:pt x="36" y="7"/>
                    <a:pt x="37" y="6"/>
                    <a:pt x="39" y="7"/>
                  </a:cubicBezTo>
                  <a:close/>
                  <a:moveTo>
                    <a:pt x="37" y="68"/>
                  </a:moveTo>
                  <a:cubicBezTo>
                    <a:pt x="36" y="70"/>
                    <a:pt x="36" y="70"/>
                    <a:pt x="36" y="68"/>
                  </a:cubicBezTo>
                  <a:cubicBezTo>
                    <a:pt x="36" y="46"/>
                    <a:pt x="36" y="46"/>
                    <a:pt x="36" y="46"/>
                  </a:cubicBezTo>
                  <a:cubicBezTo>
                    <a:pt x="36" y="44"/>
                    <a:pt x="37" y="44"/>
                    <a:pt x="39" y="44"/>
                  </a:cubicBezTo>
                  <a:cubicBezTo>
                    <a:pt x="44" y="47"/>
                    <a:pt x="44" y="47"/>
                    <a:pt x="44" y="47"/>
                  </a:cubicBezTo>
                  <a:cubicBezTo>
                    <a:pt x="46" y="48"/>
                    <a:pt x="46" y="50"/>
                    <a:pt x="46" y="52"/>
                  </a:cubicBezTo>
                  <a:lnTo>
                    <a:pt x="37" y="68"/>
                  </a:lnTo>
                  <a:close/>
                  <a:moveTo>
                    <a:pt x="59" y="58"/>
                  </a:moveTo>
                  <a:cubicBezTo>
                    <a:pt x="42" y="71"/>
                    <a:pt x="42" y="71"/>
                    <a:pt x="42" y="71"/>
                  </a:cubicBezTo>
                  <a:cubicBezTo>
                    <a:pt x="40" y="72"/>
                    <a:pt x="40" y="71"/>
                    <a:pt x="40" y="70"/>
                  </a:cubicBezTo>
                  <a:cubicBezTo>
                    <a:pt x="49" y="54"/>
                    <a:pt x="49" y="54"/>
                    <a:pt x="49" y="54"/>
                  </a:cubicBezTo>
                  <a:cubicBezTo>
                    <a:pt x="50" y="52"/>
                    <a:pt x="52" y="51"/>
                    <a:pt x="53" y="52"/>
                  </a:cubicBezTo>
                  <a:cubicBezTo>
                    <a:pt x="59" y="55"/>
                    <a:pt x="59" y="55"/>
                    <a:pt x="59" y="55"/>
                  </a:cubicBezTo>
                  <a:cubicBezTo>
                    <a:pt x="61" y="56"/>
                    <a:pt x="61" y="57"/>
                    <a:pt x="59" y="58"/>
                  </a:cubicBezTo>
                  <a:close/>
                </a:path>
              </a:pathLst>
            </a:custGeom>
            <a:solidFill>
              <a:srgbClr val="FFFFFF"/>
            </a:solidFill>
            <a:ln>
              <a:noFill/>
            </a:ln>
            <a:extLst/>
          </p:spPr>
          <p:txBody>
            <a:bodyPr vert="horz" wrap="square" lIns="91444" tIns="45722" rIns="91444" bIns="4572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a typeface="Segoe UI" panose="020B0502040204020203" pitchFamily="34" charset="0"/>
                <a:cs typeface="Segoe UI" panose="020B0502040204020203" pitchFamily="34" charset="0"/>
              </a:endParaRPr>
            </a:p>
          </p:txBody>
        </p:sp>
        <p:sp>
          <p:nvSpPr>
            <p:cNvPr id="105" name="Freeform 111"/>
            <p:cNvSpPr>
              <a:spLocks noEditPoints="1"/>
            </p:cNvSpPr>
            <p:nvPr/>
          </p:nvSpPr>
          <p:spPr bwMode="black">
            <a:xfrm>
              <a:off x="2256351" y="5849523"/>
              <a:ext cx="266646" cy="368960"/>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rgbClr val="FFFFFF"/>
            </a:solidFill>
            <a:ln>
              <a:noFill/>
            </a:ln>
            <a:extLst/>
          </p:spPr>
          <p:txBody>
            <a:bodyPr vert="horz" wrap="square" lIns="91444" tIns="45722" rIns="91444" bIns="4572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a typeface="Segoe UI" panose="020B0502040204020203" pitchFamily="34" charset="0"/>
                <a:cs typeface="Segoe UI" panose="020B0502040204020203" pitchFamily="34" charset="0"/>
              </a:endParaRPr>
            </a:p>
          </p:txBody>
        </p:sp>
        <p:sp>
          <p:nvSpPr>
            <p:cNvPr id="106" name="Freeform 82"/>
            <p:cNvSpPr>
              <a:spLocks noEditPoints="1"/>
            </p:cNvSpPr>
            <p:nvPr/>
          </p:nvSpPr>
          <p:spPr bwMode="black">
            <a:xfrm>
              <a:off x="8740268" y="4802186"/>
              <a:ext cx="629377" cy="528166"/>
            </a:xfrm>
            <a:custGeom>
              <a:avLst/>
              <a:gdLst>
                <a:gd name="T0" fmla="*/ 52 w 120"/>
                <a:gd name="T1" fmla="*/ 6 h 101"/>
                <a:gd name="T2" fmla="*/ 23 w 120"/>
                <a:gd name="T3" fmla="*/ 48 h 101"/>
                <a:gd name="T4" fmla="*/ 0 w 120"/>
                <a:gd name="T5" fmla="*/ 29 h 101"/>
                <a:gd name="T6" fmla="*/ 7 w 120"/>
                <a:gd name="T7" fmla="*/ 21 h 101"/>
                <a:gd name="T8" fmla="*/ 21 w 120"/>
                <a:gd name="T9" fmla="*/ 33 h 101"/>
                <a:gd name="T10" fmla="*/ 43 w 120"/>
                <a:gd name="T11" fmla="*/ 0 h 101"/>
                <a:gd name="T12" fmla="*/ 52 w 120"/>
                <a:gd name="T13" fmla="*/ 6 h 101"/>
                <a:gd name="T14" fmla="*/ 118 w 120"/>
                <a:gd name="T15" fmla="*/ 44 h 101"/>
                <a:gd name="T16" fmla="*/ 117 w 120"/>
                <a:gd name="T17" fmla="*/ 44 h 101"/>
                <a:gd name="T18" fmla="*/ 108 w 120"/>
                <a:gd name="T19" fmla="*/ 44 h 101"/>
                <a:gd name="T20" fmla="*/ 107 w 120"/>
                <a:gd name="T21" fmla="*/ 44 h 101"/>
                <a:gd name="T22" fmla="*/ 105 w 120"/>
                <a:gd name="T23" fmla="*/ 44 h 101"/>
                <a:gd name="T24" fmla="*/ 103 w 120"/>
                <a:gd name="T25" fmla="*/ 52 h 101"/>
                <a:gd name="T26" fmla="*/ 56 w 120"/>
                <a:gd name="T27" fmla="*/ 52 h 101"/>
                <a:gd name="T28" fmla="*/ 53 w 120"/>
                <a:gd name="T29" fmla="*/ 52 h 101"/>
                <a:gd name="T30" fmla="*/ 50 w 120"/>
                <a:gd name="T31" fmla="*/ 52 h 101"/>
                <a:gd name="T32" fmla="*/ 51 w 120"/>
                <a:gd name="T33" fmla="*/ 55 h 101"/>
                <a:gd name="T34" fmla="*/ 51 w 120"/>
                <a:gd name="T35" fmla="*/ 55 h 101"/>
                <a:gd name="T36" fmla="*/ 56 w 120"/>
                <a:gd name="T37" fmla="*/ 80 h 101"/>
                <a:gd name="T38" fmla="*/ 57 w 120"/>
                <a:gd name="T39" fmla="*/ 81 h 101"/>
                <a:gd name="T40" fmla="*/ 57 w 120"/>
                <a:gd name="T41" fmla="*/ 82 h 101"/>
                <a:gd name="T42" fmla="*/ 59 w 120"/>
                <a:gd name="T43" fmla="*/ 82 h 101"/>
                <a:gd name="T44" fmla="*/ 59 w 120"/>
                <a:gd name="T45" fmla="*/ 82 h 101"/>
                <a:gd name="T46" fmla="*/ 96 w 120"/>
                <a:gd name="T47" fmla="*/ 82 h 101"/>
                <a:gd name="T48" fmla="*/ 95 w 120"/>
                <a:gd name="T49" fmla="*/ 87 h 101"/>
                <a:gd name="T50" fmla="*/ 56 w 120"/>
                <a:gd name="T51" fmla="*/ 87 h 101"/>
                <a:gd name="T52" fmla="*/ 55 w 120"/>
                <a:gd name="T53" fmla="*/ 87 h 101"/>
                <a:gd name="T54" fmla="*/ 53 w 120"/>
                <a:gd name="T55" fmla="*/ 87 h 101"/>
                <a:gd name="T56" fmla="*/ 53 w 120"/>
                <a:gd name="T57" fmla="*/ 92 h 101"/>
                <a:gd name="T58" fmla="*/ 55 w 120"/>
                <a:gd name="T59" fmla="*/ 92 h 101"/>
                <a:gd name="T60" fmla="*/ 55 w 120"/>
                <a:gd name="T61" fmla="*/ 92 h 101"/>
                <a:gd name="T62" fmla="*/ 59 w 120"/>
                <a:gd name="T63" fmla="*/ 92 h 101"/>
                <a:gd name="T64" fmla="*/ 58 w 120"/>
                <a:gd name="T65" fmla="*/ 95 h 101"/>
                <a:gd name="T66" fmla="*/ 64 w 120"/>
                <a:gd name="T67" fmla="*/ 101 h 101"/>
                <a:gd name="T68" fmla="*/ 69 w 120"/>
                <a:gd name="T69" fmla="*/ 95 h 101"/>
                <a:gd name="T70" fmla="*/ 68 w 120"/>
                <a:gd name="T71" fmla="*/ 92 h 101"/>
                <a:gd name="T72" fmla="*/ 91 w 120"/>
                <a:gd name="T73" fmla="*/ 92 h 101"/>
                <a:gd name="T74" fmla="*/ 89 w 120"/>
                <a:gd name="T75" fmla="*/ 95 h 101"/>
                <a:gd name="T76" fmla="*/ 95 w 120"/>
                <a:gd name="T77" fmla="*/ 101 h 101"/>
                <a:gd name="T78" fmla="*/ 100 w 120"/>
                <a:gd name="T79" fmla="*/ 95 h 101"/>
                <a:gd name="T80" fmla="*/ 99 w 120"/>
                <a:gd name="T81" fmla="*/ 91 h 101"/>
                <a:gd name="T82" fmla="*/ 99 w 120"/>
                <a:gd name="T83" fmla="*/ 90 h 101"/>
                <a:gd name="T84" fmla="*/ 101 w 120"/>
                <a:gd name="T85" fmla="*/ 80 h 101"/>
                <a:gd name="T86" fmla="*/ 109 w 120"/>
                <a:gd name="T87" fmla="*/ 48 h 101"/>
                <a:gd name="T88" fmla="*/ 117 w 120"/>
                <a:gd name="T89" fmla="*/ 48 h 101"/>
                <a:gd name="T90" fmla="*/ 118 w 120"/>
                <a:gd name="T91" fmla="*/ 48 h 101"/>
                <a:gd name="T92" fmla="*/ 120 w 120"/>
                <a:gd name="T93" fmla="*/ 48 h 101"/>
                <a:gd name="T94" fmla="*/ 120 w 120"/>
                <a:gd name="T95" fmla="*/ 44 h 101"/>
                <a:gd name="T96" fmla="*/ 118 w 120"/>
                <a:gd name="T97" fmla="*/ 4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 h="101">
                  <a:moveTo>
                    <a:pt x="52" y="6"/>
                  </a:moveTo>
                  <a:cubicBezTo>
                    <a:pt x="23" y="48"/>
                    <a:pt x="23" y="48"/>
                    <a:pt x="23" y="48"/>
                  </a:cubicBezTo>
                  <a:cubicBezTo>
                    <a:pt x="0" y="29"/>
                    <a:pt x="0" y="29"/>
                    <a:pt x="0" y="29"/>
                  </a:cubicBezTo>
                  <a:cubicBezTo>
                    <a:pt x="7" y="21"/>
                    <a:pt x="7" y="21"/>
                    <a:pt x="7" y="21"/>
                  </a:cubicBezTo>
                  <a:cubicBezTo>
                    <a:pt x="21" y="33"/>
                    <a:pt x="21" y="33"/>
                    <a:pt x="21" y="33"/>
                  </a:cubicBezTo>
                  <a:cubicBezTo>
                    <a:pt x="43" y="0"/>
                    <a:pt x="43" y="0"/>
                    <a:pt x="43" y="0"/>
                  </a:cubicBezTo>
                  <a:lnTo>
                    <a:pt x="52" y="6"/>
                  </a:lnTo>
                  <a:close/>
                  <a:moveTo>
                    <a:pt x="118" y="44"/>
                  </a:moveTo>
                  <a:cubicBezTo>
                    <a:pt x="117" y="44"/>
                    <a:pt x="117" y="44"/>
                    <a:pt x="117" y="44"/>
                  </a:cubicBezTo>
                  <a:cubicBezTo>
                    <a:pt x="108" y="44"/>
                    <a:pt x="108" y="44"/>
                    <a:pt x="108" y="44"/>
                  </a:cubicBezTo>
                  <a:cubicBezTo>
                    <a:pt x="107" y="44"/>
                    <a:pt x="107" y="44"/>
                    <a:pt x="107" y="44"/>
                  </a:cubicBezTo>
                  <a:cubicBezTo>
                    <a:pt x="105" y="44"/>
                    <a:pt x="105" y="44"/>
                    <a:pt x="105" y="44"/>
                  </a:cubicBezTo>
                  <a:cubicBezTo>
                    <a:pt x="103" y="52"/>
                    <a:pt x="103" y="52"/>
                    <a:pt x="103" y="52"/>
                  </a:cubicBezTo>
                  <a:cubicBezTo>
                    <a:pt x="56" y="52"/>
                    <a:pt x="56" y="52"/>
                    <a:pt x="56" y="52"/>
                  </a:cubicBezTo>
                  <a:cubicBezTo>
                    <a:pt x="53" y="52"/>
                    <a:pt x="53" y="52"/>
                    <a:pt x="53" y="52"/>
                  </a:cubicBezTo>
                  <a:cubicBezTo>
                    <a:pt x="50" y="52"/>
                    <a:pt x="50" y="52"/>
                    <a:pt x="50" y="52"/>
                  </a:cubicBezTo>
                  <a:cubicBezTo>
                    <a:pt x="51" y="55"/>
                    <a:pt x="51" y="55"/>
                    <a:pt x="51" y="55"/>
                  </a:cubicBezTo>
                  <a:cubicBezTo>
                    <a:pt x="51" y="55"/>
                    <a:pt x="51" y="55"/>
                    <a:pt x="51" y="55"/>
                  </a:cubicBezTo>
                  <a:cubicBezTo>
                    <a:pt x="56" y="80"/>
                    <a:pt x="56" y="80"/>
                    <a:pt x="56" y="80"/>
                  </a:cubicBezTo>
                  <a:cubicBezTo>
                    <a:pt x="56" y="81"/>
                    <a:pt x="57" y="81"/>
                    <a:pt x="57" y="81"/>
                  </a:cubicBezTo>
                  <a:cubicBezTo>
                    <a:pt x="57" y="82"/>
                    <a:pt x="57" y="82"/>
                    <a:pt x="57" y="82"/>
                  </a:cubicBezTo>
                  <a:cubicBezTo>
                    <a:pt x="59" y="82"/>
                    <a:pt x="59" y="82"/>
                    <a:pt x="59" y="82"/>
                  </a:cubicBezTo>
                  <a:cubicBezTo>
                    <a:pt x="59" y="82"/>
                    <a:pt x="59" y="82"/>
                    <a:pt x="59" y="82"/>
                  </a:cubicBezTo>
                  <a:cubicBezTo>
                    <a:pt x="96" y="82"/>
                    <a:pt x="96" y="82"/>
                    <a:pt x="96" y="82"/>
                  </a:cubicBezTo>
                  <a:cubicBezTo>
                    <a:pt x="95" y="87"/>
                    <a:pt x="95" y="87"/>
                    <a:pt x="95" y="87"/>
                  </a:cubicBezTo>
                  <a:cubicBezTo>
                    <a:pt x="56" y="87"/>
                    <a:pt x="56" y="87"/>
                    <a:pt x="56" y="87"/>
                  </a:cubicBezTo>
                  <a:cubicBezTo>
                    <a:pt x="55" y="87"/>
                    <a:pt x="55" y="87"/>
                    <a:pt x="55" y="87"/>
                  </a:cubicBezTo>
                  <a:cubicBezTo>
                    <a:pt x="53" y="87"/>
                    <a:pt x="53" y="87"/>
                    <a:pt x="53" y="87"/>
                  </a:cubicBezTo>
                  <a:cubicBezTo>
                    <a:pt x="53" y="92"/>
                    <a:pt x="53" y="92"/>
                    <a:pt x="53" y="92"/>
                  </a:cubicBezTo>
                  <a:cubicBezTo>
                    <a:pt x="55" y="92"/>
                    <a:pt x="55" y="92"/>
                    <a:pt x="55" y="92"/>
                  </a:cubicBezTo>
                  <a:cubicBezTo>
                    <a:pt x="55" y="92"/>
                    <a:pt x="55" y="92"/>
                    <a:pt x="55" y="92"/>
                  </a:cubicBezTo>
                  <a:cubicBezTo>
                    <a:pt x="59" y="92"/>
                    <a:pt x="59" y="92"/>
                    <a:pt x="59" y="92"/>
                  </a:cubicBezTo>
                  <a:cubicBezTo>
                    <a:pt x="59" y="93"/>
                    <a:pt x="58" y="94"/>
                    <a:pt x="58" y="95"/>
                  </a:cubicBezTo>
                  <a:cubicBezTo>
                    <a:pt x="58" y="98"/>
                    <a:pt x="61" y="101"/>
                    <a:pt x="64" y="101"/>
                  </a:cubicBezTo>
                  <a:cubicBezTo>
                    <a:pt x="67" y="101"/>
                    <a:pt x="69" y="98"/>
                    <a:pt x="69" y="95"/>
                  </a:cubicBezTo>
                  <a:cubicBezTo>
                    <a:pt x="69" y="94"/>
                    <a:pt x="69" y="93"/>
                    <a:pt x="68" y="92"/>
                  </a:cubicBezTo>
                  <a:cubicBezTo>
                    <a:pt x="91" y="92"/>
                    <a:pt x="91" y="92"/>
                    <a:pt x="91" y="92"/>
                  </a:cubicBezTo>
                  <a:cubicBezTo>
                    <a:pt x="90" y="93"/>
                    <a:pt x="89" y="94"/>
                    <a:pt x="89" y="95"/>
                  </a:cubicBezTo>
                  <a:cubicBezTo>
                    <a:pt x="89" y="98"/>
                    <a:pt x="92" y="101"/>
                    <a:pt x="95" y="101"/>
                  </a:cubicBezTo>
                  <a:cubicBezTo>
                    <a:pt x="98" y="101"/>
                    <a:pt x="100" y="98"/>
                    <a:pt x="100" y="95"/>
                  </a:cubicBezTo>
                  <a:cubicBezTo>
                    <a:pt x="100" y="94"/>
                    <a:pt x="100" y="92"/>
                    <a:pt x="99" y="91"/>
                  </a:cubicBezTo>
                  <a:cubicBezTo>
                    <a:pt x="99" y="91"/>
                    <a:pt x="99" y="90"/>
                    <a:pt x="99" y="90"/>
                  </a:cubicBezTo>
                  <a:cubicBezTo>
                    <a:pt x="101" y="80"/>
                    <a:pt x="101" y="80"/>
                    <a:pt x="101" y="80"/>
                  </a:cubicBezTo>
                  <a:cubicBezTo>
                    <a:pt x="109" y="48"/>
                    <a:pt x="109" y="48"/>
                    <a:pt x="109" y="48"/>
                  </a:cubicBezTo>
                  <a:cubicBezTo>
                    <a:pt x="117" y="48"/>
                    <a:pt x="117" y="48"/>
                    <a:pt x="117" y="48"/>
                  </a:cubicBezTo>
                  <a:cubicBezTo>
                    <a:pt x="118" y="48"/>
                    <a:pt x="118" y="48"/>
                    <a:pt x="118" y="48"/>
                  </a:cubicBezTo>
                  <a:cubicBezTo>
                    <a:pt x="120" y="48"/>
                    <a:pt x="120" y="48"/>
                    <a:pt x="120" y="48"/>
                  </a:cubicBezTo>
                  <a:cubicBezTo>
                    <a:pt x="120" y="44"/>
                    <a:pt x="120" y="44"/>
                    <a:pt x="120" y="44"/>
                  </a:cubicBezTo>
                  <a:lnTo>
                    <a:pt x="118" y="44"/>
                  </a:lnTo>
                  <a:close/>
                </a:path>
              </a:pathLst>
            </a:custGeom>
            <a:solidFill>
              <a:srgbClr val="FFFFFF"/>
            </a:solidFill>
            <a:ln>
              <a:noFill/>
            </a:ln>
            <a:extLst/>
          </p:spPr>
          <p:txBody>
            <a:bodyPr vert="horz" wrap="square" lIns="93278" tIns="46639" rIns="93278" bIns="4663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Segoe UI" panose="020B0502040204020203" pitchFamily="34" charset="0"/>
                <a:cs typeface="Segoe UI" panose="020B0502040204020203" pitchFamily="34" charset="0"/>
              </a:endParaRPr>
            </a:p>
          </p:txBody>
        </p:sp>
        <p:sp>
          <p:nvSpPr>
            <p:cNvPr id="108" name="TextBox 107"/>
            <p:cNvSpPr txBox="1"/>
            <p:nvPr/>
          </p:nvSpPr>
          <p:spPr>
            <a:xfrm>
              <a:off x="881483" y="3581376"/>
              <a:ext cx="2973046"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ED7D31">
                      <a:lumMod val="75000"/>
                    </a:srgbClr>
                  </a:solidFill>
                  <a:effectLst/>
                  <a:uLnTx/>
                  <a:uFillTx/>
                  <a:ea typeface="Segoe UI" panose="020B0502040204020203" pitchFamily="34" charset="0"/>
                  <a:cs typeface="Segoe UI" panose="020B0502040204020203" pitchFamily="34" charset="0"/>
                </a:rPr>
                <a:t>Convert unstructured data to structured data</a:t>
              </a:r>
            </a:p>
          </p:txBody>
        </p:sp>
        <p:sp>
          <p:nvSpPr>
            <p:cNvPr id="109" name="TextBox 108"/>
            <p:cNvSpPr txBox="1"/>
            <p:nvPr/>
          </p:nvSpPr>
          <p:spPr>
            <a:xfrm>
              <a:off x="4385733" y="3583788"/>
              <a:ext cx="3086853"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B9BD5"/>
                  </a:solidFill>
                  <a:effectLst/>
                  <a:uLnTx/>
                  <a:uFillTx/>
                  <a:ea typeface="Segoe UI" panose="020B0502040204020203" pitchFamily="34" charset="0"/>
                  <a:cs typeface="Segoe UI" panose="020B0502040204020203" pitchFamily="34" charset="0"/>
                </a:rPr>
                <a:t>Scalability – capable of processing 1 TB in 24 hours</a:t>
              </a:r>
            </a:p>
          </p:txBody>
        </p:sp>
        <p:sp>
          <p:nvSpPr>
            <p:cNvPr id="110" name="TextBox 109"/>
            <p:cNvSpPr txBox="1"/>
            <p:nvPr/>
          </p:nvSpPr>
          <p:spPr>
            <a:xfrm>
              <a:off x="8449734" y="3598276"/>
              <a:ext cx="3045352"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70AD47">
                      <a:lumMod val="50000"/>
                    </a:srgbClr>
                  </a:solidFill>
                  <a:effectLst/>
                  <a:uLnTx/>
                  <a:uFillTx/>
                  <a:ea typeface="Segoe UI" panose="020B0502040204020203" pitchFamily="34" charset="0"/>
                  <a:cs typeface="Segoe UI" panose="020B0502040204020203" pitchFamily="34" charset="0"/>
                </a:rPr>
                <a:t>Cost Effective – Optimized to reduce infrastructure cost</a:t>
              </a:r>
            </a:p>
          </p:txBody>
        </p:sp>
        <p:pic>
          <p:nvPicPr>
            <p:cNvPr id="111" name="Picture 110"/>
            <p:cNvPicPr>
              <a:picLocks noChangeAspect="1"/>
            </p:cNvPicPr>
            <p:nvPr/>
          </p:nvPicPr>
          <p:blipFill>
            <a:blip r:embed="rId4" cstate="print">
              <a:duotone>
                <a:srgbClr val="ED7D31">
                  <a:shade val="45000"/>
                  <a:satMod val="135000"/>
                </a:srgbClr>
                <a:prstClr val="white"/>
              </a:duotone>
              <a:extLst>
                <a:ext uri="{28A0092B-C50C-407E-A947-70E740481C1C}">
                  <a14:useLocalDpi xmlns:a14="http://schemas.microsoft.com/office/drawing/2010/main" val="0"/>
                </a:ext>
              </a:extLst>
            </a:blip>
            <a:stretch>
              <a:fillRect/>
            </a:stretch>
          </p:blipFill>
          <p:spPr>
            <a:xfrm>
              <a:off x="534668" y="3685065"/>
              <a:ext cx="346814" cy="346814"/>
            </a:xfrm>
            <a:prstGeom prst="rect">
              <a:avLst/>
            </a:prstGeom>
          </p:spPr>
        </p:pic>
        <p:pic>
          <p:nvPicPr>
            <p:cNvPr id="112" name="Picture 2" descr="Image result for scalability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2106" y="3712857"/>
              <a:ext cx="299423" cy="29942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Image result for cost effective icon"/>
            <p:cNvPicPr>
              <a:picLocks noChangeAspect="1" noChangeArrowheads="1"/>
            </p:cNvPicPr>
            <p:nvPr/>
          </p:nvPicPr>
          <p:blipFill>
            <a:blip r:embed="rId6" cstate="print">
              <a:duotone>
                <a:prstClr val="black"/>
                <a:srgbClr val="70AD47">
                  <a:tint val="45000"/>
                  <a:satMod val="400000"/>
                </a:srgbClr>
              </a:duotone>
              <a:extLst>
                <a:ext uri="{28A0092B-C50C-407E-A947-70E740481C1C}">
                  <a14:useLocalDpi xmlns:a14="http://schemas.microsoft.com/office/drawing/2010/main" val="0"/>
                </a:ext>
              </a:extLst>
            </a:blip>
            <a:srcRect/>
            <a:stretch>
              <a:fillRect/>
            </a:stretch>
          </p:blipFill>
          <p:spPr bwMode="auto">
            <a:xfrm>
              <a:off x="8066997" y="3685266"/>
              <a:ext cx="443299" cy="4432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84082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256519" y="109396"/>
            <a:ext cx="9613196" cy="546632"/>
          </a:xfrm>
          <a:prstGeom prst="rect">
            <a:avLst/>
          </a:prstGeom>
          <a:solidFill>
            <a:schemeClr val="bg1"/>
          </a:solidFill>
        </p:spPr>
        <p:txBody>
          <a:bodyPr vert="horz" lIns="121789" tIns="60895" rIns="121789" bIns="60895" rtlCol="0" anchor="ctr">
            <a:noAutofit/>
          </a:bodyPr>
          <a:lstStyle/>
          <a:p>
            <a:pPr>
              <a:spcBef>
                <a:spcPct val="0"/>
              </a:spcBef>
            </a:pPr>
            <a:r>
              <a:rPr lang="en-US" sz="2800" b="1" spc="-96" dirty="0">
                <a:ln w="3175">
                  <a:noFill/>
                </a:ln>
                <a:solidFill>
                  <a:srgbClr val="44546A"/>
                </a:solidFill>
                <a:ea typeface="Segoe UI" panose="020B0502040204020203" pitchFamily="34" charset="0"/>
                <a:cs typeface="Segoe UI" panose="020B0502040204020203" pitchFamily="34" charset="0"/>
              </a:rPr>
              <a:t>Real-time Visibility to Transaction Trends in Ecommerce Marketplace</a:t>
            </a:r>
          </a:p>
        </p:txBody>
      </p:sp>
      <p:sp>
        <p:nvSpPr>
          <p:cNvPr id="53" name="Rectangle 52"/>
          <p:cNvSpPr/>
          <p:nvPr/>
        </p:nvSpPr>
        <p:spPr>
          <a:xfrm>
            <a:off x="1" y="1152802"/>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7" name="Rectangle 56"/>
          <p:cNvSpPr/>
          <p:nvPr/>
        </p:nvSpPr>
        <p:spPr>
          <a:xfrm>
            <a:off x="260343" y="1900513"/>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58" name="Rectangle 57"/>
          <p:cNvSpPr/>
          <p:nvPr/>
        </p:nvSpPr>
        <p:spPr>
          <a:xfrm>
            <a:off x="260343" y="1831093"/>
            <a:ext cx="3588326" cy="143148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9" name="Rectangle 58"/>
          <p:cNvSpPr/>
          <p:nvPr/>
        </p:nvSpPr>
        <p:spPr>
          <a:xfrm>
            <a:off x="289581" y="1996596"/>
            <a:ext cx="3499537" cy="1109214"/>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Client did not have a common platform which buyers/sellers could use to understand what the popular products were and how they were trending across geographies</a:t>
            </a:r>
          </a:p>
        </p:txBody>
      </p:sp>
      <p:sp>
        <p:nvSpPr>
          <p:cNvPr id="60" name="Rectangle 59"/>
          <p:cNvSpPr/>
          <p:nvPr/>
        </p:nvSpPr>
        <p:spPr>
          <a:xfrm>
            <a:off x="256518" y="1798771"/>
            <a:ext cx="2534636" cy="338554"/>
          </a:xfrm>
          <a:prstGeom prst="rect">
            <a:avLst/>
          </a:prstGeom>
        </p:spPr>
        <p:txBody>
          <a:bodyPr wrap="square">
            <a:spAutoFit/>
          </a:bodyPr>
          <a:lstStyle/>
          <a:p>
            <a:r>
              <a:rPr lang="en-US" sz="1600" b="1" dirty="0">
                <a:solidFill>
                  <a:srgbClr val="44546A"/>
                </a:solidFill>
              </a:rPr>
              <a:t>The “Before” State</a:t>
            </a:r>
          </a:p>
        </p:txBody>
      </p:sp>
      <p:sp>
        <p:nvSpPr>
          <p:cNvPr id="61" name="Rectangle 60"/>
          <p:cNvSpPr/>
          <p:nvPr/>
        </p:nvSpPr>
        <p:spPr>
          <a:xfrm>
            <a:off x="8301385" y="1780809"/>
            <a:ext cx="3592151" cy="1476744"/>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62" name="Rectangle 61"/>
          <p:cNvSpPr/>
          <p:nvPr/>
        </p:nvSpPr>
        <p:spPr>
          <a:xfrm>
            <a:off x="8296978" y="1991182"/>
            <a:ext cx="3651619" cy="1109214"/>
          </a:xfrm>
          <a:prstGeom prst="rect">
            <a:avLst/>
          </a:prstGeom>
        </p:spPr>
        <p:txBody>
          <a:bodyPr wrap="square">
            <a:spAutoFit/>
          </a:bodyPr>
          <a:lstStyle/>
          <a:p>
            <a:pPr>
              <a:lnSpc>
                <a:spcPct val="120000"/>
              </a:lnSpc>
            </a:pPr>
            <a:r>
              <a:rPr lang="en-IN" sz="1400" dirty="0">
                <a:solidFill>
                  <a:prstClr val="black"/>
                </a:solidFill>
                <a:ea typeface="Verdana" panose="020B0604030504040204" pitchFamily="34" charset="0"/>
                <a:cs typeface="Verdana" panose="020B0604030504040204" pitchFamily="34" charset="0"/>
              </a:rPr>
              <a:t>In three months following the implementation of the platform, transaction volumes for key products showed an uptick to the extent of 3% for certain categories</a:t>
            </a:r>
          </a:p>
        </p:txBody>
      </p:sp>
      <p:sp>
        <p:nvSpPr>
          <p:cNvPr id="63" name="Rectangle 62"/>
          <p:cNvSpPr/>
          <p:nvPr/>
        </p:nvSpPr>
        <p:spPr>
          <a:xfrm>
            <a:off x="208121" y="1113544"/>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b="1" dirty="0">
                <a:solidFill>
                  <a:srgbClr val="44546A"/>
                </a:solidFill>
              </a:rPr>
              <a:t>The Problem: </a:t>
            </a:r>
            <a:r>
              <a:rPr lang="en-US" sz="1600" dirty="0">
                <a:solidFill>
                  <a:srgbClr val="44546A"/>
                </a:solidFill>
              </a:rPr>
              <a:t>Visualizing the collective intelligence of buyers/sellers enhances the “interestingness” of the market place and drives higher transaction volumes  </a:t>
            </a:r>
          </a:p>
        </p:txBody>
      </p:sp>
      <p:sp>
        <p:nvSpPr>
          <p:cNvPr id="64" name="Rectangle 63"/>
          <p:cNvSpPr/>
          <p:nvPr/>
        </p:nvSpPr>
        <p:spPr>
          <a:xfrm>
            <a:off x="4255290" y="1900513"/>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65" name="Rectangle 64"/>
          <p:cNvSpPr/>
          <p:nvPr/>
        </p:nvSpPr>
        <p:spPr>
          <a:xfrm>
            <a:off x="4296083" y="1779212"/>
            <a:ext cx="3588326" cy="1478341"/>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6" name="Rectangle 65"/>
          <p:cNvSpPr/>
          <p:nvPr/>
        </p:nvSpPr>
        <p:spPr>
          <a:xfrm>
            <a:off x="4358912" y="1944174"/>
            <a:ext cx="3486708" cy="1367747"/>
          </a:xfrm>
          <a:prstGeom prst="rect">
            <a:avLst/>
          </a:prstGeom>
        </p:spPr>
        <p:txBody>
          <a:bodyPr wrap="square">
            <a:spAutoFit/>
          </a:bodyPr>
          <a:lstStyle/>
          <a:p>
            <a:pPr>
              <a:lnSpc>
                <a:spcPct val="120000"/>
              </a:lnSpc>
            </a:pPr>
            <a:r>
              <a:rPr lang="en-IN" sz="1400" dirty="0">
                <a:solidFill>
                  <a:prstClr val="black"/>
                </a:solidFill>
                <a:ea typeface="Verdana" panose="020B0604030504040204" pitchFamily="34" charset="0"/>
                <a:cs typeface="Verdana" panose="020B0604030504040204" pitchFamily="34" charset="0"/>
              </a:rPr>
              <a:t>LatentView built a real-time platform to visualize market trends, purchase trends, popular items etc. for any search/product term and allows comparison between products and product categories</a:t>
            </a:r>
          </a:p>
        </p:txBody>
      </p:sp>
      <p:sp>
        <p:nvSpPr>
          <p:cNvPr id="67" name="Rectangle 66"/>
          <p:cNvSpPr/>
          <p:nvPr/>
        </p:nvSpPr>
        <p:spPr>
          <a:xfrm>
            <a:off x="4386707" y="1744179"/>
            <a:ext cx="2131840" cy="338554"/>
          </a:xfrm>
          <a:prstGeom prst="rect">
            <a:avLst/>
          </a:prstGeom>
        </p:spPr>
        <p:txBody>
          <a:bodyPr wrap="square">
            <a:spAutoFit/>
          </a:bodyPr>
          <a:lstStyle/>
          <a:p>
            <a:r>
              <a:rPr lang="en-US" sz="1600" b="1" dirty="0" err="1">
                <a:solidFill>
                  <a:srgbClr val="44546A"/>
                </a:solidFill>
              </a:rPr>
              <a:t>LatentView</a:t>
            </a:r>
            <a:r>
              <a:rPr lang="en-US" sz="1600" b="1" dirty="0">
                <a:solidFill>
                  <a:srgbClr val="44546A"/>
                </a:solidFill>
              </a:rPr>
              <a:t> Solution</a:t>
            </a:r>
          </a:p>
        </p:txBody>
      </p:sp>
      <p:sp>
        <p:nvSpPr>
          <p:cNvPr id="68" name="Rectangle 67"/>
          <p:cNvSpPr/>
          <p:nvPr/>
        </p:nvSpPr>
        <p:spPr>
          <a:xfrm>
            <a:off x="8349782" y="1773719"/>
            <a:ext cx="2534636" cy="338554"/>
          </a:xfrm>
          <a:prstGeom prst="rect">
            <a:avLst/>
          </a:prstGeom>
        </p:spPr>
        <p:txBody>
          <a:bodyPr wrap="square">
            <a:spAutoFit/>
          </a:bodyPr>
          <a:lstStyle/>
          <a:p>
            <a:r>
              <a:rPr lang="en-US" sz="1600" b="1" dirty="0">
                <a:solidFill>
                  <a:srgbClr val="44546A"/>
                </a:solidFill>
              </a:rPr>
              <a:t>The “After” State</a:t>
            </a:r>
          </a:p>
        </p:txBody>
      </p:sp>
      <p:sp>
        <p:nvSpPr>
          <p:cNvPr id="69" name="Rectangle 68"/>
          <p:cNvSpPr/>
          <p:nvPr/>
        </p:nvSpPr>
        <p:spPr>
          <a:xfrm>
            <a:off x="89393" y="604112"/>
            <a:ext cx="5926450"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Multinational E-Commerce Corporation</a:t>
            </a:r>
            <a:endParaRPr lang="en-US" sz="1600" b="1" dirty="0">
              <a:solidFill>
                <a:srgbClr val="44546A"/>
              </a:solidFill>
            </a:endParaRPr>
          </a:p>
        </p:txBody>
      </p:sp>
      <p:pic>
        <p:nvPicPr>
          <p:cNvPr id="113" name="Picture 112"/>
          <p:cNvPicPr>
            <a:picLocks noChangeAspect="1"/>
          </p:cNvPicPr>
          <p:nvPr/>
        </p:nvPicPr>
        <p:blipFill rotWithShape="1">
          <a:blip r:embed="rId4" cstate="print">
            <a:extLst>
              <a:ext uri="{28A0092B-C50C-407E-A947-70E740481C1C}">
                <a14:useLocalDpi xmlns:a14="http://schemas.microsoft.com/office/drawing/2010/main" val="0"/>
              </a:ext>
            </a:extLst>
          </a:blip>
          <a:srcRect l="12340" t="4670" r="11768" b="49338"/>
          <a:stretch/>
        </p:blipFill>
        <p:spPr>
          <a:xfrm>
            <a:off x="53790" y="3409390"/>
            <a:ext cx="5489566" cy="3337301"/>
          </a:xfrm>
          <a:prstGeom prst="rect">
            <a:avLst/>
          </a:prstGeom>
        </p:spPr>
      </p:pic>
      <p:pic>
        <p:nvPicPr>
          <p:cNvPr id="114" name="Picture 113"/>
          <p:cNvPicPr>
            <a:picLocks noChangeAspect="1"/>
          </p:cNvPicPr>
          <p:nvPr/>
        </p:nvPicPr>
        <p:blipFill rotWithShape="1">
          <a:blip r:embed="rId4" cstate="print">
            <a:extLst>
              <a:ext uri="{28A0092B-C50C-407E-A947-70E740481C1C}">
                <a14:useLocalDpi xmlns:a14="http://schemas.microsoft.com/office/drawing/2010/main" val="0"/>
              </a:ext>
            </a:extLst>
          </a:blip>
          <a:srcRect l="12433" t="52166" r="12475" b="4952"/>
          <a:stretch/>
        </p:blipFill>
        <p:spPr>
          <a:xfrm>
            <a:off x="6150500" y="3425092"/>
            <a:ext cx="5798230" cy="3321599"/>
          </a:xfrm>
          <a:prstGeom prst="rect">
            <a:avLst/>
          </a:prstGeom>
        </p:spPr>
      </p:pic>
      <p:sp>
        <p:nvSpPr>
          <p:cNvPr id="115" name="Rectangle 114"/>
          <p:cNvSpPr/>
          <p:nvPr/>
        </p:nvSpPr>
        <p:spPr>
          <a:xfrm>
            <a:off x="3110092" y="6471837"/>
            <a:ext cx="1905666" cy="457200"/>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Spatial &amp; Temporal Trends</a:t>
            </a:r>
          </a:p>
        </p:txBody>
      </p:sp>
      <p:sp>
        <p:nvSpPr>
          <p:cNvPr id="116" name="Rectangle 115"/>
          <p:cNvSpPr/>
          <p:nvPr/>
        </p:nvSpPr>
        <p:spPr>
          <a:xfrm>
            <a:off x="2857199" y="3498385"/>
            <a:ext cx="1858910" cy="373859"/>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Sales Velocity</a:t>
            </a:r>
          </a:p>
        </p:txBody>
      </p:sp>
      <p:sp>
        <p:nvSpPr>
          <p:cNvPr id="117" name="Rectangle 116"/>
          <p:cNvSpPr/>
          <p:nvPr/>
        </p:nvSpPr>
        <p:spPr>
          <a:xfrm>
            <a:off x="8109481" y="3290622"/>
            <a:ext cx="1892282" cy="457200"/>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Popular Products</a:t>
            </a:r>
          </a:p>
        </p:txBody>
      </p:sp>
      <p:sp>
        <p:nvSpPr>
          <p:cNvPr id="118" name="Rectangle 117"/>
          <p:cNvSpPr/>
          <p:nvPr/>
        </p:nvSpPr>
        <p:spPr>
          <a:xfrm>
            <a:off x="8230506" y="6278036"/>
            <a:ext cx="1892282" cy="457200"/>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Associated Terms</a:t>
            </a:r>
          </a:p>
        </p:txBody>
      </p:sp>
      <p:sp>
        <p:nvSpPr>
          <p:cNvPr id="25" name="Slide Number Placeholder 5"/>
          <p:cNvSpPr txBox="1">
            <a:spLocks/>
          </p:cNvSpPr>
          <p:nvPr/>
        </p:nvSpPr>
        <p:spPr>
          <a:xfrm>
            <a:off x="9460502" y="651403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solidFill>
                  <a:srgbClr val="000000">
                    <a:tint val="75000"/>
                  </a:srgbClr>
                </a:solidFill>
              </a:rPr>
              <a:t>21</a:t>
            </a:r>
          </a:p>
        </p:txBody>
      </p:sp>
    </p:spTree>
    <p:extLst>
      <p:ext uri="{BB962C8B-B14F-4D97-AF65-F5344CB8AC3E}">
        <p14:creationId xmlns:p14="http://schemas.microsoft.com/office/powerpoint/2010/main" val="1079076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256518" y="109396"/>
            <a:ext cx="8989082" cy="546632"/>
          </a:xfrm>
          <a:prstGeom prst="rect">
            <a:avLst/>
          </a:prstGeom>
          <a:solidFill>
            <a:schemeClr val="bg1"/>
          </a:solidFill>
        </p:spPr>
        <p:txBody>
          <a:bodyPr vert="horz" lIns="121789" tIns="60895" rIns="121789" bIns="60895" rtlCol="0" anchor="ctr">
            <a:noAutofit/>
          </a:bodyPr>
          <a:lstStyle/>
          <a:p>
            <a:pPr>
              <a:spcBef>
                <a:spcPct val="0"/>
              </a:spcBef>
            </a:pPr>
            <a:r>
              <a:rPr lang="en-IN" sz="2800" b="1" spc="-96" dirty="0">
                <a:ln w="3175">
                  <a:noFill/>
                </a:ln>
                <a:solidFill>
                  <a:srgbClr val="44546A"/>
                </a:solidFill>
                <a:ea typeface="Segoe UI" panose="020B0502040204020203" pitchFamily="34" charset="0"/>
                <a:cs typeface="Segoe UI" panose="020B0502040204020203" pitchFamily="34" charset="0"/>
              </a:rPr>
              <a:t>Automated Anomaly Detection through Multi-Level Forecasting</a:t>
            </a:r>
          </a:p>
        </p:txBody>
      </p:sp>
      <p:sp>
        <p:nvSpPr>
          <p:cNvPr id="37" name="Rectangle 36"/>
          <p:cNvSpPr/>
          <p:nvPr/>
        </p:nvSpPr>
        <p:spPr>
          <a:xfrm>
            <a:off x="1" y="1226542"/>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Rectangle 37"/>
          <p:cNvSpPr/>
          <p:nvPr/>
        </p:nvSpPr>
        <p:spPr>
          <a:xfrm>
            <a:off x="260343" y="1817388"/>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a typeface="+mn-ea"/>
              <a:cs typeface="+mn-cs"/>
            </a:endParaRPr>
          </a:p>
        </p:txBody>
      </p:sp>
      <p:sp>
        <p:nvSpPr>
          <p:cNvPr id="39" name="Rectangle 38"/>
          <p:cNvSpPr/>
          <p:nvPr/>
        </p:nvSpPr>
        <p:spPr>
          <a:xfrm>
            <a:off x="260343" y="1661054"/>
            <a:ext cx="3588326" cy="1518394"/>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40" name="Rectangle 39"/>
          <p:cNvSpPr/>
          <p:nvPr/>
        </p:nvSpPr>
        <p:spPr>
          <a:xfrm>
            <a:off x="290379" y="1999911"/>
            <a:ext cx="3499537"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Manual validation of KPIs across hundreds of reports </a:t>
            </a:r>
            <a:r>
              <a:rPr lang="en-IN" sz="1400" dirty="0">
                <a:solidFill>
                  <a:prstClr val="black"/>
                </a:solidFill>
                <a:ea typeface="Verdana" panose="020B0604030504040204" pitchFamily="34" charset="0"/>
                <a:cs typeface="Verdana" panose="020B0604030504040204" pitchFamily="34" charset="0"/>
              </a:rPr>
              <a:t>and detection of anomalies was </a:t>
            </a:r>
            <a:r>
              <a:rPr lang="en-US" sz="1400" dirty="0">
                <a:solidFill>
                  <a:prstClr val="black"/>
                </a:solidFill>
                <a:ea typeface="Verdana" panose="020B0604030504040204" pitchFamily="34" charset="0"/>
                <a:cs typeface="Verdana" panose="020B0604030504040204" pitchFamily="34" charset="0"/>
              </a:rPr>
              <a:t>not only time-consuming, but also prone to human error</a:t>
            </a:r>
          </a:p>
        </p:txBody>
      </p:sp>
      <p:sp>
        <p:nvSpPr>
          <p:cNvPr id="41" name="Rectangle 40"/>
          <p:cNvSpPr/>
          <p:nvPr/>
        </p:nvSpPr>
        <p:spPr>
          <a:xfrm>
            <a:off x="256518" y="1659374"/>
            <a:ext cx="253463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rPr>
              <a:t>The “Before” State</a:t>
            </a:r>
          </a:p>
        </p:txBody>
      </p:sp>
      <p:sp>
        <p:nvSpPr>
          <p:cNvPr id="42" name="Rectangle 41"/>
          <p:cNvSpPr/>
          <p:nvPr/>
        </p:nvSpPr>
        <p:spPr>
          <a:xfrm>
            <a:off x="8301385" y="1697684"/>
            <a:ext cx="3592151" cy="1476744"/>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300" b="0" i="0" u="none" strike="noStrike" kern="0" cap="none" spc="0" normalizeH="0" baseline="0" noProof="0" dirty="0">
              <a:ln>
                <a:noFill/>
              </a:ln>
              <a:solidFill>
                <a:srgbClr val="000000"/>
              </a:solidFill>
              <a:effectLst/>
              <a:uLnTx/>
              <a:uFillTx/>
              <a:ea typeface="+mn-ea"/>
              <a:cs typeface="+mn-cs"/>
            </a:endParaRPr>
          </a:p>
        </p:txBody>
      </p:sp>
      <p:sp>
        <p:nvSpPr>
          <p:cNvPr id="43" name="Rectangle 42"/>
          <p:cNvSpPr/>
          <p:nvPr/>
        </p:nvSpPr>
        <p:spPr>
          <a:xfrm>
            <a:off x="8297111" y="1977420"/>
            <a:ext cx="3675260"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70% reduction in the time-taken to detect anomalies resulted in increased efficiency of analysts and better decisions </a:t>
            </a:r>
            <a:r>
              <a:rPr lang="en-IN" sz="1400" dirty="0">
                <a:solidFill>
                  <a:prstClr val="black"/>
                </a:solidFill>
                <a:ea typeface="Verdana" panose="020B0604030504040204" pitchFamily="34" charset="0"/>
                <a:cs typeface="Verdana" panose="020B0604030504040204" pitchFamily="34" charset="0"/>
              </a:rPr>
              <a:t>as manual errors were eliminated</a:t>
            </a:r>
          </a:p>
        </p:txBody>
      </p:sp>
      <p:sp>
        <p:nvSpPr>
          <p:cNvPr id="44" name="Rectangle 43"/>
          <p:cNvSpPr/>
          <p:nvPr/>
        </p:nvSpPr>
        <p:spPr>
          <a:xfrm>
            <a:off x="208121" y="1113544"/>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4546A"/>
                </a:solidFill>
                <a:effectLst/>
                <a:uLnTx/>
                <a:uFillTx/>
                <a:ea typeface="+mn-ea"/>
                <a:cs typeface="+mn-cs"/>
              </a:rPr>
              <a:t>The Problem: </a:t>
            </a:r>
            <a:r>
              <a:rPr kumimoji="0" lang="en-US" sz="1600" b="0" i="0" u="none" strike="noStrike" kern="0" cap="none" spc="0" normalizeH="0" baseline="0" noProof="0" dirty="0">
                <a:ln>
                  <a:noFill/>
                </a:ln>
                <a:solidFill>
                  <a:srgbClr val="44546A"/>
                </a:solidFill>
                <a:effectLst/>
                <a:uLnTx/>
                <a:uFillTx/>
                <a:ea typeface="+mn-ea"/>
                <a:cs typeface="+mn-cs"/>
              </a:rPr>
              <a:t>Manual effort in identifying errors in reports can take up to 20% of time for key analysts, thus reducing productivity</a:t>
            </a:r>
          </a:p>
        </p:txBody>
      </p:sp>
      <p:sp>
        <p:nvSpPr>
          <p:cNvPr id="45" name="Rectangle 44"/>
          <p:cNvSpPr/>
          <p:nvPr/>
        </p:nvSpPr>
        <p:spPr>
          <a:xfrm>
            <a:off x="4255290" y="1817388"/>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a typeface="+mn-ea"/>
              <a:cs typeface="+mn-cs"/>
            </a:endParaRPr>
          </a:p>
        </p:txBody>
      </p:sp>
      <p:sp>
        <p:nvSpPr>
          <p:cNvPr id="46" name="Rectangle 45"/>
          <p:cNvSpPr/>
          <p:nvPr/>
        </p:nvSpPr>
        <p:spPr>
          <a:xfrm>
            <a:off x="4296083" y="1696087"/>
            <a:ext cx="3588326" cy="1478341"/>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51" name="Rectangle 50"/>
          <p:cNvSpPr/>
          <p:nvPr/>
        </p:nvSpPr>
        <p:spPr>
          <a:xfrm>
            <a:off x="4361674" y="1973932"/>
            <a:ext cx="3486708"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Built an automated time forecasting tool which helped </a:t>
            </a:r>
            <a:r>
              <a:rPr lang="en-IN" sz="1400" dirty="0">
                <a:solidFill>
                  <a:prstClr val="black"/>
                </a:solidFill>
                <a:ea typeface="Verdana" panose="020B0604030504040204" pitchFamily="34" charset="0"/>
                <a:cs typeface="Verdana" panose="020B0604030504040204" pitchFamily="34" charset="0"/>
              </a:rPr>
              <a:t>identify anomalies across various levels of granularity in key analysis dimensions</a:t>
            </a:r>
          </a:p>
        </p:txBody>
      </p:sp>
      <p:sp>
        <p:nvSpPr>
          <p:cNvPr id="52" name="Rectangle 51"/>
          <p:cNvSpPr/>
          <p:nvPr/>
        </p:nvSpPr>
        <p:spPr>
          <a:xfrm>
            <a:off x="4369499" y="1675122"/>
            <a:ext cx="213184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a:ln>
                  <a:noFill/>
                </a:ln>
                <a:solidFill>
                  <a:srgbClr val="44546A"/>
                </a:solidFill>
                <a:effectLst/>
                <a:uLnTx/>
                <a:uFillTx/>
              </a:rPr>
              <a:t>LatentView</a:t>
            </a:r>
            <a:r>
              <a:rPr kumimoji="0" lang="en-US" sz="1600" b="1" i="0" u="none" strike="noStrike" kern="0" cap="none" spc="0" normalizeH="0" baseline="0" noProof="0" dirty="0">
                <a:ln>
                  <a:noFill/>
                </a:ln>
                <a:solidFill>
                  <a:srgbClr val="44546A"/>
                </a:solidFill>
                <a:effectLst/>
                <a:uLnTx/>
                <a:uFillTx/>
              </a:rPr>
              <a:t> Solution</a:t>
            </a:r>
          </a:p>
        </p:txBody>
      </p:sp>
      <p:sp>
        <p:nvSpPr>
          <p:cNvPr id="54" name="Rectangle 53"/>
          <p:cNvSpPr/>
          <p:nvPr/>
        </p:nvSpPr>
        <p:spPr>
          <a:xfrm>
            <a:off x="8321646" y="1676526"/>
            <a:ext cx="253463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rPr>
              <a:t>The “After” State</a:t>
            </a:r>
          </a:p>
        </p:txBody>
      </p:sp>
      <p:sp>
        <p:nvSpPr>
          <p:cNvPr id="55" name="Rectangle 54"/>
          <p:cNvSpPr/>
          <p:nvPr/>
        </p:nvSpPr>
        <p:spPr>
          <a:xfrm>
            <a:off x="89393" y="604112"/>
            <a:ext cx="5926450"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4546A"/>
                </a:solidFill>
                <a:effectLst/>
                <a:uLnTx/>
                <a:uFillTx/>
                <a:ea typeface="+mn-ea"/>
                <a:cs typeface="+mn-cs"/>
              </a:rPr>
              <a:t>Multinational E-Commerce Corporation</a:t>
            </a:r>
            <a:endParaRPr kumimoji="0" lang="en-US" sz="1600" b="1" i="0" u="none" strike="noStrike" kern="0" cap="none" spc="0" normalizeH="0" baseline="0" noProof="0" dirty="0">
              <a:ln>
                <a:noFill/>
              </a:ln>
              <a:solidFill>
                <a:srgbClr val="44546A"/>
              </a:solidFill>
              <a:effectLst/>
              <a:uLnTx/>
              <a:uFillTx/>
              <a:ea typeface="+mn-ea"/>
              <a:cs typeface="+mn-cs"/>
            </a:endParaRPr>
          </a:p>
        </p:txBody>
      </p:sp>
      <p:grpSp>
        <p:nvGrpSpPr>
          <p:cNvPr id="56" name="Group 55"/>
          <p:cNvGrpSpPr/>
          <p:nvPr/>
        </p:nvGrpSpPr>
        <p:grpSpPr>
          <a:xfrm>
            <a:off x="1162144" y="3496696"/>
            <a:ext cx="5625372" cy="3214656"/>
            <a:chOff x="3391828" y="3496695"/>
            <a:chExt cx="5269093" cy="3361305"/>
          </a:xfrm>
        </p:grpSpPr>
        <p:pic>
          <p:nvPicPr>
            <p:cNvPr id="70" name="Picture 69"/>
            <p:cNvPicPr>
              <a:picLocks noChangeAspect="1"/>
            </p:cNvPicPr>
            <p:nvPr/>
          </p:nvPicPr>
          <p:blipFill rotWithShape="1">
            <a:blip r:embed="rId4"/>
            <a:srcRect l="3270" t="10545" r="4054" b="9824"/>
            <a:stretch/>
          </p:blipFill>
          <p:spPr>
            <a:xfrm>
              <a:off x="4060490" y="3496695"/>
              <a:ext cx="4600431" cy="3361305"/>
            </a:xfrm>
            <a:prstGeom prst="rect">
              <a:avLst/>
            </a:prstGeom>
          </p:spPr>
        </p:pic>
        <p:cxnSp>
          <p:nvCxnSpPr>
            <p:cNvPr id="71" name="Straight Arrow Connector 70"/>
            <p:cNvCxnSpPr/>
            <p:nvPr/>
          </p:nvCxnSpPr>
          <p:spPr>
            <a:xfrm flipH="1" flipV="1">
              <a:off x="5064196" y="4466793"/>
              <a:ext cx="490316" cy="978867"/>
            </a:xfrm>
            <a:prstGeom prst="straightConnector1">
              <a:avLst/>
            </a:prstGeom>
            <a:noFill/>
            <a:ln w="25400" cap="flat" cmpd="sng" algn="ctr">
              <a:solidFill>
                <a:srgbClr val="4472C4"/>
              </a:solidFill>
              <a:prstDash val="solid"/>
              <a:miter lim="800000"/>
              <a:tailEnd type="arrow"/>
            </a:ln>
            <a:effectLst/>
          </p:spPr>
        </p:cxnSp>
        <p:sp>
          <p:nvSpPr>
            <p:cNvPr id="72" name="Curved Right Arrow 71"/>
            <p:cNvSpPr/>
            <p:nvPr/>
          </p:nvSpPr>
          <p:spPr>
            <a:xfrm>
              <a:off x="3793790" y="4105882"/>
              <a:ext cx="533400" cy="1846997"/>
            </a:xfrm>
            <a:prstGeom prst="curvedRightArrow">
              <a:avLst/>
            </a:pr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a typeface="+mn-ea"/>
                <a:cs typeface="Arial" panose="020B0604020202020204" pitchFamily="34" charset="0"/>
              </a:endParaRPr>
            </a:p>
          </p:txBody>
        </p:sp>
        <p:sp>
          <p:nvSpPr>
            <p:cNvPr id="73" name="TextBox 72"/>
            <p:cNvSpPr txBox="1"/>
            <p:nvPr/>
          </p:nvSpPr>
          <p:spPr>
            <a:xfrm rot="16200000">
              <a:off x="3070012" y="4726167"/>
              <a:ext cx="1133713" cy="4900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prstClr val="black"/>
                  </a:solidFill>
                  <a:effectLst/>
                  <a:uLnTx/>
                  <a:uFillTx/>
                </a:rPr>
                <a:t>AUTOMATED</a:t>
              </a:r>
            </a:p>
          </p:txBody>
        </p:sp>
      </p:grpSp>
      <p:sp>
        <p:nvSpPr>
          <p:cNvPr id="74" name="Rectangle 73"/>
          <p:cNvSpPr>
            <a:spLocks noChangeAspect="1"/>
          </p:cNvSpPr>
          <p:nvPr/>
        </p:nvSpPr>
        <p:spPr>
          <a:xfrm>
            <a:off x="8524639" y="3852297"/>
            <a:ext cx="2759812" cy="2577747"/>
          </a:xfrm>
          <a:prstGeom prst="rect">
            <a:avLst/>
          </a:prstGeom>
          <a:solidFill>
            <a:srgbClr val="5B9BD5">
              <a:lumMod val="20000"/>
              <a:lumOff val="80000"/>
            </a:srgbClr>
          </a:soli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ea typeface="+mn-ea"/>
              <a:cs typeface="Segoe UI" panose="020B0502040204020203" pitchFamily="34" charset="0"/>
            </a:endParaRPr>
          </a:p>
        </p:txBody>
      </p:sp>
      <p:sp>
        <p:nvSpPr>
          <p:cNvPr id="75" name="TextBox 74"/>
          <p:cNvSpPr txBox="1"/>
          <p:nvPr/>
        </p:nvSpPr>
        <p:spPr>
          <a:xfrm>
            <a:off x="8524640" y="3544942"/>
            <a:ext cx="2759811" cy="338554"/>
          </a:xfrm>
          <a:prstGeom prst="rect">
            <a:avLst/>
          </a:prstGeom>
          <a:noFill/>
        </p:spPr>
        <p:txBody>
          <a:bodyPr wrap="square" rtlCol="0">
            <a:spAutoFit/>
          </a:bodyPr>
          <a:lstStyle/>
          <a:p>
            <a:r>
              <a:rPr lang="en-IN" sz="1600" b="1" dirty="0">
                <a:solidFill>
                  <a:srgbClr val="44546A">
                    <a:lumMod val="60000"/>
                    <a:lumOff val="40000"/>
                  </a:srgbClr>
                </a:solidFill>
                <a:cs typeface="Segoe UI" panose="020B0502040204020203" pitchFamily="34" charset="0"/>
              </a:rPr>
              <a:t>Anomaly Detection</a:t>
            </a:r>
          </a:p>
        </p:txBody>
      </p:sp>
      <p:sp>
        <p:nvSpPr>
          <p:cNvPr id="76" name="Oval 75"/>
          <p:cNvSpPr/>
          <p:nvPr/>
        </p:nvSpPr>
        <p:spPr>
          <a:xfrm>
            <a:off x="8007278" y="4653362"/>
            <a:ext cx="1057622" cy="959556"/>
          </a:xfrm>
          <a:prstGeom prst="ellipse">
            <a:avLst/>
          </a:prstGeom>
          <a:solidFill>
            <a:srgbClr val="FFC000"/>
          </a:solidFill>
          <a:ln w="381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C000"/>
              </a:solidFill>
              <a:effectLst/>
              <a:uLnTx/>
              <a:uFillTx/>
              <a:ea typeface="+mn-ea"/>
              <a:cs typeface="+mn-cs"/>
            </a:endParaRPr>
          </a:p>
        </p:txBody>
      </p:sp>
      <p:sp>
        <p:nvSpPr>
          <p:cNvPr id="77" name="TextBox 76"/>
          <p:cNvSpPr txBox="1"/>
          <p:nvPr/>
        </p:nvSpPr>
        <p:spPr>
          <a:xfrm>
            <a:off x="8598254" y="4159034"/>
            <a:ext cx="2592406" cy="461665"/>
          </a:xfrm>
          <a:prstGeom prst="rect">
            <a:avLst/>
          </a:prstGeom>
          <a:noFill/>
        </p:spPr>
        <p:txBody>
          <a:bodyPr wrap="square" rtlCol="0">
            <a:spAutoFit/>
          </a:bodyPr>
          <a:lstStyle>
            <a:defPPr>
              <a:defRPr lang="en-US"/>
            </a:defPPr>
            <a:lvl1pPr>
              <a:defRPr sz="10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mn-lt"/>
                <a:ea typeface="Segoe UI" panose="020B0502040204020203" pitchFamily="34" charset="0"/>
                <a:cs typeface="Segoe UI" panose="020B0502040204020203" pitchFamily="34" charset="0"/>
              </a:rPr>
              <a:t>Three components are used in calculating the score </a:t>
            </a:r>
          </a:p>
        </p:txBody>
      </p:sp>
      <p:pic>
        <p:nvPicPr>
          <p:cNvPr id="78" name="Picture 12" descr="https://d30y9cdsu7xlg0.cloudfront.net/png/301196-200.png"/>
          <p:cNvPicPr>
            <a:picLocks noChangeAspect="1" noChangeArrowheads="1"/>
          </p:cNvPicPr>
          <p:nvPr/>
        </p:nvPicPr>
        <p:blipFill>
          <a:blip r:embed="rId5" cstate="print">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416783" y="4976521"/>
            <a:ext cx="302058" cy="274050"/>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p:cNvSpPr/>
          <p:nvPr/>
        </p:nvSpPr>
        <p:spPr>
          <a:xfrm>
            <a:off x="8598253" y="3956469"/>
            <a:ext cx="2192833" cy="276999"/>
          </a:xfrm>
          <a:prstGeom prst="rect">
            <a:avLst/>
          </a:prstGeom>
        </p:spPr>
        <p:txBody>
          <a:bodyPr wrap="square">
            <a:spAutoFit/>
          </a:bodyPr>
          <a:lstStyle/>
          <a:p>
            <a:r>
              <a:rPr lang="en-US" sz="1200" b="1" dirty="0">
                <a:solidFill>
                  <a:prstClr val="black"/>
                </a:solidFill>
                <a:ea typeface="Segoe UI" panose="020B0502040204020203" pitchFamily="34" charset="0"/>
                <a:cs typeface="Segoe UI" panose="020B0502040204020203" pitchFamily="34" charset="0"/>
              </a:rPr>
              <a:t>Exception Score Calculation</a:t>
            </a:r>
            <a:endParaRPr lang="en-IN" sz="1200" b="1" dirty="0">
              <a:solidFill>
                <a:prstClr val="black"/>
              </a:solidFill>
              <a:ea typeface="Segoe UI" panose="020B0502040204020203" pitchFamily="34" charset="0"/>
              <a:cs typeface="Segoe UI" panose="020B0502040204020203" pitchFamily="34" charset="0"/>
            </a:endParaRPr>
          </a:p>
        </p:txBody>
      </p:sp>
      <p:sp>
        <p:nvSpPr>
          <p:cNvPr id="80" name="Rectangle 79"/>
          <p:cNvSpPr/>
          <p:nvPr/>
        </p:nvSpPr>
        <p:spPr>
          <a:xfrm>
            <a:off x="8598253" y="5658010"/>
            <a:ext cx="2192833" cy="276999"/>
          </a:xfrm>
          <a:prstGeom prst="rect">
            <a:avLst/>
          </a:prstGeom>
        </p:spPr>
        <p:txBody>
          <a:bodyPr wrap="square">
            <a:spAutoFit/>
          </a:bodyPr>
          <a:lstStyle/>
          <a:p>
            <a:r>
              <a:rPr lang="en-US" sz="1200" b="1" dirty="0">
                <a:solidFill>
                  <a:prstClr val="black"/>
                </a:solidFill>
                <a:ea typeface="Segoe UI" panose="020B0502040204020203" pitchFamily="34" charset="0"/>
                <a:cs typeface="Segoe UI" panose="020B0502040204020203" pitchFamily="34" charset="0"/>
              </a:rPr>
              <a:t>Exception Status</a:t>
            </a:r>
            <a:endParaRPr lang="en-IN" sz="1200" b="1" dirty="0">
              <a:solidFill>
                <a:prstClr val="black"/>
              </a:solidFill>
              <a:ea typeface="Segoe UI" panose="020B0502040204020203" pitchFamily="34" charset="0"/>
              <a:cs typeface="Segoe UI" panose="020B0502040204020203" pitchFamily="34" charset="0"/>
            </a:endParaRPr>
          </a:p>
        </p:txBody>
      </p:sp>
      <p:sp>
        <p:nvSpPr>
          <p:cNvPr id="81" name="TextBox 80"/>
          <p:cNvSpPr txBox="1"/>
          <p:nvPr/>
        </p:nvSpPr>
        <p:spPr>
          <a:xfrm>
            <a:off x="8598254" y="5850748"/>
            <a:ext cx="2592406" cy="461665"/>
          </a:xfrm>
          <a:prstGeom prst="rect">
            <a:avLst/>
          </a:prstGeom>
          <a:noFill/>
        </p:spPr>
        <p:txBody>
          <a:bodyPr wrap="square" rtlCol="0">
            <a:spAutoFit/>
          </a:bodyPr>
          <a:lstStyle>
            <a:defPPr>
              <a:defRPr lang="en-US"/>
            </a:defPPr>
            <a:lvl1pPr>
              <a:defRPr sz="10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mn-lt"/>
                <a:ea typeface="Segoe UI" panose="020B0502040204020203" pitchFamily="34" charset="0"/>
                <a:cs typeface="Segoe UI" panose="020B0502040204020203" pitchFamily="34" charset="0"/>
              </a:rPr>
              <a:t>Based on combined scores, thresholds are defined to flag exceptions</a:t>
            </a:r>
          </a:p>
        </p:txBody>
      </p:sp>
      <p:sp>
        <p:nvSpPr>
          <p:cNvPr id="82" name="Rectangle 81"/>
          <p:cNvSpPr/>
          <p:nvPr/>
        </p:nvSpPr>
        <p:spPr>
          <a:xfrm>
            <a:off x="9789104" y="4667257"/>
            <a:ext cx="1441908" cy="1015663"/>
          </a:xfrm>
          <a:prstGeom prst="rect">
            <a:avLst/>
          </a:prstGeom>
        </p:spPr>
        <p:txBody>
          <a:bodyPr wrap="square">
            <a:spAutoFit/>
          </a:bodyPr>
          <a:lstStyle/>
          <a:p>
            <a:pPr algn="just"/>
            <a:r>
              <a:rPr lang="en-US" sz="1200" dirty="0">
                <a:solidFill>
                  <a:prstClr val="black"/>
                </a:solidFill>
                <a:ea typeface="Segoe UI" panose="020B0502040204020203" pitchFamily="34" charset="0"/>
                <a:cs typeface="Segoe UI" panose="020B0502040204020203" pitchFamily="34" charset="0"/>
              </a:rPr>
              <a:t>Recent Trend</a:t>
            </a:r>
          </a:p>
          <a:p>
            <a:pPr algn="just"/>
            <a:endParaRPr lang="en-US" sz="1200" dirty="0">
              <a:solidFill>
                <a:prstClr val="black"/>
              </a:solidFill>
              <a:ea typeface="Segoe UI" panose="020B0502040204020203" pitchFamily="34" charset="0"/>
              <a:cs typeface="Segoe UI" panose="020B0502040204020203" pitchFamily="34" charset="0"/>
            </a:endParaRPr>
          </a:p>
          <a:p>
            <a:pPr algn="just"/>
            <a:r>
              <a:rPr lang="en-US" sz="1200" dirty="0">
                <a:solidFill>
                  <a:prstClr val="black"/>
                </a:solidFill>
                <a:ea typeface="Segoe UI" panose="020B0502040204020203" pitchFamily="34" charset="0"/>
                <a:cs typeface="Segoe UI" panose="020B0502040204020203" pitchFamily="34" charset="0"/>
              </a:rPr>
              <a:t>Seasonality</a:t>
            </a:r>
          </a:p>
          <a:p>
            <a:pPr algn="just"/>
            <a:endParaRPr lang="en-US" sz="1200" dirty="0">
              <a:solidFill>
                <a:prstClr val="black"/>
              </a:solidFill>
              <a:ea typeface="Segoe UI" panose="020B0502040204020203" pitchFamily="34" charset="0"/>
              <a:cs typeface="Segoe UI" panose="020B0502040204020203" pitchFamily="34" charset="0"/>
            </a:endParaRPr>
          </a:p>
          <a:p>
            <a:pPr algn="just"/>
            <a:r>
              <a:rPr lang="en-US" sz="1200" dirty="0">
                <a:solidFill>
                  <a:prstClr val="black"/>
                </a:solidFill>
                <a:ea typeface="Segoe UI" panose="020B0502040204020203" pitchFamily="34" charset="0"/>
                <a:cs typeface="Segoe UI" panose="020B0502040204020203" pitchFamily="34" charset="0"/>
              </a:rPr>
              <a:t>Daily Variance</a:t>
            </a:r>
          </a:p>
        </p:txBody>
      </p:sp>
      <p:pic>
        <p:nvPicPr>
          <p:cNvPr id="83" name="Picture 6" descr="http://simpleicon.com/wp-content/uploads/clock-time-1.png"/>
          <p:cNvPicPr>
            <a:picLocks noChangeAspect="1" noChangeArrowheads="1"/>
          </p:cNvPicPr>
          <p:nvPr/>
        </p:nvPicPr>
        <p:blipFill>
          <a:blip r:embed="rId6" cstate="print">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401801" y="4664478"/>
            <a:ext cx="294233" cy="26695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Image result for daily icon"/>
          <p:cNvPicPr>
            <a:picLocks noChangeAspect="1" noChangeArrowheads="1"/>
          </p:cNvPicPr>
          <p:nvPr/>
        </p:nvPicPr>
        <p:blipFill>
          <a:blip r:embed="rId7" cstate="print">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402802" y="5297023"/>
            <a:ext cx="358917" cy="32563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84170" y="4831911"/>
            <a:ext cx="671382" cy="609130"/>
          </a:xfrm>
          <a:prstGeom prst="rect">
            <a:avLst/>
          </a:prstGeom>
          <a:noFill/>
          <a:extLst>
            <a:ext uri="{909E8E84-426E-40DD-AFC4-6F175D3DCCD1}">
              <a14:hiddenFill xmlns:a14="http://schemas.microsoft.com/office/drawing/2010/main">
                <a:solidFill>
                  <a:srgbClr val="FFFFFF"/>
                </a:solidFill>
              </a14:hiddenFill>
            </a:ext>
          </a:extLst>
        </p:spPr>
      </p:pic>
      <p:sp>
        <p:nvSpPr>
          <p:cNvPr id="86" name="Right Arrow 85"/>
          <p:cNvSpPr/>
          <p:nvPr/>
        </p:nvSpPr>
        <p:spPr>
          <a:xfrm>
            <a:off x="7125419" y="4831911"/>
            <a:ext cx="758990" cy="465112"/>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ea typeface="+mn-ea"/>
              <a:cs typeface="+mn-cs"/>
            </a:endParaRPr>
          </a:p>
        </p:txBody>
      </p:sp>
      <p:sp>
        <p:nvSpPr>
          <p:cNvPr id="47" name="Slide Number Placeholder 5"/>
          <p:cNvSpPr txBox="1">
            <a:spLocks/>
          </p:cNvSpPr>
          <p:nvPr/>
        </p:nvSpPr>
        <p:spPr>
          <a:xfrm>
            <a:off x="9458203" y="650052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solidFill>
                  <a:srgbClr val="000000">
                    <a:tint val="75000"/>
                  </a:srgbClr>
                </a:solidFill>
              </a:rPr>
              <a:t>22</a:t>
            </a:r>
          </a:p>
        </p:txBody>
      </p:sp>
    </p:spTree>
    <p:extLst>
      <p:ext uri="{BB962C8B-B14F-4D97-AF65-F5344CB8AC3E}">
        <p14:creationId xmlns:p14="http://schemas.microsoft.com/office/powerpoint/2010/main" val="2537852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256518" y="109396"/>
            <a:ext cx="7769882" cy="546632"/>
          </a:xfrm>
          <a:prstGeom prst="rect">
            <a:avLst/>
          </a:prstGeom>
          <a:solidFill>
            <a:schemeClr val="bg1"/>
          </a:solidFill>
        </p:spPr>
        <p:txBody>
          <a:bodyPr vert="horz" lIns="121789" tIns="60895" rIns="121789" bIns="60895" rtlCol="0" anchor="ctr">
            <a:noAutofit/>
          </a:bodyPr>
          <a:lstStyle/>
          <a:p>
            <a:pPr>
              <a:spcBef>
                <a:spcPct val="0"/>
              </a:spcBef>
            </a:pPr>
            <a:r>
              <a:rPr lang="en-US" sz="2800" b="1" spc="-96" dirty="0">
                <a:ln w="3175">
                  <a:noFill/>
                </a:ln>
                <a:solidFill>
                  <a:srgbClr val="44546A"/>
                </a:solidFill>
                <a:ea typeface="Segoe UI" panose="020B0502040204020203" pitchFamily="34" charset="0"/>
                <a:cs typeface="Segoe UI" panose="020B0502040204020203" pitchFamily="34" charset="0"/>
              </a:rPr>
              <a:t>Digital Roadmap for Website-led Customer Acquisition </a:t>
            </a:r>
          </a:p>
        </p:txBody>
      </p:sp>
      <p:sp>
        <p:nvSpPr>
          <p:cNvPr id="54" name="Slide Number Placeholder 5"/>
          <p:cNvSpPr txBox="1">
            <a:spLocks/>
          </p:cNvSpPr>
          <p:nvPr/>
        </p:nvSpPr>
        <p:spPr>
          <a:xfrm>
            <a:off x="9467384" y="648805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0414F87-21CC-45C6-A33F-A15A7E070B6F}" type="slidenum">
              <a:rPr lang="en-US" sz="1200" smtClean="0">
                <a:solidFill>
                  <a:srgbClr val="000000">
                    <a:tint val="75000"/>
                  </a:srgbClr>
                </a:solidFill>
              </a:rPr>
              <a:pPr algn="r"/>
              <a:t>23</a:t>
            </a:fld>
            <a:endParaRPr lang="en-US" sz="1200" dirty="0">
              <a:solidFill>
                <a:srgbClr val="000000">
                  <a:tint val="75000"/>
                </a:srgbClr>
              </a:solidFill>
            </a:endParaRPr>
          </a:p>
        </p:txBody>
      </p:sp>
      <p:sp>
        <p:nvSpPr>
          <p:cNvPr id="53" name="Rectangle 52"/>
          <p:cNvSpPr/>
          <p:nvPr/>
        </p:nvSpPr>
        <p:spPr>
          <a:xfrm>
            <a:off x="1" y="1226542"/>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7" name="Rectangle 56"/>
          <p:cNvSpPr/>
          <p:nvPr/>
        </p:nvSpPr>
        <p:spPr>
          <a:xfrm>
            <a:off x="260343" y="19338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58" name="Rectangle 57"/>
          <p:cNvSpPr/>
          <p:nvPr/>
        </p:nvSpPr>
        <p:spPr>
          <a:xfrm>
            <a:off x="260343" y="1812876"/>
            <a:ext cx="3588326" cy="143148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9" name="Rectangle 58"/>
          <p:cNvSpPr/>
          <p:nvPr/>
        </p:nvSpPr>
        <p:spPr>
          <a:xfrm>
            <a:off x="303258" y="2108212"/>
            <a:ext cx="3499537"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Lack of a unified view on website activity resulting in little or no insights on improving customer engagement and personalization at the Zero Moment of Truth (ZMOT)</a:t>
            </a:r>
          </a:p>
        </p:txBody>
      </p:sp>
      <p:sp>
        <p:nvSpPr>
          <p:cNvPr id="60" name="Rectangle 59"/>
          <p:cNvSpPr/>
          <p:nvPr/>
        </p:nvSpPr>
        <p:spPr>
          <a:xfrm>
            <a:off x="256518" y="1832070"/>
            <a:ext cx="2534636" cy="338554"/>
          </a:xfrm>
          <a:prstGeom prst="rect">
            <a:avLst/>
          </a:prstGeom>
        </p:spPr>
        <p:txBody>
          <a:bodyPr wrap="square">
            <a:spAutoFit/>
          </a:bodyPr>
          <a:lstStyle/>
          <a:p>
            <a:r>
              <a:rPr lang="en-US" sz="1600" b="1" dirty="0">
                <a:solidFill>
                  <a:srgbClr val="44546A"/>
                </a:solidFill>
              </a:rPr>
              <a:t>The “Before” State</a:t>
            </a:r>
          </a:p>
        </p:txBody>
      </p:sp>
      <p:sp>
        <p:nvSpPr>
          <p:cNvPr id="61" name="Rectangle 60"/>
          <p:cNvSpPr/>
          <p:nvPr/>
        </p:nvSpPr>
        <p:spPr>
          <a:xfrm>
            <a:off x="8301385" y="1814108"/>
            <a:ext cx="3592151" cy="1476744"/>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63" name="Rectangle 62"/>
          <p:cNvSpPr/>
          <p:nvPr/>
        </p:nvSpPr>
        <p:spPr>
          <a:xfrm>
            <a:off x="113088" y="1233086"/>
            <a:ext cx="1207891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b="1" dirty="0">
                <a:solidFill>
                  <a:srgbClr val="44546A"/>
                </a:solidFill>
              </a:rPr>
              <a:t>The Problem:  </a:t>
            </a:r>
            <a:r>
              <a:rPr lang="en-US" sz="1600" dirty="0">
                <a:solidFill>
                  <a:srgbClr val="44546A"/>
                </a:solidFill>
              </a:rPr>
              <a:t>Website enrollments/conversion rate of moms in key markets (US &amp; Canada) was at a low 15% and was stagnant for two years</a:t>
            </a:r>
          </a:p>
        </p:txBody>
      </p:sp>
      <p:sp>
        <p:nvSpPr>
          <p:cNvPr id="64" name="Rectangle 63"/>
          <p:cNvSpPr/>
          <p:nvPr/>
        </p:nvSpPr>
        <p:spPr>
          <a:xfrm>
            <a:off x="4255290" y="19338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65" name="Rectangle 64"/>
          <p:cNvSpPr/>
          <p:nvPr/>
        </p:nvSpPr>
        <p:spPr>
          <a:xfrm>
            <a:off x="4296083" y="1812511"/>
            <a:ext cx="3588326" cy="1478341"/>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6" name="Rectangle 65"/>
          <p:cNvSpPr/>
          <p:nvPr/>
        </p:nvSpPr>
        <p:spPr>
          <a:xfrm>
            <a:off x="4315189" y="2118276"/>
            <a:ext cx="3569219" cy="1126462"/>
          </a:xfrm>
          <a:prstGeom prst="rect">
            <a:avLst/>
          </a:prstGeom>
        </p:spPr>
        <p:txBody>
          <a:bodyPr wrap="square">
            <a:spAutoFit/>
          </a:bodyPr>
          <a:lstStyle/>
          <a:p>
            <a:pPr>
              <a:lnSpc>
                <a:spcPct val="120000"/>
              </a:lnSpc>
            </a:pPr>
            <a:r>
              <a:rPr lang="en-US" sz="1400" noProof="1">
                <a:solidFill>
                  <a:prstClr val="black"/>
                </a:solidFill>
                <a:ea typeface="Verdana" panose="020B0604030504040204" pitchFamily="34" charset="0"/>
                <a:cs typeface="Verdana" panose="020B0604030504040204" pitchFamily="34" charset="0"/>
              </a:rPr>
              <a:t>Built a comprehensive web analytics maturity framework covering enrollments, engagement and personalization and implemented it across markets</a:t>
            </a:r>
          </a:p>
        </p:txBody>
      </p:sp>
      <p:sp>
        <p:nvSpPr>
          <p:cNvPr id="67" name="Rectangle 66"/>
          <p:cNvSpPr/>
          <p:nvPr/>
        </p:nvSpPr>
        <p:spPr>
          <a:xfrm>
            <a:off x="4387398" y="1810671"/>
            <a:ext cx="2131840" cy="338554"/>
          </a:xfrm>
          <a:prstGeom prst="rect">
            <a:avLst/>
          </a:prstGeom>
        </p:spPr>
        <p:txBody>
          <a:bodyPr wrap="square">
            <a:spAutoFit/>
          </a:bodyPr>
          <a:lstStyle/>
          <a:p>
            <a:r>
              <a:rPr lang="en-US" sz="1600" b="1" dirty="0" err="1">
                <a:solidFill>
                  <a:srgbClr val="44546A"/>
                </a:solidFill>
              </a:rPr>
              <a:t>LatentView</a:t>
            </a:r>
            <a:r>
              <a:rPr lang="en-US" sz="1600" b="1" dirty="0">
                <a:solidFill>
                  <a:srgbClr val="44546A"/>
                </a:solidFill>
              </a:rPr>
              <a:t> Solution</a:t>
            </a:r>
          </a:p>
        </p:txBody>
      </p:sp>
      <p:sp>
        <p:nvSpPr>
          <p:cNvPr id="68" name="Rectangle 67"/>
          <p:cNvSpPr/>
          <p:nvPr/>
        </p:nvSpPr>
        <p:spPr>
          <a:xfrm>
            <a:off x="8332849" y="1807018"/>
            <a:ext cx="2534636" cy="338554"/>
          </a:xfrm>
          <a:prstGeom prst="rect">
            <a:avLst/>
          </a:prstGeom>
        </p:spPr>
        <p:txBody>
          <a:bodyPr wrap="square">
            <a:spAutoFit/>
          </a:bodyPr>
          <a:lstStyle/>
          <a:p>
            <a:r>
              <a:rPr lang="en-US" sz="1600" b="1" dirty="0">
                <a:solidFill>
                  <a:srgbClr val="44546A"/>
                </a:solidFill>
              </a:rPr>
              <a:t>The “After” State</a:t>
            </a:r>
          </a:p>
        </p:txBody>
      </p:sp>
      <p:sp>
        <p:nvSpPr>
          <p:cNvPr id="95" name="Rectangle 94"/>
          <p:cNvSpPr/>
          <p:nvPr/>
        </p:nvSpPr>
        <p:spPr>
          <a:xfrm>
            <a:off x="120389" y="650606"/>
            <a:ext cx="4215201"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Leading Baby Food Nutrition Company</a:t>
            </a:r>
          </a:p>
        </p:txBody>
      </p:sp>
      <p:sp>
        <p:nvSpPr>
          <p:cNvPr id="96" name="Right Arrow 95"/>
          <p:cNvSpPr/>
          <p:nvPr/>
        </p:nvSpPr>
        <p:spPr>
          <a:xfrm>
            <a:off x="2624048" y="4882331"/>
            <a:ext cx="469073" cy="196684"/>
          </a:xfrm>
          <a:prstGeom prst="rightArrow">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a typeface="Segoe UI" panose="020B0502040204020203" pitchFamily="34" charset="0"/>
              <a:cs typeface="Segoe UI" panose="020B0502040204020203" pitchFamily="34" charset="0"/>
            </a:endParaRPr>
          </a:p>
        </p:txBody>
      </p:sp>
      <p:sp>
        <p:nvSpPr>
          <p:cNvPr id="97" name="Right Arrow 96"/>
          <p:cNvSpPr/>
          <p:nvPr/>
        </p:nvSpPr>
        <p:spPr>
          <a:xfrm>
            <a:off x="5711570" y="4882331"/>
            <a:ext cx="419592" cy="193395"/>
          </a:xfrm>
          <a:prstGeom prst="rightArrow">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a typeface="Segoe UI" panose="020B0502040204020203" pitchFamily="34" charset="0"/>
              <a:cs typeface="Segoe UI" panose="020B0502040204020203" pitchFamily="34" charset="0"/>
            </a:endParaRPr>
          </a:p>
        </p:txBody>
      </p:sp>
      <p:sp>
        <p:nvSpPr>
          <p:cNvPr id="98" name="Right Arrow 97"/>
          <p:cNvSpPr/>
          <p:nvPr/>
        </p:nvSpPr>
        <p:spPr>
          <a:xfrm>
            <a:off x="8816971" y="4882331"/>
            <a:ext cx="468166" cy="193855"/>
          </a:xfrm>
          <a:prstGeom prst="rightArrow">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a typeface="Segoe UI" panose="020B0502040204020203" pitchFamily="34" charset="0"/>
              <a:cs typeface="Segoe UI" panose="020B0502040204020203" pitchFamily="34" charset="0"/>
            </a:endParaRPr>
          </a:p>
        </p:txBody>
      </p:sp>
      <p:sp>
        <p:nvSpPr>
          <p:cNvPr id="99" name="Oval 98"/>
          <p:cNvSpPr/>
          <p:nvPr/>
        </p:nvSpPr>
        <p:spPr>
          <a:xfrm>
            <a:off x="1023715" y="4038263"/>
            <a:ext cx="707781" cy="707781"/>
          </a:xfrm>
          <a:prstGeom prst="ellipse">
            <a:avLst/>
          </a:prstGeom>
          <a:solidFill>
            <a:schemeClr val="bg1">
              <a:lumMod val="85000"/>
            </a:schemeClr>
          </a:solidFill>
          <a:ln w="28575" cap="flat" cmpd="sng" algn="ctr">
            <a:solidFill>
              <a:schemeClr val="bg2">
                <a:lumMod val="75000"/>
              </a:scheme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IN" kern="0">
              <a:solidFill>
                <a:prstClr val="black">
                  <a:lumMod val="75000"/>
                  <a:lumOff val="25000"/>
                </a:prstClr>
              </a:solidFill>
              <a:ea typeface="Segoe UI" panose="020B0502040204020203" pitchFamily="34" charset="0"/>
              <a:cs typeface="Segoe UI" panose="020B0502040204020203" pitchFamily="34" charset="0"/>
            </a:endParaRPr>
          </a:p>
        </p:txBody>
      </p:sp>
      <p:sp>
        <p:nvSpPr>
          <p:cNvPr id="100" name="TextBox 36"/>
          <p:cNvSpPr txBox="1"/>
          <p:nvPr/>
        </p:nvSpPr>
        <p:spPr>
          <a:xfrm>
            <a:off x="485943" y="4800876"/>
            <a:ext cx="188475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dirty="0">
                <a:solidFill>
                  <a:prstClr val="black">
                    <a:lumMod val="75000"/>
                    <a:lumOff val="25000"/>
                  </a:prstClr>
                </a:solidFill>
                <a:ea typeface="Segoe UI" panose="020B0502040204020203" pitchFamily="34" charset="0"/>
                <a:cs typeface="Segoe UI" panose="020B0502040204020203" pitchFamily="34" charset="0"/>
              </a:rPr>
              <a:t>Tracking web enrolment journey </a:t>
            </a:r>
          </a:p>
        </p:txBody>
      </p:sp>
      <p:sp>
        <p:nvSpPr>
          <p:cNvPr id="101" name="TextBox 68"/>
          <p:cNvSpPr txBox="1"/>
          <p:nvPr/>
        </p:nvSpPr>
        <p:spPr>
          <a:xfrm>
            <a:off x="221110" y="5232626"/>
            <a:ext cx="2531298"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lumMod val="75000"/>
                    <a:lumOff val="25000"/>
                  </a:prstClr>
                </a:solidFill>
                <a:ea typeface="Segoe UI" panose="020B0502040204020203" pitchFamily="34" charset="0"/>
                <a:cs typeface="Segoe UI" panose="020B0502040204020203" pitchFamily="34" charset="0"/>
              </a:rPr>
              <a:t>Tracked enrollment funnel from the source till conversion and recommended solution at each step </a:t>
            </a:r>
          </a:p>
        </p:txBody>
      </p:sp>
      <p:sp>
        <p:nvSpPr>
          <p:cNvPr id="102" name="Oval 101"/>
          <p:cNvSpPr/>
          <p:nvPr/>
        </p:nvSpPr>
        <p:spPr>
          <a:xfrm>
            <a:off x="7165388" y="4038263"/>
            <a:ext cx="707781" cy="707781"/>
          </a:xfrm>
          <a:prstGeom prst="ellipse">
            <a:avLst/>
          </a:prstGeom>
          <a:solidFill>
            <a:schemeClr val="bg1">
              <a:lumMod val="85000"/>
            </a:schemeClr>
          </a:solidFill>
          <a:ln w="28575" cap="flat" cmpd="sng" algn="ctr">
            <a:solidFill>
              <a:schemeClr val="bg2">
                <a:lumMod val="75000"/>
              </a:scheme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IN" kern="0">
              <a:solidFill>
                <a:prstClr val="black">
                  <a:lumMod val="75000"/>
                  <a:lumOff val="25000"/>
                </a:prstClr>
              </a:solidFill>
              <a:ea typeface="Segoe UI" panose="020B0502040204020203" pitchFamily="34" charset="0"/>
              <a:cs typeface="Segoe UI" panose="020B0502040204020203" pitchFamily="34" charset="0"/>
            </a:endParaRPr>
          </a:p>
        </p:txBody>
      </p:sp>
      <p:sp>
        <p:nvSpPr>
          <p:cNvPr id="103" name="TextBox 72"/>
          <p:cNvSpPr txBox="1"/>
          <p:nvPr/>
        </p:nvSpPr>
        <p:spPr>
          <a:xfrm>
            <a:off x="6670147" y="4800876"/>
            <a:ext cx="1608124"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dirty="0">
                <a:solidFill>
                  <a:prstClr val="black">
                    <a:lumMod val="75000"/>
                    <a:lumOff val="25000"/>
                  </a:prstClr>
                </a:solidFill>
                <a:ea typeface="Segoe UI" panose="020B0502040204020203" pitchFamily="34" charset="0"/>
                <a:cs typeface="Segoe UI" panose="020B0502040204020203" pitchFamily="34" charset="0"/>
              </a:rPr>
              <a:t>Website experimentation </a:t>
            </a:r>
          </a:p>
        </p:txBody>
      </p:sp>
      <p:sp>
        <p:nvSpPr>
          <p:cNvPr id="104" name="TextBox 73"/>
          <p:cNvSpPr txBox="1"/>
          <p:nvPr/>
        </p:nvSpPr>
        <p:spPr>
          <a:xfrm>
            <a:off x="6524740" y="5222175"/>
            <a:ext cx="195732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prstClr val="black">
                    <a:lumMod val="75000"/>
                    <a:lumOff val="25000"/>
                  </a:prstClr>
                </a:solidFill>
                <a:ea typeface="Segoe UI" panose="020B0502040204020203" pitchFamily="34" charset="0"/>
                <a:cs typeface="Segoe UI" panose="020B0502040204020203" pitchFamily="34" charset="0"/>
              </a:rPr>
              <a:t>Set up website experiments via Google Analytics and Optimize to do A/B testing </a:t>
            </a:r>
          </a:p>
        </p:txBody>
      </p:sp>
      <p:sp>
        <p:nvSpPr>
          <p:cNvPr id="105" name="Oval 104"/>
          <p:cNvSpPr/>
          <p:nvPr/>
        </p:nvSpPr>
        <p:spPr>
          <a:xfrm>
            <a:off x="10186356" y="4053764"/>
            <a:ext cx="707781" cy="707781"/>
          </a:xfrm>
          <a:prstGeom prst="ellipse">
            <a:avLst/>
          </a:prstGeom>
          <a:solidFill>
            <a:schemeClr val="bg1">
              <a:lumMod val="85000"/>
            </a:schemeClr>
          </a:solidFill>
          <a:ln w="28575" cap="flat" cmpd="sng" algn="ctr">
            <a:solidFill>
              <a:schemeClr val="bg2">
                <a:lumMod val="75000"/>
              </a:scheme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IN" kern="0">
              <a:solidFill>
                <a:prstClr val="black">
                  <a:lumMod val="75000"/>
                  <a:lumOff val="25000"/>
                </a:prstClr>
              </a:solidFill>
              <a:ea typeface="Segoe UI" panose="020B0502040204020203" pitchFamily="34" charset="0"/>
              <a:cs typeface="Segoe UI" panose="020B0502040204020203" pitchFamily="34" charset="0"/>
            </a:endParaRPr>
          </a:p>
        </p:txBody>
      </p:sp>
      <p:sp>
        <p:nvSpPr>
          <p:cNvPr id="106" name="TextBox 105"/>
          <p:cNvSpPr txBox="1"/>
          <p:nvPr/>
        </p:nvSpPr>
        <p:spPr>
          <a:xfrm>
            <a:off x="9831653" y="4800876"/>
            <a:ext cx="141143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dirty="0">
                <a:solidFill>
                  <a:prstClr val="black">
                    <a:lumMod val="75000"/>
                    <a:lumOff val="25000"/>
                  </a:prstClr>
                </a:solidFill>
                <a:ea typeface="Segoe UI" panose="020B0502040204020203" pitchFamily="34" charset="0"/>
                <a:cs typeface="Segoe UI" panose="020B0502040204020203" pitchFamily="34" charset="0"/>
              </a:rPr>
              <a:t>Insights generation </a:t>
            </a:r>
          </a:p>
        </p:txBody>
      </p:sp>
      <p:sp>
        <p:nvSpPr>
          <p:cNvPr id="107" name="TextBox 106"/>
          <p:cNvSpPr txBox="1"/>
          <p:nvPr/>
        </p:nvSpPr>
        <p:spPr>
          <a:xfrm>
            <a:off x="9164355" y="5232626"/>
            <a:ext cx="2894733"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lumMod val="75000"/>
                    <a:lumOff val="25000"/>
                  </a:prstClr>
                </a:solidFill>
                <a:ea typeface="Segoe UI" panose="020B0502040204020203" pitchFamily="34" charset="0"/>
                <a:cs typeface="Segoe UI" panose="020B0502040204020203" pitchFamily="34" charset="0"/>
              </a:rPr>
              <a:t>Recommended insights for each markets on a monthly basis to improve enrollment and engagement across markets </a:t>
            </a:r>
          </a:p>
        </p:txBody>
      </p:sp>
      <p:pic>
        <p:nvPicPr>
          <p:cNvPr id="108" name="Picture 107" descr="https://d30y9cdsu7xlg0.cloudfront.net/png/341461-200.png"/>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74829" y="4120300"/>
            <a:ext cx="530836" cy="530836"/>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08" descr="http://www.clarabridge.com/wp-content/themes/clarabridge/images/logo.png"/>
          <p:cNvPicPr>
            <a:picLocks noChangeAspect="1" noChangeArrowheads="1"/>
          </p:cNvPicPr>
          <p:nvPr/>
        </p:nvPicPr>
        <p:blipFill>
          <a:blip r:embed="rId5" cstate="print">
            <a:duotone>
              <a:prstClr val="black"/>
              <a:schemeClr val="accent2">
                <a:lumMod val="75000"/>
                <a:tint val="45000"/>
                <a:satMod val="400000"/>
              </a:schemeClr>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12187" y="4146396"/>
            <a:ext cx="530836" cy="491514"/>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09" descr="https://image.freepik.com/free-icon/nlp-neurolinguistic-programation_318-54399.jpg"/>
          <p:cNvPicPr>
            <a:picLocks noChangeAspect="1" noChangeArrowheads="1"/>
          </p:cNvPicPr>
          <p:nvPr/>
        </p:nvPicPr>
        <p:blipFill>
          <a:blip r:embed="rId7" cstate="print">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53861" y="4126735"/>
            <a:ext cx="530836" cy="530836"/>
          </a:xfrm>
          <a:prstGeom prst="rect">
            <a:avLst/>
          </a:prstGeom>
          <a:noFill/>
          <a:extLst>
            <a:ext uri="{909E8E84-426E-40DD-AFC4-6F175D3DCCD1}">
              <a14:hiddenFill xmlns:a14="http://schemas.microsoft.com/office/drawing/2010/main">
                <a:solidFill>
                  <a:srgbClr val="FFFFFF"/>
                </a:solidFill>
              </a14:hiddenFill>
            </a:ext>
          </a:extLst>
        </p:spPr>
      </p:pic>
      <p:sp>
        <p:nvSpPr>
          <p:cNvPr id="111" name="Oval 110"/>
          <p:cNvSpPr/>
          <p:nvPr/>
        </p:nvSpPr>
        <p:spPr>
          <a:xfrm>
            <a:off x="4160361" y="4120300"/>
            <a:ext cx="707781" cy="707781"/>
          </a:xfrm>
          <a:prstGeom prst="ellipse">
            <a:avLst/>
          </a:prstGeom>
          <a:solidFill>
            <a:schemeClr val="bg1">
              <a:lumMod val="85000"/>
            </a:schemeClr>
          </a:solidFill>
          <a:ln w="28575" cap="flat" cmpd="sng" algn="ctr">
            <a:solidFill>
              <a:schemeClr val="bg2">
                <a:lumMod val="75000"/>
              </a:scheme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IN" kern="0">
              <a:solidFill>
                <a:prstClr val="black">
                  <a:lumMod val="75000"/>
                  <a:lumOff val="25000"/>
                </a:prstClr>
              </a:solidFill>
              <a:ea typeface="Segoe UI" panose="020B0502040204020203" pitchFamily="34" charset="0"/>
              <a:cs typeface="Segoe UI" panose="020B0502040204020203" pitchFamily="34" charset="0"/>
            </a:endParaRPr>
          </a:p>
        </p:txBody>
      </p:sp>
      <p:sp>
        <p:nvSpPr>
          <p:cNvPr id="112" name="TextBox 77"/>
          <p:cNvSpPr txBox="1"/>
          <p:nvPr/>
        </p:nvSpPr>
        <p:spPr>
          <a:xfrm>
            <a:off x="3784886" y="4882913"/>
            <a:ext cx="141143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dirty="0">
                <a:solidFill>
                  <a:prstClr val="black">
                    <a:lumMod val="75000"/>
                    <a:lumOff val="25000"/>
                  </a:prstClr>
                </a:solidFill>
                <a:ea typeface="Segoe UI" panose="020B0502040204020203" pitchFamily="34" charset="0"/>
                <a:cs typeface="Segoe UI" panose="020B0502040204020203" pitchFamily="34" charset="0"/>
              </a:rPr>
              <a:t>Website tagging </a:t>
            </a:r>
          </a:p>
        </p:txBody>
      </p:sp>
      <p:sp>
        <p:nvSpPr>
          <p:cNvPr id="113" name="TextBox 78"/>
          <p:cNvSpPr txBox="1"/>
          <p:nvPr/>
        </p:nvSpPr>
        <p:spPr>
          <a:xfrm>
            <a:off x="3563781" y="5256920"/>
            <a:ext cx="191328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prstClr val="black">
                    <a:lumMod val="75000"/>
                    <a:lumOff val="25000"/>
                  </a:prstClr>
                </a:solidFill>
                <a:ea typeface="Segoe UI" panose="020B0502040204020203" pitchFamily="34" charset="0"/>
                <a:cs typeface="Segoe UI" panose="020B0502040204020203" pitchFamily="34" charset="0"/>
              </a:rPr>
              <a:t>Tagged the website to track the key metrics for all the website </a:t>
            </a:r>
          </a:p>
        </p:txBody>
      </p:sp>
      <p:pic>
        <p:nvPicPr>
          <p:cNvPr id="114" name="Picture 113" descr="https://d30y9cdsu7xlg0.cloudfront.net/png/124254-200.png"/>
          <p:cNvPicPr>
            <a:picLocks noChangeAspect="1" noChangeArrowheads="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87566" y="4147505"/>
            <a:ext cx="653371" cy="653371"/>
          </a:xfrm>
          <a:prstGeom prst="rect">
            <a:avLst/>
          </a:prstGeom>
          <a:noFill/>
          <a:extLst>
            <a:ext uri="{909E8E84-426E-40DD-AFC4-6F175D3DCCD1}">
              <a14:hiddenFill xmlns:a14="http://schemas.microsoft.com/office/drawing/2010/main">
                <a:solidFill>
                  <a:srgbClr val="FFFFFF"/>
                </a:solidFill>
              </a14:hiddenFill>
            </a:ext>
          </a:extLst>
        </p:spPr>
      </p:pic>
      <p:sp>
        <p:nvSpPr>
          <p:cNvPr id="115" name="Rectangle 114"/>
          <p:cNvSpPr/>
          <p:nvPr/>
        </p:nvSpPr>
        <p:spPr>
          <a:xfrm>
            <a:off x="8339156" y="2072831"/>
            <a:ext cx="3569219" cy="1126462"/>
          </a:xfrm>
          <a:prstGeom prst="rect">
            <a:avLst/>
          </a:prstGeom>
        </p:spPr>
        <p:txBody>
          <a:bodyPr wrap="square">
            <a:spAutoFit/>
          </a:bodyPr>
          <a:lstStyle/>
          <a:p>
            <a:pPr>
              <a:lnSpc>
                <a:spcPct val="120000"/>
              </a:lnSpc>
            </a:pPr>
            <a:r>
              <a:rPr lang="en-US" sz="1400" noProof="1">
                <a:solidFill>
                  <a:prstClr val="black"/>
                </a:solidFill>
                <a:ea typeface="Verdana" panose="020B0604030504040204" pitchFamily="34" charset="0"/>
                <a:cs typeface="Verdana" panose="020B0604030504040204" pitchFamily="34" charset="0"/>
              </a:rPr>
              <a:t>Website enrollment jumped to 19% on an average going up to 22% in certain markets like Canada and US with commensurate increase in website engagement levels</a:t>
            </a:r>
          </a:p>
        </p:txBody>
      </p:sp>
    </p:spTree>
    <p:extLst>
      <p:ext uri="{BB962C8B-B14F-4D97-AF65-F5344CB8AC3E}">
        <p14:creationId xmlns:p14="http://schemas.microsoft.com/office/powerpoint/2010/main" val="4200672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 y="2237586"/>
            <a:ext cx="12192000" cy="731520"/>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latin typeface="Segoe UI"/>
              <a:cs typeface="Segoe UI"/>
            </a:endParaRPr>
          </a:p>
        </p:txBody>
      </p:sp>
      <p:sp>
        <p:nvSpPr>
          <p:cNvPr id="7" name="Rectangle 6"/>
          <p:cNvSpPr/>
          <p:nvPr/>
        </p:nvSpPr>
        <p:spPr>
          <a:xfrm>
            <a:off x="0" y="2969106"/>
            <a:ext cx="10450035" cy="147430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240189" y="3244031"/>
            <a:ext cx="10209845" cy="546632"/>
          </a:xfrm>
          <a:prstGeom prst="rect">
            <a:avLst/>
          </a:prstGeom>
          <a:noFill/>
        </p:spPr>
        <p:txBody>
          <a:bodyPr vert="horz" lIns="121789" tIns="60895" rIns="121789" bIns="60895" rtlCol="0" anchor="ctr">
            <a:noAutofit/>
          </a:bodyPr>
          <a:lstStyle/>
          <a:p>
            <a:pPr>
              <a:spcBef>
                <a:spcPct val="0"/>
              </a:spcBef>
            </a:pPr>
            <a:r>
              <a:rPr lang="en-IN" sz="2800" b="1" spc="-96" dirty="0">
                <a:ln w="3175">
                  <a:noFill/>
                </a:ln>
                <a:solidFill>
                  <a:srgbClr val="095879"/>
                </a:solidFill>
                <a:ea typeface="Segoe UI" panose="020B0502040204020203" pitchFamily="34" charset="0"/>
                <a:cs typeface="Segoe UI" panose="020B0502040204020203" pitchFamily="34" charset="0"/>
              </a:rPr>
              <a:t>‘Innovation’ Case Studies</a:t>
            </a:r>
          </a:p>
        </p:txBody>
      </p:sp>
      <p:sp>
        <p:nvSpPr>
          <p:cNvPr id="8" name="Slide Number Placeholder 5"/>
          <p:cNvSpPr txBox="1">
            <a:spLocks/>
          </p:cNvSpPr>
          <p:nvPr/>
        </p:nvSpPr>
        <p:spPr>
          <a:xfrm>
            <a:off x="9458203" y="650052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solidFill>
                  <a:srgbClr val="000000">
                    <a:tint val="75000"/>
                  </a:srgbClr>
                </a:solidFill>
              </a:rPr>
              <a:t>24</a:t>
            </a:r>
          </a:p>
        </p:txBody>
      </p:sp>
    </p:spTree>
    <p:extLst>
      <p:ext uri="{BB962C8B-B14F-4D97-AF65-F5344CB8AC3E}">
        <p14:creationId xmlns:p14="http://schemas.microsoft.com/office/powerpoint/2010/main" val="1319402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256518" y="109396"/>
            <a:ext cx="8626226" cy="546632"/>
          </a:xfrm>
          <a:prstGeom prst="rect">
            <a:avLst/>
          </a:prstGeom>
          <a:solidFill>
            <a:schemeClr val="bg1"/>
          </a:solidFill>
        </p:spPr>
        <p:txBody>
          <a:bodyPr vert="horz" lIns="121789" tIns="60895" rIns="121789" bIns="60895" rtlCol="0" anchor="ctr">
            <a:noAutofit/>
          </a:bodyPr>
          <a:lstStyle/>
          <a:p>
            <a:pPr>
              <a:spcBef>
                <a:spcPct val="0"/>
              </a:spcBef>
            </a:pPr>
            <a:r>
              <a:rPr lang="en-US" sz="2800" b="1" spc="-96" dirty="0">
                <a:ln w="3175">
                  <a:noFill/>
                </a:ln>
                <a:solidFill>
                  <a:srgbClr val="44546A"/>
                </a:solidFill>
                <a:ea typeface="Segoe UI" panose="020B0502040204020203" pitchFamily="34" charset="0"/>
                <a:cs typeface="Segoe UI" panose="020B0502040204020203" pitchFamily="34" charset="0"/>
              </a:rPr>
              <a:t>Data driven Product Innovation based on Consumer Reviews</a:t>
            </a:r>
          </a:p>
        </p:txBody>
      </p:sp>
      <p:sp>
        <p:nvSpPr>
          <p:cNvPr id="54" name="Slide Number Placeholder 5"/>
          <p:cNvSpPr txBox="1">
            <a:spLocks/>
          </p:cNvSpPr>
          <p:nvPr/>
        </p:nvSpPr>
        <p:spPr>
          <a:xfrm>
            <a:off x="9442558" y="648266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0414F87-21CC-45C6-A33F-A15A7E070B6F}" type="slidenum">
              <a:rPr lang="en-US" sz="1200" smtClean="0">
                <a:solidFill>
                  <a:srgbClr val="000000">
                    <a:tint val="75000"/>
                  </a:srgbClr>
                </a:solidFill>
              </a:rPr>
              <a:pPr algn="r"/>
              <a:t>25</a:t>
            </a:fld>
            <a:endParaRPr lang="en-US" sz="1200" dirty="0">
              <a:solidFill>
                <a:srgbClr val="000000">
                  <a:tint val="75000"/>
                </a:srgbClr>
              </a:solidFill>
            </a:endParaRPr>
          </a:p>
        </p:txBody>
      </p:sp>
      <p:sp>
        <p:nvSpPr>
          <p:cNvPr id="72" name="Rectangle 71"/>
          <p:cNvSpPr/>
          <p:nvPr/>
        </p:nvSpPr>
        <p:spPr>
          <a:xfrm>
            <a:off x="1" y="1114248"/>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3" name="Rectangle 72"/>
          <p:cNvSpPr/>
          <p:nvPr/>
        </p:nvSpPr>
        <p:spPr>
          <a:xfrm>
            <a:off x="245595" y="1891378"/>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a typeface="+mn-ea"/>
              <a:cs typeface="+mn-cs"/>
            </a:endParaRPr>
          </a:p>
        </p:txBody>
      </p:sp>
      <p:sp>
        <p:nvSpPr>
          <p:cNvPr id="74" name="Rectangle 73"/>
          <p:cNvSpPr/>
          <p:nvPr/>
        </p:nvSpPr>
        <p:spPr>
          <a:xfrm>
            <a:off x="245595" y="1726232"/>
            <a:ext cx="3588326" cy="155448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75" name="Rectangle 74"/>
          <p:cNvSpPr/>
          <p:nvPr/>
        </p:nvSpPr>
        <p:spPr>
          <a:xfrm>
            <a:off x="241770" y="1922499"/>
            <a:ext cx="3499537" cy="1384995"/>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Purchase drivers were determined by post-facto analysis of POS data at stores and  survey data resulting in delays of up to eight months to get consumer feedback on product features</a:t>
            </a:r>
          </a:p>
        </p:txBody>
      </p:sp>
      <p:sp>
        <p:nvSpPr>
          <p:cNvPr id="76" name="Rectangle 75"/>
          <p:cNvSpPr/>
          <p:nvPr/>
        </p:nvSpPr>
        <p:spPr>
          <a:xfrm>
            <a:off x="241770" y="1678772"/>
            <a:ext cx="253463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rPr>
              <a:t>The “Before” State</a:t>
            </a:r>
          </a:p>
        </p:txBody>
      </p:sp>
      <p:sp>
        <p:nvSpPr>
          <p:cNvPr id="77" name="Rectangle 76"/>
          <p:cNvSpPr/>
          <p:nvPr/>
        </p:nvSpPr>
        <p:spPr>
          <a:xfrm>
            <a:off x="8286637" y="1726232"/>
            <a:ext cx="3592151" cy="155448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300" b="0" i="0" u="none" strike="noStrike" kern="0" cap="none" spc="0" normalizeH="0" baseline="0" noProof="0" dirty="0">
              <a:ln>
                <a:noFill/>
              </a:ln>
              <a:solidFill>
                <a:srgbClr val="000000"/>
              </a:solidFill>
              <a:effectLst/>
              <a:uLnTx/>
              <a:uFillTx/>
              <a:ea typeface="+mn-ea"/>
              <a:cs typeface="+mn-cs"/>
            </a:endParaRPr>
          </a:p>
        </p:txBody>
      </p:sp>
      <p:sp>
        <p:nvSpPr>
          <p:cNvPr id="78" name="Rectangle 77"/>
          <p:cNvSpPr/>
          <p:nvPr/>
        </p:nvSpPr>
        <p:spPr>
          <a:xfrm>
            <a:off x="8282363" y="1922499"/>
            <a:ext cx="3651619" cy="1384995"/>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Precise, fine-tuned innovation on product features and messaging was possible on an ongoing basis as consumer feedback reached the teams directly within 2.5 months of product launch</a:t>
            </a:r>
          </a:p>
        </p:txBody>
      </p:sp>
      <p:sp>
        <p:nvSpPr>
          <p:cNvPr id="79" name="Rectangle 78"/>
          <p:cNvSpPr/>
          <p:nvPr/>
        </p:nvSpPr>
        <p:spPr>
          <a:xfrm>
            <a:off x="208121" y="1113794"/>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4546A"/>
                </a:solidFill>
                <a:effectLst/>
                <a:uLnTx/>
                <a:uFillTx/>
                <a:ea typeface="+mn-ea"/>
                <a:cs typeface="+mn-cs"/>
              </a:rPr>
              <a:t>The Problem: </a:t>
            </a:r>
            <a:r>
              <a:rPr kumimoji="0" lang="en-US" sz="1600" b="0" i="0" u="none" strike="noStrike" kern="0" cap="none" spc="0" normalizeH="0" baseline="0" noProof="0" dirty="0">
                <a:ln>
                  <a:noFill/>
                </a:ln>
                <a:solidFill>
                  <a:srgbClr val="44546A"/>
                </a:solidFill>
                <a:effectLst/>
                <a:uLnTx/>
                <a:uFillTx/>
                <a:ea typeface="+mn-ea"/>
                <a:cs typeface="+mn-cs"/>
              </a:rPr>
              <a:t>Lack of/Delayed access to direct customer feedback on their products and competitors’ can adversely affect a consumer</a:t>
            </a:r>
            <a:r>
              <a:rPr kumimoji="0" lang="en-US" sz="1600" b="0" i="0" u="none" strike="noStrike" kern="0" cap="none" spc="0" normalizeH="0" noProof="0" dirty="0">
                <a:ln>
                  <a:noFill/>
                </a:ln>
                <a:solidFill>
                  <a:srgbClr val="44546A"/>
                </a:solidFill>
                <a:effectLst/>
                <a:uLnTx/>
                <a:uFillTx/>
                <a:ea typeface="+mn-ea"/>
                <a:cs typeface="+mn-cs"/>
              </a:rPr>
              <a:t> </a:t>
            </a:r>
            <a:r>
              <a:rPr kumimoji="0" lang="en-US" sz="1600" b="0" i="0" u="none" strike="noStrike" kern="0" cap="none" spc="0" normalizeH="0" baseline="0" noProof="0" dirty="0">
                <a:ln>
                  <a:noFill/>
                </a:ln>
                <a:solidFill>
                  <a:srgbClr val="44546A"/>
                </a:solidFill>
                <a:effectLst/>
                <a:uLnTx/>
                <a:uFillTx/>
                <a:ea typeface="+mn-ea"/>
                <a:cs typeface="+mn-cs"/>
              </a:rPr>
              <a:t>durable company’s ability to innovate and keep customers happy </a:t>
            </a:r>
          </a:p>
        </p:txBody>
      </p:sp>
      <p:sp>
        <p:nvSpPr>
          <p:cNvPr id="80" name="Rectangle 79"/>
          <p:cNvSpPr/>
          <p:nvPr/>
        </p:nvSpPr>
        <p:spPr>
          <a:xfrm>
            <a:off x="4240542" y="1891378"/>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a typeface="+mn-ea"/>
              <a:cs typeface="+mn-cs"/>
            </a:endParaRPr>
          </a:p>
        </p:txBody>
      </p:sp>
      <p:sp>
        <p:nvSpPr>
          <p:cNvPr id="81" name="Rectangle 80"/>
          <p:cNvSpPr/>
          <p:nvPr/>
        </p:nvSpPr>
        <p:spPr>
          <a:xfrm>
            <a:off x="4281335" y="1726232"/>
            <a:ext cx="3588326" cy="155448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82" name="Rectangle 81"/>
          <p:cNvSpPr/>
          <p:nvPr/>
        </p:nvSpPr>
        <p:spPr>
          <a:xfrm>
            <a:off x="4346926" y="1922499"/>
            <a:ext cx="3486708" cy="1384995"/>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Built a real-time text analytics platform to consolidate external, unstructured data to ‘measure’ customer feedback of client’s brand with respect to competition on various parameters that drives purchase</a:t>
            </a:r>
          </a:p>
        </p:txBody>
      </p:sp>
      <p:sp>
        <p:nvSpPr>
          <p:cNvPr id="83" name="Rectangle 82"/>
          <p:cNvSpPr/>
          <p:nvPr/>
        </p:nvSpPr>
        <p:spPr>
          <a:xfrm>
            <a:off x="4346926" y="1678772"/>
            <a:ext cx="213184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a:ln>
                  <a:noFill/>
                </a:ln>
                <a:solidFill>
                  <a:srgbClr val="44546A"/>
                </a:solidFill>
                <a:effectLst/>
                <a:uLnTx/>
                <a:uFillTx/>
              </a:rPr>
              <a:t>LatentView</a:t>
            </a:r>
            <a:r>
              <a:rPr kumimoji="0" lang="en-US" sz="1600" b="1" i="0" u="none" strike="noStrike" kern="0" cap="none" spc="0" normalizeH="0" baseline="0" noProof="0" dirty="0">
                <a:ln>
                  <a:noFill/>
                </a:ln>
                <a:solidFill>
                  <a:srgbClr val="44546A"/>
                </a:solidFill>
                <a:effectLst/>
                <a:uLnTx/>
                <a:uFillTx/>
              </a:rPr>
              <a:t> Solution</a:t>
            </a:r>
          </a:p>
        </p:txBody>
      </p:sp>
      <p:sp>
        <p:nvSpPr>
          <p:cNvPr id="84" name="Rectangle 83"/>
          <p:cNvSpPr/>
          <p:nvPr/>
        </p:nvSpPr>
        <p:spPr>
          <a:xfrm>
            <a:off x="8282363" y="1678772"/>
            <a:ext cx="253463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rPr>
              <a:t>The “After” State</a:t>
            </a:r>
          </a:p>
        </p:txBody>
      </p:sp>
      <p:sp>
        <p:nvSpPr>
          <p:cNvPr id="85" name="Rectangle 84"/>
          <p:cNvSpPr/>
          <p:nvPr/>
        </p:nvSpPr>
        <p:spPr>
          <a:xfrm>
            <a:off x="286341" y="561908"/>
            <a:ext cx="5926450"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4546A"/>
                </a:solidFill>
                <a:effectLst/>
                <a:uLnTx/>
                <a:uFillTx/>
                <a:ea typeface="+mn-ea"/>
                <a:cs typeface="+mn-cs"/>
              </a:rPr>
              <a:t>Largest Home Appliances Manufacturer in US</a:t>
            </a:r>
          </a:p>
        </p:txBody>
      </p:sp>
      <p:sp>
        <p:nvSpPr>
          <p:cNvPr id="126" name="Rectangle 125"/>
          <p:cNvSpPr/>
          <p:nvPr/>
        </p:nvSpPr>
        <p:spPr>
          <a:xfrm>
            <a:off x="1045106" y="6340082"/>
            <a:ext cx="3034525" cy="360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ea typeface="+mn-ea"/>
                <a:cs typeface="+mn-cs"/>
              </a:rPr>
              <a:t>Data Extraction &amp; Data Landscape</a:t>
            </a:r>
          </a:p>
        </p:txBody>
      </p:sp>
      <p:grpSp>
        <p:nvGrpSpPr>
          <p:cNvPr id="127" name="Group 126"/>
          <p:cNvGrpSpPr/>
          <p:nvPr/>
        </p:nvGrpSpPr>
        <p:grpSpPr>
          <a:xfrm>
            <a:off x="309326" y="4575673"/>
            <a:ext cx="2520000" cy="417600"/>
            <a:chOff x="1011133" y="2353201"/>
            <a:chExt cx="2520000" cy="417600"/>
          </a:xfrm>
        </p:grpSpPr>
        <p:sp>
          <p:nvSpPr>
            <p:cNvPr id="128" name="Rectangle 127"/>
            <p:cNvSpPr/>
            <p:nvPr/>
          </p:nvSpPr>
          <p:spPr>
            <a:xfrm>
              <a:off x="1011133" y="2353201"/>
              <a:ext cx="2520000" cy="417600"/>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rPr>
                <a:t>Market Places</a:t>
              </a:r>
            </a:p>
          </p:txBody>
        </p:sp>
        <p:pic>
          <p:nvPicPr>
            <p:cNvPr id="129" name="Picture 12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38323" y="2406696"/>
              <a:ext cx="254408" cy="303576"/>
            </a:xfrm>
            <a:prstGeom prst="rect">
              <a:avLst/>
            </a:prstGeom>
          </p:spPr>
        </p:pic>
        <p:pic>
          <p:nvPicPr>
            <p:cNvPr id="130" name="Picture 8" descr="Image result for amaz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66177" y="2397730"/>
              <a:ext cx="360000" cy="36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1" name="Group 130"/>
          <p:cNvGrpSpPr/>
          <p:nvPr/>
        </p:nvGrpSpPr>
        <p:grpSpPr>
          <a:xfrm>
            <a:off x="309326" y="5512591"/>
            <a:ext cx="2520000" cy="417600"/>
            <a:chOff x="1011133" y="3631312"/>
            <a:chExt cx="2520000" cy="417600"/>
          </a:xfrm>
        </p:grpSpPr>
        <p:sp>
          <p:nvSpPr>
            <p:cNvPr id="132" name="Rectangle 131"/>
            <p:cNvSpPr/>
            <p:nvPr/>
          </p:nvSpPr>
          <p:spPr>
            <a:xfrm>
              <a:off x="1011133" y="3631312"/>
              <a:ext cx="2520000" cy="417600"/>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rPr>
                <a:t>Brand Websites</a:t>
              </a:r>
            </a:p>
          </p:txBody>
        </p:sp>
        <p:pic>
          <p:nvPicPr>
            <p:cNvPr id="133" name="Picture 13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469036" y="3735734"/>
              <a:ext cx="447177" cy="211944"/>
            </a:xfrm>
            <a:prstGeom prst="rect">
              <a:avLst/>
            </a:prstGeom>
          </p:spPr>
        </p:pic>
        <p:pic>
          <p:nvPicPr>
            <p:cNvPr id="134" name="Picture 2" descr="Image result for whirlpool logo 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70245" y="3694790"/>
              <a:ext cx="537757" cy="322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5" name="Group 134"/>
          <p:cNvGrpSpPr/>
          <p:nvPr/>
        </p:nvGrpSpPr>
        <p:grpSpPr>
          <a:xfrm>
            <a:off x="309326" y="3634971"/>
            <a:ext cx="2520000" cy="416168"/>
            <a:chOff x="1011133" y="935092"/>
            <a:chExt cx="2520000" cy="416168"/>
          </a:xfrm>
        </p:grpSpPr>
        <p:sp>
          <p:nvSpPr>
            <p:cNvPr id="136" name="Rectangle 135"/>
            <p:cNvSpPr/>
            <p:nvPr/>
          </p:nvSpPr>
          <p:spPr>
            <a:xfrm>
              <a:off x="1011133" y="935092"/>
              <a:ext cx="2520000" cy="416168"/>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rPr>
                <a:t>Industry Forums</a:t>
              </a:r>
            </a:p>
          </p:txBody>
        </p:sp>
        <p:pic>
          <p:nvPicPr>
            <p:cNvPr id="137" name="Picture 13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755710" y="1003144"/>
              <a:ext cx="637945" cy="288600"/>
            </a:xfrm>
            <a:prstGeom prst="rect">
              <a:avLst/>
            </a:prstGeom>
          </p:spPr>
        </p:pic>
      </p:grpSp>
      <p:sp>
        <p:nvSpPr>
          <p:cNvPr id="138" name="TextBox 137"/>
          <p:cNvSpPr txBox="1"/>
          <p:nvPr/>
        </p:nvSpPr>
        <p:spPr>
          <a:xfrm>
            <a:off x="3280064" y="5276970"/>
            <a:ext cx="689612" cy="246221"/>
          </a:xfrm>
          <a:prstGeom prst="rect">
            <a:avLst/>
          </a:prstGeom>
          <a:noFill/>
        </p:spPr>
        <p:txBody>
          <a:bodyPr wrap="none" rtlCol="0">
            <a:spAutoFit/>
          </a:bodyPr>
          <a:lstStyle/>
          <a:p>
            <a:r>
              <a:rPr lang="en-US" sz="1000" dirty="0">
                <a:solidFill>
                  <a:prstClr val="black"/>
                </a:solidFill>
                <a:ea typeface="Segoe UI" panose="020B0502040204020203" pitchFamily="34" charset="0"/>
                <a:cs typeface="Segoe UI" panose="020B0502040204020203" pitchFamily="34" charset="0"/>
              </a:rPr>
              <a:t>Unstruct.</a:t>
            </a:r>
          </a:p>
        </p:txBody>
      </p:sp>
      <p:sp>
        <p:nvSpPr>
          <p:cNvPr id="139" name="TextBox 138"/>
          <p:cNvSpPr txBox="1"/>
          <p:nvPr/>
        </p:nvSpPr>
        <p:spPr>
          <a:xfrm>
            <a:off x="3809394" y="5276970"/>
            <a:ext cx="579005" cy="246221"/>
          </a:xfrm>
          <a:prstGeom prst="rect">
            <a:avLst/>
          </a:prstGeom>
          <a:noFill/>
        </p:spPr>
        <p:txBody>
          <a:bodyPr wrap="none" rtlCol="0">
            <a:spAutoFit/>
          </a:bodyPr>
          <a:lstStyle/>
          <a:p>
            <a:r>
              <a:rPr lang="en-US" sz="1000" dirty="0">
                <a:solidFill>
                  <a:prstClr val="black"/>
                </a:solidFill>
                <a:ea typeface="Segoe UI" panose="020B0502040204020203" pitchFamily="34" charset="0"/>
                <a:cs typeface="Segoe UI" panose="020B0502040204020203" pitchFamily="34" charset="0"/>
              </a:rPr>
              <a:t> Struct.</a:t>
            </a:r>
          </a:p>
        </p:txBody>
      </p:sp>
      <p:sp>
        <p:nvSpPr>
          <p:cNvPr id="140" name="TextBox 139"/>
          <p:cNvSpPr txBox="1"/>
          <p:nvPr/>
        </p:nvSpPr>
        <p:spPr>
          <a:xfrm rot="16200000">
            <a:off x="3092347" y="4962361"/>
            <a:ext cx="351378" cy="246221"/>
          </a:xfrm>
          <a:prstGeom prst="rect">
            <a:avLst/>
          </a:prstGeom>
          <a:noFill/>
        </p:spPr>
        <p:txBody>
          <a:bodyPr wrap="none" rtlCol="0">
            <a:spAutoFit/>
          </a:bodyPr>
          <a:lstStyle/>
          <a:p>
            <a:r>
              <a:rPr lang="en-US" sz="1000" dirty="0">
                <a:solidFill>
                  <a:prstClr val="black"/>
                </a:solidFill>
                <a:ea typeface="Segoe UI" panose="020B0502040204020203" pitchFamily="34" charset="0"/>
                <a:cs typeface="Segoe UI" panose="020B0502040204020203" pitchFamily="34" charset="0"/>
              </a:rPr>
              <a:t>Ext</a:t>
            </a:r>
          </a:p>
        </p:txBody>
      </p:sp>
      <p:sp>
        <p:nvSpPr>
          <p:cNvPr id="141" name="TextBox 140"/>
          <p:cNvSpPr txBox="1"/>
          <p:nvPr/>
        </p:nvSpPr>
        <p:spPr>
          <a:xfrm rot="16200000">
            <a:off x="3101163" y="4596851"/>
            <a:ext cx="333746" cy="246221"/>
          </a:xfrm>
          <a:prstGeom prst="rect">
            <a:avLst/>
          </a:prstGeom>
          <a:noFill/>
        </p:spPr>
        <p:txBody>
          <a:bodyPr wrap="none" rtlCol="0">
            <a:spAutoFit/>
          </a:bodyPr>
          <a:lstStyle/>
          <a:p>
            <a:r>
              <a:rPr lang="en-US" sz="1000" dirty="0">
                <a:solidFill>
                  <a:prstClr val="black"/>
                </a:solidFill>
                <a:ea typeface="Segoe UI" panose="020B0502040204020203" pitchFamily="34" charset="0"/>
                <a:cs typeface="Segoe UI" panose="020B0502040204020203" pitchFamily="34" charset="0"/>
              </a:rPr>
              <a:t>Int</a:t>
            </a:r>
          </a:p>
        </p:txBody>
      </p:sp>
      <p:sp>
        <p:nvSpPr>
          <p:cNvPr id="142" name="TextBox 141"/>
          <p:cNvSpPr txBox="1"/>
          <p:nvPr/>
        </p:nvSpPr>
        <p:spPr>
          <a:xfrm>
            <a:off x="3417596" y="4138700"/>
            <a:ext cx="755335" cy="246221"/>
          </a:xfrm>
          <a:prstGeom prst="rect">
            <a:avLst/>
          </a:prstGeom>
          <a:noFill/>
        </p:spPr>
        <p:txBody>
          <a:bodyPr wrap="none" rtlCol="0">
            <a:spAutoFit/>
          </a:bodyPr>
          <a:lstStyle/>
          <a:p>
            <a:pPr algn="ctr"/>
            <a:r>
              <a:rPr lang="en-US" sz="1000" dirty="0">
                <a:solidFill>
                  <a:prstClr val="black"/>
                </a:solidFill>
                <a:ea typeface="Segoe UI" panose="020B0502040204020203" pitchFamily="34" charset="0"/>
                <a:cs typeface="Segoe UI" panose="020B0502040204020203" pitchFamily="34" charset="0"/>
              </a:rPr>
              <a:t>Data Focus</a:t>
            </a:r>
          </a:p>
        </p:txBody>
      </p:sp>
      <p:graphicFrame>
        <p:nvGraphicFramePr>
          <p:cNvPr id="143" name="Table 142"/>
          <p:cNvGraphicFramePr>
            <a:graphicFrameLocks noGrp="1"/>
          </p:cNvGraphicFramePr>
          <p:nvPr>
            <p:extLst>
              <p:ext uri="{D42A27DB-BD31-4B8C-83A1-F6EECF244321}">
                <p14:modId xmlns:p14="http://schemas.microsoft.com/office/powerpoint/2010/main" val="2327307546"/>
              </p:ext>
            </p:extLst>
          </p:nvPr>
        </p:nvGraphicFramePr>
        <p:xfrm>
          <a:off x="3393790" y="4417533"/>
          <a:ext cx="848974" cy="856224"/>
        </p:xfrm>
        <a:graphic>
          <a:graphicData uri="http://schemas.openxmlformats.org/drawingml/2006/table">
            <a:tbl>
              <a:tblPr bandRow="1"/>
              <a:tblGrid>
                <a:gridCol w="208280">
                  <a:extLst>
                    <a:ext uri="{9D8B030D-6E8A-4147-A177-3AD203B41FA5}">
                      <a16:colId xmlns:a16="http://schemas.microsoft.com/office/drawing/2014/main" val="20000"/>
                    </a:ext>
                  </a:extLst>
                </a:gridCol>
                <a:gridCol w="640694">
                  <a:extLst>
                    <a:ext uri="{9D8B030D-6E8A-4147-A177-3AD203B41FA5}">
                      <a16:colId xmlns:a16="http://schemas.microsoft.com/office/drawing/2014/main" val="20001"/>
                    </a:ext>
                  </a:extLst>
                </a:gridCol>
              </a:tblGrid>
              <a:tr h="42811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lumMod val="75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lumMod val="75000"/>
                      </a:srgbClr>
                    </a:solidFill>
                  </a:tcPr>
                </a:tc>
                <a:extLst>
                  <a:ext uri="{0D108BD9-81ED-4DB2-BD59-A6C34878D82A}">
                    <a16:rowId xmlns:a16="http://schemas.microsoft.com/office/drawing/2014/main" val="10000"/>
                  </a:ext>
                </a:extLst>
              </a:tr>
              <a:tr h="42811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lumMod val="75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44" name="Isosceles Triangle 143"/>
          <p:cNvSpPr/>
          <p:nvPr/>
        </p:nvSpPr>
        <p:spPr>
          <a:xfrm rot="5400000">
            <a:off x="3398511" y="4842744"/>
            <a:ext cx="2648058" cy="180000"/>
          </a:xfrm>
          <a:prstGeom prst="triangle">
            <a:avLst/>
          </a:prstGeom>
          <a:solidFill>
            <a:srgbClr val="5B9BD5"/>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ea typeface="+mn-ea"/>
              <a:cs typeface="+mn-cs"/>
            </a:endParaRPr>
          </a:p>
        </p:txBody>
      </p:sp>
      <p:sp>
        <p:nvSpPr>
          <p:cNvPr id="145" name="Round Same Side Corner Rectangle 144"/>
          <p:cNvSpPr/>
          <p:nvPr/>
        </p:nvSpPr>
        <p:spPr>
          <a:xfrm flipV="1">
            <a:off x="48591" y="3426037"/>
            <a:ext cx="4378247" cy="3395997"/>
          </a:xfrm>
          <a:prstGeom prst="round2SameRect">
            <a:avLst>
              <a:gd name="adj1" fmla="val 9101"/>
              <a:gd name="adj2" fmla="val 0"/>
            </a:avLst>
          </a:prstGeom>
          <a:noFill/>
          <a:ln w="3175" cap="flat" cmpd="sng" algn="ctr">
            <a:solidFill>
              <a:sysClr val="windowText" lastClr="000000">
                <a:lumMod val="95000"/>
                <a:lumOff val="5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146" name="Plus 145"/>
          <p:cNvSpPr/>
          <p:nvPr/>
        </p:nvSpPr>
        <p:spPr>
          <a:xfrm>
            <a:off x="1479326" y="4234558"/>
            <a:ext cx="180000" cy="180000"/>
          </a:xfrm>
          <a:prstGeom prst="mathPlus">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ea typeface="+mn-ea"/>
              <a:cs typeface="+mn-cs"/>
            </a:endParaRPr>
          </a:p>
        </p:txBody>
      </p:sp>
      <p:sp>
        <p:nvSpPr>
          <p:cNvPr id="147" name="Plus 146"/>
          <p:cNvSpPr/>
          <p:nvPr/>
        </p:nvSpPr>
        <p:spPr>
          <a:xfrm>
            <a:off x="1481599" y="5151235"/>
            <a:ext cx="180000" cy="180000"/>
          </a:xfrm>
          <a:prstGeom prst="mathPlus">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ea typeface="+mn-ea"/>
              <a:cs typeface="+mn-cs"/>
            </a:endParaRPr>
          </a:p>
        </p:txBody>
      </p:sp>
      <p:sp>
        <p:nvSpPr>
          <p:cNvPr id="148" name="Round Same Side Corner Rectangle 147"/>
          <p:cNvSpPr/>
          <p:nvPr/>
        </p:nvSpPr>
        <p:spPr>
          <a:xfrm flipV="1">
            <a:off x="4977716" y="3428308"/>
            <a:ext cx="2488260" cy="3393726"/>
          </a:xfrm>
          <a:prstGeom prst="round2SameRect">
            <a:avLst>
              <a:gd name="adj1" fmla="val 9101"/>
              <a:gd name="adj2" fmla="val 0"/>
            </a:avLst>
          </a:prstGeom>
          <a:noFill/>
          <a:ln w="3175" cap="flat" cmpd="sng" algn="ctr">
            <a:solidFill>
              <a:sysClr val="windowText" lastClr="000000">
                <a:lumMod val="95000"/>
                <a:lumOff val="5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149" name="Rectangle 148"/>
          <p:cNvSpPr/>
          <p:nvPr/>
        </p:nvSpPr>
        <p:spPr>
          <a:xfrm>
            <a:off x="5156688" y="3543024"/>
            <a:ext cx="2152740" cy="360000"/>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rPr>
              <a:t>Sentiment Analysis</a:t>
            </a:r>
          </a:p>
        </p:txBody>
      </p:sp>
      <p:sp>
        <p:nvSpPr>
          <p:cNvPr id="150" name="Rectangle 149"/>
          <p:cNvSpPr/>
          <p:nvPr/>
        </p:nvSpPr>
        <p:spPr>
          <a:xfrm>
            <a:off x="5156688" y="5867827"/>
            <a:ext cx="2152741" cy="360000"/>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rPr>
              <a:t>Popular Features</a:t>
            </a:r>
          </a:p>
        </p:txBody>
      </p:sp>
      <p:sp>
        <p:nvSpPr>
          <p:cNvPr id="151" name="Rectangle 150"/>
          <p:cNvSpPr/>
          <p:nvPr/>
        </p:nvSpPr>
        <p:spPr>
          <a:xfrm>
            <a:off x="5156688" y="5430402"/>
            <a:ext cx="2152741" cy="360000"/>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rPr>
              <a:t>Consumer Rating</a:t>
            </a:r>
          </a:p>
        </p:txBody>
      </p:sp>
      <p:sp>
        <p:nvSpPr>
          <p:cNvPr id="152" name="Rectangle 151"/>
          <p:cNvSpPr/>
          <p:nvPr/>
        </p:nvSpPr>
        <p:spPr>
          <a:xfrm>
            <a:off x="5162084" y="4960952"/>
            <a:ext cx="2141948" cy="360000"/>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rPr>
              <a:t>Expert Opinion</a:t>
            </a:r>
          </a:p>
        </p:txBody>
      </p:sp>
      <p:sp>
        <p:nvSpPr>
          <p:cNvPr id="153" name="Rectangle 152"/>
          <p:cNvSpPr/>
          <p:nvPr/>
        </p:nvSpPr>
        <p:spPr>
          <a:xfrm>
            <a:off x="5162084" y="4491498"/>
            <a:ext cx="2141948" cy="360000"/>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rPr>
              <a:t> Triggers of Purchase</a:t>
            </a:r>
          </a:p>
        </p:txBody>
      </p:sp>
      <p:pic>
        <p:nvPicPr>
          <p:cNvPr id="154" name="Picture 153"/>
          <p:cNvPicPr>
            <a:picLocks noChangeAspect="1"/>
          </p:cNvPicPr>
          <p:nvPr/>
        </p:nvPicPr>
        <p:blipFill rotWithShape="1">
          <a:blip r:embed="rId9" cstate="print">
            <a:extLst>
              <a:ext uri="{28A0092B-C50C-407E-A947-70E740481C1C}">
                <a14:useLocalDpi xmlns:a14="http://schemas.microsoft.com/office/drawing/2010/main" val="0"/>
              </a:ext>
            </a:extLst>
          </a:blip>
          <a:srcRect b="17672"/>
          <a:stretch/>
        </p:blipFill>
        <p:spPr>
          <a:xfrm>
            <a:off x="5163649" y="3577346"/>
            <a:ext cx="327956" cy="270000"/>
          </a:xfrm>
          <a:prstGeom prst="rect">
            <a:avLst/>
          </a:prstGeom>
        </p:spPr>
      </p:pic>
      <p:sp>
        <p:nvSpPr>
          <p:cNvPr id="155" name="Rectangle 154"/>
          <p:cNvSpPr/>
          <p:nvPr/>
        </p:nvSpPr>
        <p:spPr>
          <a:xfrm>
            <a:off x="5156688" y="4015285"/>
            <a:ext cx="2152740" cy="360000"/>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rPr>
              <a:t>Drivers of Purchase</a:t>
            </a:r>
          </a:p>
        </p:txBody>
      </p:sp>
      <p:pic>
        <p:nvPicPr>
          <p:cNvPr id="156" name="Picture 155"/>
          <p:cNvPicPr>
            <a:picLocks noChangeAspect="1"/>
          </p:cNvPicPr>
          <p:nvPr/>
        </p:nvPicPr>
        <p:blipFill rotWithShape="1">
          <a:blip r:embed="rId10" cstate="print">
            <a:extLst>
              <a:ext uri="{28A0092B-C50C-407E-A947-70E740481C1C}">
                <a14:useLocalDpi xmlns:a14="http://schemas.microsoft.com/office/drawing/2010/main" val="0"/>
              </a:ext>
            </a:extLst>
          </a:blip>
          <a:srcRect b="13650"/>
          <a:stretch/>
        </p:blipFill>
        <p:spPr>
          <a:xfrm>
            <a:off x="5198581" y="4532403"/>
            <a:ext cx="312684" cy="270000"/>
          </a:xfrm>
          <a:prstGeom prst="rect">
            <a:avLst/>
          </a:prstGeom>
        </p:spPr>
      </p:pic>
      <p:pic>
        <p:nvPicPr>
          <p:cNvPr id="157" name="Picture 156"/>
          <p:cNvPicPr>
            <a:picLocks noChangeAspect="1"/>
          </p:cNvPicPr>
          <p:nvPr/>
        </p:nvPicPr>
        <p:blipFill rotWithShape="1">
          <a:blip r:embed="rId11" cstate="print">
            <a:extLst>
              <a:ext uri="{28A0092B-C50C-407E-A947-70E740481C1C}">
                <a14:useLocalDpi xmlns:a14="http://schemas.microsoft.com/office/drawing/2010/main" val="0"/>
              </a:ext>
            </a:extLst>
          </a:blip>
          <a:srcRect b="18730"/>
          <a:stretch/>
        </p:blipFill>
        <p:spPr>
          <a:xfrm>
            <a:off x="5147866" y="4035723"/>
            <a:ext cx="332227" cy="270000"/>
          </a:xfrm>
          <a:prstGeom prst="rect">
            <a:avLst/>
          </a:prstGeom>
        </p:spPr>
      </p:pic>
      <p:pic>
        <p:nvPicPr>
          <p:cNvPr id="158" name="Picture 157"/>
          <p:cNvPicPr>
            <a:picLocks noChangeAspect="1"/>
          </p:cNvPicPr>
          <p:nvPr/>
        </p:nvPicPr>
        <p:blipFill rotWithShape="1">
          <a:blip r:embed="rId12" cstate="print">
            <a:extLst>
              <a:ext uri="{28A0092B-C50C-407E-A947-70E740481C1C}">
                <a14:useLocalDpi xmlns:a14="http://schemas.microsoft.com/office/drawing/2010/main" val="0"/>
              </a:ext>
            </a:extLst>
          </a:blip>
          <a:srcRect t="23043" r="24560" b="27058"/>
          <a:stretch/>
        </p:blipFill>
        <p:spPr>
          <a:xfrm>
            <a:off x="5164467" y="5503345"/>
            <a:ext cx="408208" cy="270000"/>
          </a:xfrm>
          <a:prstGeom prst="rect">
            <a:avLst/>
          </a:prstGeom>
        </p:spPr>
      </p:pic>
      <p:pic>
        <p:nvPicPr>
          <p:cNvPr id="159" name="Picture 158"/>
          <p:cNvPicPr>
            <a:picLocks noChangeAspect="1"/>
          </p:cNvPicPr>
          <p:nvPr/>
        </p:nvPicPr>
        <p:blipFill rotWithShape="1">
          <a:blip r:embed="rId13" cstate="print">
            <a:extLst>
              <a:ext uri="{28A0092B-C50C-407E-A947-70E740481C1C}">
                <a14:useLocalDpi xmlns:a14="http://schemas.microsoft.com/office/drawing/2010/main" val="0"/>
              </a:ext>
            </a:extLst>
          </a:blip>
          <a:srcRect t="10370" b="26772"/>
          <a:stretch/>
        </p:blipFill>
        <p:spPr>
          <a:xfrm>
            <a:off x="5167446" y="4991023"/>
            <a:ext cx="429546" cy="270000"/>
          </a:xfrm>
          <a:prstGeom prst="rect">
            <a:avLst/>
          </a:prstGeom>
        </p:spPr>
      </p:pic>
      <p:pic>
        <p:nvPicPr>
          <p:cNvPr id="160" name="Picture 159"/>
          <p:cNvPicPr>
            <a:picLocks noChangeAspect="1"/>
          </p:cNvPicPr>
          <p:nvPr/>
        </p:nvPicPr>
        <p:blipFill rotWithShape="1">
          <a:blip r:embed="rId14" cstate="print">
            <a:extLst>
              <a:ext uri="{28A0092B-C50C-407E-A947-70E740481C1C}">
                <a14:useLocalDpi xmlns:a14="http://schemas.microsoft.com/office/drawing/2010/main" val="0"/>
              </a:ext>
            </a:extLst>
          </a:blip>
          <a:srcRect t="4510" b="18628"/>
          <a:stretch/>
        </p:blipFill>
        <p:spPr>
          <a:xfrm>
            <a:off x="5192934" y="5916043"/>
            <a:ext cx="351275" cy="270000"/>
          </a:xfrm>
          <a:prstGeom prst="rect">
            <a:avLst/>
          </a:prstGeom>
        </p:spPr>
      </p:pic>
      <p:sp>
        <p:nvSpPr>
          <p:cNvPr id="161" name="Rectangle 160"/>
          <p:cNvSpPr/>
          <p:nvPr/>
        </p:nvSpPr>
        <p:spPr>
          <a:xfrm>
            <a:off x="5169016" y="6342354"/>
            <a:ext cx="2160000" cy="360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ea typeface="+mn-ea"/>
                <a:cs typeface="+mn-cs"/>
              </a:rPr>
              <a:t>Text Analytics</a:t>
            </a:r>
          </a:p>
        </p:txBody>
      </p:sp>
      <p:sp>
        <p:nvSpPr>
          <p:cNvPr id="162" name="Isosceles Triangle 161"/>
          <p:cNvSpPr/>
          <p:nvPr/>
        </p:nvSpPr>
        <p:spPr>
          <a:xfrm rot="5400000">
            <a:off x="6457887" y="4858664"/>
            <a:ext cx="2648058" cy="180000"/>
          </a:xfrm>
          <a:prstGeom prst="triangle">
            <a:avLst/>
          </a:prstGeom>
          <a:solidFill>
            <a:srgbClr val="5B9BD5"/>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ea typeface="+mn-ea"/>
              <a:cs typeface="+mn-cs"/>
            </a:endParaRPr>
          </a:p>
        </p:txBody>
      </p:sp>
      <p:sp>
        <p:nvSpPr>
          <p:cNvPr id="163" name="Round Same Side Corner Rectangle 162"/>
          <p:cNvSpPr/>
          <p:nvPr/>
        </p:nvSpPr>
        <p:spPr>
          <a:xfrm flipV="1">
            <a:off x="8023444" y="3430578"/>
            <a:ext cx="3639622" cy="3391455"/>
          </a:xfrm>
          <a:prstGeom prst="round2SameRect">
            <a:avLst>
              <a:gd name="adj1" fmla="val 9101"/>
              <a:gd name="adj2" fmla="val 0"/>
            </a:avLst>
          </a:prstGeom>
          <a:noFill/>
          <a:ln w="3175" cap="flat" cmpd="sng" algn="ctr">
            <a:solidFill>
              <a:sysClr val="windowText" lastClr="000000">
                <a:lumMod val="95000"/>
                <a:lumOff val="5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164" name="Rectangle 163"/>
          <p:cNvSpPr/>
          <p:nvPr/>
        </p:nvSpPr>
        <p:spPr>
          <a:xfrm>
            <a:off x="8263520" y="6344626"/>
            <a:ext cx="3159470" cy="360000"/>
          </a:xfrm>
          <a:prstGeom prst="rect">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ea typeface="+mn-ea"/>
                <a:cs typeface="+mn-cs"/>
              </a:rPr>
              <a:t>SAS VA Dashboards</a:t>
            </a:r>
          </a:p>
        </p:txBody>
      </p:sp>
      <p:sp>
        <p:nvSpPr>
          <p:cNvPr id="165" name="TextBox 164">
            <a:hlinkClick r:id="rId15" action="ppaction://hlinkfile"/>
          </p:cNvPr>
          <p:cNvSpPr txBox="1"/>
          <p:nvPr/>
        </p:nvSpPr>
        <p:spPr>
          <a:xfrm>
            <a:off x="10255602" y="5885497"/>
            <a:ext cx="169740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2847A"/>
                </a:solidFill>
                <a:effectLst/>
                <a:uLnTx/>
                <a:uFillTx/>
              </a:rPr>
              <a:t>Demo Link</a:t>
            </a:r>
          </a:p>
        </p:txBody>
      </p:sp>
      <p:pic>
        <p:nvPicPr>
          <p:cNvPr id="166" name="Picture 2" descr="https://d30y9cdsu7xlg0.cloudfront.net/png/289-200.png">
            <a:hlinkClick r:id="rId16"/>
          </p:cNvPr>
          <p:cNvPicPr>
            <a:picLocks noChangeAspect="1" noChangeArrowheads="1"/>
          </p:cNvPicPr>
          <p:nvPr/>
        </p:nvPicPr>
        <p:blipFill>
          <a:blip r:embed="rId17" cstate="print">
            <a:duotone>
              <a:srgbClr val="4472C4">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533835" y="5488755"/>
            <a:ext cx="560645" cy="441436"/>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073069" y="3669922"/>
            <a:ext cx="3513488" cy="1715151"/>
          </a:xfrm>
          <a:prstGeom prst="rect">
            <a:avLst/>
          </a:prstGeom>
        </p:spPr>
      </p:pic>
    </p:spTree>
    <p:extLst>
      <p:ext uri="{BB962C8B-B14F-4D97-AF65-F5344CB8AC3E}">
        <p14:creationId xmlns:p14="http://schemas.microsoft.com/office/powerpoint/2010/main" val="3357800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256518" y="109396"/>
            <a:ext cx="8539139" cy="546632"/>
          </a:xfrm>
          <a:prstGeom prst="rect">
            <a:avLst/>
          </a:prstGeom>
          <a:solidFill>
            <a:schemeClr val="bg1"/>
          </a:solidFill>
        </p:spPr>
        <p:txBody>
          <a:bodyPr vert="horz" lIns="121789" tIns="60895" rIns="121789" bIns="60895" rtlCol="0" anchor="ctr">
            <a:noAutofit/>
          </a:bodyPr>
          <a:lstStyle/>
          <a:p>
            <a:pPr>
              <a:spcBef>
                <a:spcPct val="0"/>
              </a:spcBef>
            </a:pPr>
            <a:r>
              <a:rPr lang="en-US" sz="2800" b="1" spc="-96" dirty="0">
                <a:ln w="3175">
                  <a:noFill/>
                </a:ln>
                <a:solidFill>
                  <a:srgbClr val="44546A"/>
                </a:solidFill>
                <a:ea typeface="Segoe UI" panose="020B0502040204020203" pitchFamily="34" charset="0"/>
                <a:cs typeface="Segoe UI" panose="020B0502040204020203" pitchFamily="34" charset="0"/>
              </a:rPr>
              <a:t>Social Media-based Flavor Trends driving Product Innovation</a:t>
            </a:r>
          </a:p>
        </p:txBody>
      </p:sp>
      <p:sp>
        <p:nvSpPr>
          <p:cNvPr id="54" name="Slide Number Placeholder 5"/>
          <p:cNvSpPr txBox="1">
            <a:spLocks/>
          </p:cNvSpPr>
          <p:nvPr/>
        </p:nvSpPr>
        <p:spPr>
          <a:xfrm>
            <a:off x="9467384" y="648805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0414F87-21CC-45C6-A33F-A15A7E070B6F}" type="slidenum">
              <a:rPr lang="en-US" sz="1200" smtClean="0">
                <a:solidFill>
                  <a:srgbClr val="000000">
                    <a:tint val="75000"/>
                  </a:srgbClr>
                </a:solidFill>
              </a:rPr>
              <a:pPr algn="r"/>
              <a:t>26</a:t>
            </a:fld>
            <a:endParaRPr lang="en-US" sz="1200" dirty="0">
              <a:solidFill>
                <a:srgbClr val="000000">
                  <a:tint val="75000"/>
                </a:srgbClr>
              </a:solidFill>
            </a:endParaRPr>
          </a:p>
        </p:txBody>
      </p:sp>
      <p:sp>
        <p:nvSpPr>
          <p:cNvPr id="53" name="Rectangle 52"/>
          <p:cNvSpPr/>
          <p:nvPr/>
        </p:nvSpPr>
        <p:spPr>
          <a:xfrm>
            <a:off x="1" y="1226542"/>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7" name="Rectangle 56"/>
          <p:cNvSpPr/>
          <p:nvPr/>
        </p:nvSpPr>
        <p:spPr>
          <a:xfrm>
            <a:off x="260343"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58" name="Rectangle 57"/>
          <p:cNvSpPr/>
          <p:nvPr/>
        </p:nvSpPr>
        <p:spPr>
          <a:xfrm>
            <a:off x="260343" y="1879011"/>
            <a:ext cx="3588326" cy="1483361"/>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9" name="Rectangle 58"/>
          <p:cNvSpPr/>
          <p:nvPr/>
        </p:nvSpPr>
        <p:spPr>
          <a:xfrm>
            <a:off x="256518" y="2197086"/>
            <a:ext cx="3499537"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Flavor trends were identified based on surveys and focus group studies which were costly, time-consuming and lacked real-world generalization</a:t>
            </a:r>
          </a:p>
        </p:txBody>
      </p:sp>
      <p:sp>
        <p:nvSpPr>
          <p:cNvPr id="60" name="Rectangle 59"/>
          <p:cNvSpPr/>
          <p:nvPr/>
        </p:nvSpPr>
        <p:spPr>
          <a:xfrm>
            <a:off x="256518" y="1873006"/>
            <a:ext cx="2534636" cy="338554"/>
          </a:xfrm>
          <a:prstGeom prst="rect">
            <a:avLst/>
          </a:prstGeom>
        </p:spPr>
        <p:txBody>
          <a:bodyPr wrap="square">
            <a:spAutoFit/>
          </a:bodyPr>
          <a:lstStyle/>
          <a:p>
            <a:r>
              <a:rPr lang="en-US" sz="1600" b="1" dirty="0">
                <a:solidFill>
                  <a:srgbClr val="44546A"/>
                </a:solidFill>
              </a:rPr>
              <a:t>The “Before” State</a:t>
            </a:r>
          </a:p>
        </p:txBody>
      </p:sp>
      <p:sp>
        <p:nvSpPr>
          <p:cNvPr id="61" name="Rectangle 60"/>
          <p:cNvSpPr/>
          <p:nvPr/>
        </p:nvSpPr>
        <p:spPr>
          <a:xfrm>
            <a:off x="8301385" y="1880608"/>
            <a:ext cx="3592151" cy="1476744"/>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62" name="Rectangle 61"/>
          <p:cNvSpPr/>
          <p:nvPr/>
        </p:nvSpPr>
        <p:spPr>
          <a:xfrm>
            <a:off x="8297111" y="2197086"/>
            <a:ext cx="3651619" cy="867930"/>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Reduced innovation cycle time by 1.5x, identified 20 flavors at a fraction of ideation cost and gained a big first-mover advantage</a:t>
            </a:r>
          </a:p>
        </p:txBody>
      </p:sp>
      <p:sp>
        <p:nvSpPr>
          <p:cNvPr id="63" name="Rectangle 62"/>
          <p:cNvSpPr/>
          <p:nvPr/>
        </p:nvSpPr>
        <p:spPr>
          <a:xfrm>
            <a:off x="208121" y="1187284"/>
            <a:ext cx="11983879"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b="1" dirty="0">
                <a:solidFill>
                  <a:srgbClr val="44546A"/>
                </a:solidFill>
              </a:rPr>
              <a:t>The Problem: </a:t>
            </a:r>
            <a:r>
              <a:rPr lang="en-US" sz="1600" dirty="0">
                <a:solidFill>
                  <a:srgbClr val="44546A"/>
                </a:solidFill>
              </a:rPr>
              <a:t>Our client’s market-share was down by 6% due to the delay in introducing new snack flavors as smaller, local competitors had a much faster time-to-market innovation cycle</a:t>
            </a:r>
          </a:p>
        </p:txBody>
      </p:sp>
      <p:sp>
        <p:nvSpPr>
          <p:cNvPr id="64" name="Rectangle 63"/>
          <p:cNvSpPr/>
          <p:nvPr/>
        </p:nvSpPr>
        <p:spPr>
          <a:xfrm>
            <a:off x="4255290"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65" name="Rectangle 64"/>
          <p:cNvSpPr/>
          <p:nvPr/>
        </p:nvSpPr>
        <p:spPr>
          <a:xfrm>
            <a:off x="4296083" y="1879011"/>
            <a:ext cx="3588326" cy="1478341"/>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6" name="Rectangle 65"/>
          <p:cNvSpPr/>
          <p:nvPr/>
        </p:nvSpPr>
        <p:spPr>
          <a:xfrm>
            <a:off x="4353457" y="2197086"/>
            <a:ext cx="3486708"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Social media conversations were mined to identify emerging flavors and the underlying emotional and functional drivers associated with them</a:t>
            </a:r>
          </a:p>
        </p:txBody>
      </p:sp>
      <p:sp>
        <p:nvSpPr>
          <p:cNvPr id="67" name="Rectangle 66"/>
          <p:cNvSpPr/>
          <p:nvPr/>
        </p:nvSpPr>
        <p:spPr>
          <a:xfrm>
            <a:off x="4353457" y="1873006"/>
            <a:ext cx="2131840" cy="338554"/>
          </a:xfrm>
          <a:prstGeom prst="rect">
            <a:avLst/>
          </a:prstGeom>
        </p:spPr>
        <p:txBody>
          <a:bodyPr wrap="square">
            <a:spAutoFit/>
          </a:bodyPr>
          <a:lstStyle/>
          <a:p>
            <a:r>
              <a:rPr lang="en-US" sz="1600" b="1" dirty="0" err="1">
                <a:solidFill>
                  <a:srgbClr val="44546A"/>
                </a:solidFill>
              </a:rPr>
              <a:t>LatentView</a:t>
            </a:r>
            <a:r>
              <a:rPr lang="en-US" sz="1600" b="1" dirty="0">
                <a:solidFill>
                  <a:srgbClr val="44546A"/>
                </a:solidFill>
              </a:rPr>
              <a:t> Solution</a:t>
            </a:r>
          </a:p>
        </p:txBody>
      </p:sp>
      <p:sp>
        <p:nvSpPr>
          <p:cNvPr id="68" name="Rectangle 67"/>
          <p:cNvSpPr/>
          <p:nvPr/>
        </p:nvSpPr>
        <p:spPr>
          <a:xfrm>
            <a:off x="8297111" y="1873006"/>
            <a:ext cx="2534636" cy="338554"/>
          </a:xfrm>
          <a:prstGeom prst="rect">
            <a:avLst/>
          </a:prstGeom>
        </p:spPr>
        <p:txBody>
          <a:bodyPr wrap="square">
            <a:spAutoFit/>
          </a:bodyPr>
          <a:lstStyle/>
          <a:p>
            <a:r>
              <a:rPr lang="en-US" sz="1600" b="1" dirty="0">
                <a:solidFill>
                  <a:srgbClr val="44546A"/>
                </a:solidFill>
              </a:rPr>
              <a:t>The “After” State</a:t>
            </a:r>
          </a:p>
        </p:txBody>
      </p:sp>
      <p:sp>
        <p:nvSpPr>
          <p:cNvPr id="69" name="Rectangle 68"/>
          <p:cNvSpPr/>
          <p:nvPr/>
        </p:nvSpPr>
        <p:spPr>
          <a:xfrm>
            <a:off x="207473" y="650606"/>
            <a:ext cx="5926450"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Leading US Based Beverages &amp; Snack Manufacturer </a:t>
            </a:r>
          </a:p>
        </p:txBody>
      </p:sp>
      <p:pic>
        <p:nvPicPr>
          <p:cNvPr id="2" name="Picture 1"/>
          <p:cNvPicPr>
            <a:picLocks noChangeAspect="1"/>
          </p:cNvPicPr>
          <p:nvPr/>
        </p:nvPicPr>
        <p:blipFill>
          <a:blip r:embed="rId4"/>
          <a:stretch>
            <a:fillRect/>
          </a:stretch>
        </p:blipFill>
        <p:spPr>
          <a:xfrm>
            <a:off x="852403" y="3601480"/>
            <a:ext cx="5054022" cy="3340898"/>
          </a:xfrm>
          <a:prstGeom prst="rect">
            <a:avLst/>
          </a:prstGeom>
        </p:spPr>
      </p:pic>
      <p:pic>
        <p:nvPicPr>
          <p:cNvPr id="70" name="Picture 69"/>
          <p:cNvPicPr>
            <a:picLocks noChangeAspect="1"/>
          </p:cNvPicPr>
          <p:nvPr/>
        </p:nvPicPr>
        <p:blipFill rotWithShape="1">
          <a:blip r:embed="rId5"/>
          <a:srcRect l="67261" t="1865"/>
          <a:stretch/>
        </p:blipFill>
        <p:spPr>
          <a:xfrm>
            <a:off x="7884409" y="3599509"/>
            <a:ext cx="2062535" cy="3180524"/>
          </a:xfrm>
          <a:prstGeom prst="rect">
            <a:avLst/>
          </a:prstGeom>
        </p:spPr>
      </p:pic>
      <p:sp>
        <p:nvSpPr>
          <p:cNvPr id="71" name="Right Arrow 70"/>
          <p:cNvSpPr/>
          <p:nvPr/>
        </p:nvSpPr>
        <p:spPr>
          <a:xfrm>
            <a:off x="5997852" y="4766690"/>
            <a:ext cx="1207639" cy="8461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led to</a:t>
            </a:r>
          </a:p>
        </p:txBody>
      </p:sp>
    </p:spTree>
    <p:extLst>
      <p:ext uri="{BB962C8B-B14F-4D97-AF65-F5344CB8AC3E}">
        <p14:creationId xmlns:p14="http://schemas.microsoft.com/office/powerpoint/2010/main" val="2650975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 y="2237586"/>
            <a:ext cx="12192000" cy="731520"/>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latin typeface="Segoe UI"/>
              <a:cs typeface="Segoe UI"/>
            </a:endParaRPr>
          </a:p>
        </p:txBody>
      </p:sp>
      <p:sp>
        <p:nvSpPr>
          <p:cNvPr id="7" name="Rectangle 6"/>
          <p:cNvSpPr/>
          <p:nvPr/>
        </p:nvSpPr>
        <p:spPr>
          <a:xfrm>
            <a:off x="0" y="2969106"/>
            <a:ext cx="10450035" cy="147430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240189" y="3244031"/>
            <a:ext cx="10209845" cy="546632"/>
          </a:xfrm>
          <a:prstGeom prst="rect">
            <a:avLst/>
          </a:prstGeom>
          <a:noFill/>
        </p:spPr>
        <p:txBody>
          <a:bodyPr vert="horz" lIns="121789" tIns="60895" rIns="121789" bIns="60895" rtlCol="0" anchor="ctr">
            <a:noAutofit/>
          </a:bodyPr>
          <a:lstStyle/>
          <a:p>
            <a:pPr>
              <a:spcBef>
                <a:spcPct val="0"/>
              </a:spcBef>
            </a:pPr>
            <a:r>
              <a:rPr lang="en-IN" sz="2800" b="1" spc="-96" dirty="0">
                <a:ln w="3175">
                  <a:noFill/>
                </a:ln>
                <a:solidFill>
                  <a:srgbClr val="095879"/>
                </a:solidFill>
                <a:ea typeface="Segoe UI" panose="020B0502040204020203" pitchFamily="34" charset="0"/>
                <a:cs typeface="Segoe UI" panose="020B0502040204020203" pitchFamily="34" charset="0"/>
              </a:rPr>
              <a:t>‘Supply Chain’ Case Studies</a:t>
            </a:r>
          </a:p>
        </p:txBody>
      </p:sp>
      <p:sp>
        <p:nvSpPr>
          <p:cNvPr id="8" name="Slide Number Placeholder 5"/>
          <p:cNvSpPr txBox="1">
            <a:spLocks/>
          </p:cNvSpPr>
          <p:nvPr/>
        </p:nvSpPr>
        <p:spPr>
          <a:xfrm>
            <a:off x="9458203" y="650052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solidFill>
                  <a:srgbClr val="000000">
                    <a:tint val="75000"/>
                  </a:srgbClr>
                </a:solidFill>
              </a:rPr>
              <a:t>27</a:t>
            </a:r>
          </a:p>
        </p:txBody>
      </p:sp>
    </p:spTree>
    <p:extLst>
      <p:ext uri="{BB962C8B-B14F-4D97-AF65-F5344CB8AC3E}">
        <p14:creationId xmlns:p14="http://schemas.microsoft.com/office/powerpoint/2010/main" val="1703795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256519" y="109396"/>
            <a:ext cx="7058682" cy="546632"/>
          </a:xfrm>
          <a:prstGeom prst="rect">
            <a:avLst/>
          </a:prstGeom>
          <a:solidFill>
            <a:schemeClr val="bg1"/>
          </a:solidFill>
        </p:spPr>
        <p:txBody>
          <a:bodyPr vert="horz" lIns="121789" tIns="60895" rIns="121789" bIns="60895" rtlCol="0" anchor="ctr">
            <a:noAutofit/>
          </a:bodyPr>
          <a:lstStyle/>
          <a:p>
            <a:pPr>
              <a:spcBef>
                <a:spcPct val="0"/>
              </a:spcBef>
            </a:pPr>
            <a:r>
              <a:rPr lang="en-IN" sz="2800" b="1" spc="-96" dirty="0">
                <a:ln w="3175">
                  <a:noFill/>
                </a:ln>
                <a:solidFill>
                  <a:srgbClr val="44546A"/>
                </a:solidFill>
                <a:ea typeface="Segoe UI" panose="020B0502040204020203" pitchFamily="34" charset="0"/>
                <a:cs typeface="Segoe UI" panose="020B0502040204020203" pitchFamily="34" charset="0"/>
              </a:rPr>
              <a:t>Demand Forecasting to Improve Service Delivery</a:t>
            </a:r>
          </a:p>
        </p:txBody>
      </p:sp>
      <p:sp>
        <p:nvSpPr>
          <p:cNvPr id="41" name="Rectangle 40"/>
          <p:cNvSpPr/>
          <p:nvPr/>
        </p:nvSpPr>
        <p:spPr>
          <a:xfrm>
            <a:off x="1" y="1226543"/>
            <a:ext cx="12192003" cy="1964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2" name="Rectangle 41"/>
          <p:cNvSpPr/>
          <p:nvPr/>
        </p:nvSpPr>
        <p:spPr>
          <a:xfrm>
            <a:off x="260343" y="1718912"/>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a typeface="+mn-ea"/>
              <a:cs typeface="+mn-cs"/>
            </a:endParaRPr>
          </a:p>
        </p:txBody>
      </p:sp>
      <p:sp>
        <p:nvSpPr>
          <p:cNvPr id="43" name="Rectangle 42"/>
          <p:cNvSpPr/>
          <p:nvPr/>
        </p:nvSpPr>
        <p:spPr>
          <a:xfrm>
            <a:off x="260343" y="1578414"/>
            <a:ext cx="3588326" cy="1502558"/>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44" name="Rectangle 43"/>
          <p:cNvSpPr/>
          <p:nvPr/>
        </p:nvSpPr>
        <p:spPr>
          <a:xfrm>
            <a:off x="290379" y="1901435"/>
            <a:ext cx="3499537" cy="1126462"/>
          </a:xfrm>
          <a:prstGeom prst="rect">
            <a:avLst/>
          </a:prstGeom>
        </p:spPr>
        <p:txBody>
          <a:bodyPr wrap="square">
            <a:spAutoFit/>
          </a:bodyPr>
          <a:lstStyle/>
          <a:p>
            <a:pPr>
              <a:lnSpc>
                <a:spcPct val="120000"/>
              </a:lnSpc>
            </a:pPr>
            <a:r>
              <a:rPr lang="en-IN" sz="1400" dirty="0">
                <a:solidFill>
                  <a:prstClr val="black"/>
                </a:solidFill>
                <a:ea typeface="Verdana" panose="020B0604030504040204" pitchFamily="34" charset="0"/>
                <a:cs typeface="Verdana" panose="020B0604030504040204" pitchFamily="34" charset="0"/>
              </a:rPr>
              <a:t>Rudimentary forecasting process with each function operating with a different view of overall demand, thus resulting in inefficient service delivery process</a:t>
            </a:r>
            <a:endParaRPr lang="en-US" sz="1400" dirty="0">
              <a:solidFill>
                <a:prstClr val="black"/>
              </a:solidFill>
              <a:ea typeface="Verdana" panose="020B0604030504040204" pitchFamily="34" charset="0"/>
              <a:cs typeface="Verdana" panose="020B0604030504040204" pitchFamily="34" charset="0"/>
            </a:endParaRPr>
          </a:p>
        </p:txBody>
      </p:sp>
      <p:sp>
        <p:nvSpPr>
          <p:cNvPr id="45" name="Rectangle 44"/>
          <p:cNvSpPr/>
          <p:nvPr/>
        </p:nvSpPr>
        <p:spPr>
          <a:xfrm>
            <a:off x="256518" y="1617170"/>
            <a:ext cx="253463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rPr>
              <a:t>The “Before” State</a:t>
            </a:r>
          </a:p>
        </p:txBody>
      </p:sp>
      <p:sp>
        <p:nvSpPr>
          <p:cNvPr id="46" name="Rectangle 45"/>
          <p:cNvSpPr/>
          <p:nvPr/>
        </p:nvSpPr>
        <p:spPr>
          <a:xfrm>
            <a:off x="8301385" y="1571072"/>
            <a:ext cx="3592151" cy="1476744"/>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300" b="0" i="0" u="none" strike="noStrike" kern="0" cap="none" spc="0" normalizeH="0" baseline="0" noProof="0" dirty="0">
              <a:ln>
                <a:noFill/>
              </a:ln>
              <a:solidFill>
                <a:srgbClr val="000000"/>
              </a:solidFill>
              <a:effectLst/>
              <a:uLnTx/>
              <a:uFillTx/>
              <a:ea typeface="+mn-ea"/>
              <a:cs typeface="+mn-cs"/>
            </a:endParaRPr>
          </a:p>
        </p:txBody>
      </p:sp>
      <p:sp>
        <p:nvSpPr>
          <p:cNvPr id="47" name="Rectangle 46"/>
          <p:cNvSpPr/>
          <p:nvPr/>
        </p:nvSpPr>
        <p:spPr>
          <a:xfrm>
            <a:off x="8311179" y="1738264"/>
            <a:ext cx="3675260" cy="1384995"/>
          </a:xfrm>
          <a:prstGeom prst="rect">
            <a:avLst/>
          </a:prstGeom>
        </p:spPr>
        <p:txBody>
          <a:bodyPr wrap="square">
            <a:spAutoFit/>
          </a:bodyPr>
          <a:lstStyle/>
          <a:p>
            <a:pPr>
              <a:lnSpc>
                <a:spcPct val="120000"/>
              </a:lnSpc>
            </a:pPr>
            <a:r>
              <a:rPr lang="en-IN" sz="1400" dirty="0">
                <a:solidFill>
                  <a:prstClr val="black"/>
                </a:solidFill>
                <a:ea typeface="Verdana" panose="020B0604030504040204" pitchFamily="34" charset="0"/>
                <a:cs typeface="Verdana" panose="020B0604030504040204" pitchFamily="34" charset="0"/>
              </a:rPr>
              <a:t>Demand forecasting accuracy up to 92% from 65% reducing lead time by 20%. 4% increase in First Time Completes resulting in an incremental revenue of $5 million per annum due to reduced cancellations</a:t>
            </a:r>
          </a:p>
        </p:txBody>
      </p:sp>
      <p:sp>
        <p:nvSpPr>
          <p:cNvPr id="48" name="Rectangle 47"/>
          <p:cNvSpPr/>
          <p:nvPr/>
        </p:nvSpPr>
        <p:spPr>
          <a:xfrm>
            <a:off x="208121" y="1113544"/>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4546A"/>
                </a:solidFill>
                <a:effectLst/>
                <a:uLnTx/>
                <a:uFillTx/>
                <a:ea typeface="+mn-ea"/>
                <a:cs typeface="+mn-cs"/>
              </a:rPr>
              <a:t>The Problem: </a:t>
            </a:r>
            <a:r>
              <a:rPr kumimoji="0" lang="en-US" sz="1600" b="0" i="0" u="none" strike="noStrike" kern="0" cap="none" spc="0" normalizeH="0" baseline="0" noProof="0" dirty="0">
                <a:ln>
                  <a:noFill/>
                </a:ln>
                <a:solidFill>
                  <a:srgbClr val="44546A"/>
                </a:solidFill>
                <a:effectLst/>
                <a:uLnTx/>
                <a:uFillTx/>
                <a:ea typeface="+mn-ea"/>
                <a:cs typeface="+mn-cs"/>
              </a:rPr>
              <a:t>Inaccurate demand</a:t>
            </a:r>
            <a:r>
              <a:rPr kumimoji="0" lang="en-US" sz="1600" b="0" i="0" u="none" strike="noStrike" kern="0" cap="none" spc="0" normalizeH="0" noProof="0" dirty="0">
                <a:ln>
                  <a:noFill/>
                </a:ln>
                <a:solidFill>
                  <a:srgbClr val="44546A"/>
                </a:solidFill>
                <a:effectLst/>
                <a:uLnTx/>
                <a:uFillTx/>
                <a:ea typeface="+mn-ea"/>
                <a:cs typeface="+mn-cs"/>
              </a:rPr>
              <a:t> plans results in </a:t>
            </a:r>
            <a:r>
              <a:rPr kumimoji="0" lang="en-US" sz="1600" b="0" i="0" u="none" strike="noStrike" kern="0" cap="none" spc="0" normalizeH="0" baseline="0" noProof="0" dirty="0">
                <a:ln>
                  <a:noFill/>
                </a:ln>
                <a:solidFill>
                  <a:srgbClr val="44546A"/>
                </a:solidFill>
                <a:effectLst/>
                <a:uLnTx/>
                <a:uFillTx/>
                <a:ea typeface="+mn-ea"/>
                <a:cs typeface="+mn-cs"/>
              </a:rPr>
              <a:t>poor service levels which was at a low 45% for our customer </a:t>
            </a:r>
          </a:p>
        </p:txBody>
      </p:sp>
      <p:sp>
        <p:nvSpPr>
          <p:cNvPr id="49" name="Rectangle 48"/>
          <p:cNvSpPr/>
          <p:nvPr/>
        </p:nvSpPr>
        <p:spPr>
          <a:xfrm>
            <a:off x="4255290" y="1718912"/>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a typeface="+mn-ea"/>
              <a:cs typeface="+mn-cs"/>
            </a:endParaRPr>
          </a:p>
        </p:txBody>
      </p:sp>
      <p:sp>
        <p:nvSpPr>
          <p:cNvPr id="50" name="Rectangle 49"/>
          <p:cNvSpPr/>
          <p:nvPr/>
        </p:nvSpPr>
        <p:spPr>
          <a:xfrm>
            <a:off x="4296083" y="1597611"/>
            <a:ext cx="3588326" cy="1478341"/>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51" name="Rectangle 50"/>
          <p:cNvSpPr/>
          <p:nvPr/>
        </p:nvSpPr>
        <p:spPr>
          <a:xfrm>
            <a:off x="4361674" y="1833252"/>
            <a:ext cx="3486708" cy="1126462"/>
          </a:xfrm>
          <a:prstGeom prst="rect">
            <a:avLst/>
          </a:prstGeom>
        </p:spPr>
        <p:txBody>
          <a:bodyPr wrap="square">
            <a:spAutoFit/>
          </a:bodyPr>
          <a:lstStyle/>
          <a:p>
            <a:pPr>
              <a:lnSpc>
                <a:spcPct val="120000"/>
              </a:lnSpc>
            </a:pPr>
            <a:r>
              <a:rPr lang="en-IN" sz="1400" dirty="0">
                <a:solidFill>
                  <a:prstClr val="black"/>
                </a:solidFill>
                <a:ea typeface="Verdana" panose="020B0604030504040204" pitchFamily="34" charset="0"/>
                <a:cs typeface="Verdana" panose="020B0604030504040204" pitchFamily="34" charset="0"/>
              </a:rPr>
              <a:t>Combined forecasts from different algorithms (ARIMA, ETS, TBATS or Holt-Winters) to boost accuracy. Forecasts were evaluated monthly and recalibrated as appropriate </a:t>
            </a:r>
          </a:p>
        </p:txBody>
      </p:sp>
      <p:sp>
        <p:nvSpPr>
          <p:cNvPr id="52" name="Rectangle 51"/>
          <p:cNvSpPr/>
          <p:nvPr/>
        </p:nvSpPr>
        <p:spPr>
          <a:xfrm>
            <a:off x="4383567" y="1562578"/>
            <a:ext cx="213184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a:ln>
                  <a:noFill/>
                </a:ln>
                <a:solidFill>
                  <a:srgbClr val="44546A"/>
                </a:solidFill>
                <a:effectLst/>
                <a:uLnTx/>
                <a:uFillTx/>
              </a:rPr>
              <a:t>LatentView</a:t>
            </a:r>
            <a:r>
              <a:rPr kumimoji="0" lang="en-US" sz="1600" b="1" i="0" u="none" strike="noStrike" kern="0" cap="none" spc="0" normalizeH="0" baseline="0" noProof="0" dirty="0">
                <a:ln>
                  <a:noFill/>
                </a:ln>
                <a:solidFill>
                  <a:srgbClr val="44546A"/>
                </a:solidFill>
                <a:effectLst/>
                <a:uLnTx/>
                <a:uFillTx/>
              </a:rPr>
              <a:t> Solution</a:t>
            </a:r>
          </a:p>
        </p:txBody>
      </p:sp>
      <p:sp>
        <p:nvSpPr>
          <p:cNvPr id="53" name="Rectangle 52"/>
          <p:cNvSpPr/>
          <p:nvPr/>
        </p:nvSpPr>
        <p:spPr>
          <a:xfrm>
            <a:off x="8307578" y="1521778"/>
            <a:ext cx="253463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rPr>
              <a:t>The “After” State</a:t>
            </a:r>
          </a:p>
        </p:txBody>
      </p:sp>
      <p:sp>
        <p:nvSpPr>
          <p:cNvPr id="54" name="Rectangle 53"/>
          <p:cNvSpPr/>
          <p:nvPr/>
        </p:nvSpPr>
        <p:spPr>
          <a:xfrm>
            <a:off x="120389" y="650606"/>
            <a:ext cx="5618259"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Leading Home Appliances and Repair Services Provider </a:t>
            </a:r>
          </a:p>
        </p:txBody>
      </p:sp>
      <p:pic>
        <p:nvPicPr>
          <p:cNvPr id="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1253" y="3194277"/>
            <a:ext cx="6087224" cy="3649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Rounded Rectangle 26"/>
          <p:cNvSpPr/>
          <p:nvPr/>
        </p:nvSpPr>
        <p:spPr>
          <a:xfrm>
            <a:off x="278457" y="5288743"/>
            <a:ext cx="4842387" cy="642489"/>
          </a:xfrm>
          <a:prstGeom prst="roundRect">
            <a:avLst>
              <a:gd name="adj" fmla="val 3592"/>
            </a:avLst>
          </a:prstGeom>
          <a:solidFill>
            <a:sysClr val="windowText" lastClr="000000">
              <a:alpha val="8000"/>
            </a:sysClr>
          </a:solidFill>
          <a:ln w="25400" cap="flat" cmpd="sng" algn="ctr">
            <a:noFill/>
            <a:prstDash val="solid"/>
          </a:ln>
          <a:effectLst/>
        </p:spPr>
        <p:txBody>
          <a:bodyPr rtlCol="0" anchor="ctr"/>
          <a:lstStyle/>
          <a:p>
            <a:pPr marL="285750" marR="0" lvl="0" indent="-285750" algn="just" defTabSz="914400" eaLnBrk="1" fontAlgn="auto" latinLnBrk="0" hangingPunct="1">
              <a:lnSpc>
                <a:spcPct val="150000"/>
              </a:lnSpc>
              <a:spcBef>
                <a:spcPts val="0"/>
              </a:spcBef>
              <a:spcAft>
                <a:spcPts val="0"/>
              </a:spcAft>
              <a:buClrTx/>
              <a:buSzTx/>
              <a:buFontTx/>
              <a:buChar char="-"/>
              <a:tabLst/>
              <a:defRPr/>
            </a:pPr>
            <a:endParaRPr kumimoji="0" lang="en-US" sz="1200" b="1" i="0" u="none" strike="noStrike" kern="0" cap="none" spc="0" normalizeH="0" baseline="0" noProof="0" dirty="0">
              <a:ln>
                <a:noFill/>
              </a:ln>
              <a:solidFill>
                <a:srgbClr val="000000">
                  <a:lumMod val="75000"/>
                  <a:lumOff val="25000"/>
                </a:srgbClr>
              </a:solidFill>
              <a:effectLst/>
              <a:uLnTx/>
              <a:uFillTx/>
              <a:cs typeface="Segoe UI" panose="020B0502040204020203" pitchFamily="34" charset="0"/>
            </a:endParaRPr>
          </a:p>
        </p:txBody>
      </p:sp>
      <p:sp>
        <p:nvSpPr>
          <p:cNvPr id="57" name="Rounded Rectangle 26"/>
          <p:cNvSpPr/>
          <p:nvPr/>
        </p:nvSpPr>
        <p:spPr>
          <a:xfrm>
            <a:off x="244082" y="4459489"/>
            <a:ext cx="4822083" cy="642489"/>
          </a:xfrm>
          <a:prstGeom prst="roundRect">
            <a:avLst>
              <a:gd name="adj" fmla="val 3592"/>
            </a:avLst>
          </a:prstGeom>
          <a:solidFill>
            <a:sysClr val="windowText" lastClr="000000">
              <a:alpha val="8000"/>
            </a:sysClr>
          </a:solidFill>
          <a:ln w="25400" cap="flat" cmpd="sng" algn="ctr">
            <a:noFill/>
            <a:prstDash val="solid"/>
          </a:ln>
          <a:effectLst/>
        </p:spPr>
        <p:txBody>
          <a:bodyPr rtlCol="0" anchor="ctr"/>
          <a:lstStyle/>
          <a:p>
            <a:pPr marL="285750" marR="0" lvl="0" indent="-285750" algn="just" defTabSz="914400" eaLnBrk="1" fontAlgn="auto" latinLnBrk="0" hangingPunct="1">
              <a:lnSpc>
                <a:spcPct val="150000"/>
              </a:lnSpc>
              <a:spcBef>
                <a:spcPts val="0"/>
              </a:spcBef>
              <a:spcAft>
                <a:spcPts val="0"/>
              </a:spcAft>
              <a:buClrTx/>
              <a:buSzTx/>
              <a:buFontTx/>
              <a:buChar char="-"/>
              <a:tabLst/>
              <a:defRPr/>
            </a:pPr>
            <a:endParaRPr kumimoji="0" lang="en-US" sz="1200" b="1" i="0" u="none" strike="noStrike" kern="0" cap="none" spc="0" normalizeH="0" baseline="0" noProof="0" dirty="0">
              <a:ln>
                <a:noFill/>
              </a:ln>
              <a:solidFill>
                <a:srgbClr val="000000">
                  <a:lumMod val="75000"/>
                  <a:lumOff val="25000"/>
                </a:srgbClr>
              </a:solidFill>
              <a:effectLst/>
              <a:uLnTx/>
              <a:uFillTx/>
              <a:cs typeface="Segoe UI" panose="020B0502040204020203" pitchFamily="34" charset="0"/>
            </a:endParaRPr>
          </a:p>
        </p:txBody>
      </p:sp>
      <p:cxnSp>
        <p:nvCxnSpPr>
          <p:cNvPr id="58" name="Straight Connector 57"/>
          <p:cNvCxnSpPr>
            <a:cxnSpLocks/>
          </p:cNvCxnSpPr>
          <p:nvPr/>
        </p:nvCxnSpPr>
        <p:spPr>
          <a:xfrm>
            <a:off x="208121" y="5109943"/>
            <a:ext cx="4894049" cy="231"/>
          </a:xfrm>
          <a:prstGeom prst="line">
            <a:avLst/>
          </a:prstGeom>
          <a:noFill/>
          <a:ln w="9525" cap="flat" cmpd="sng" algn="ctr">
            <a:solidFill>
              <a:sysClr val="windowText" lastClr="000000"/>
            </a:solidFill>
            <a:prstDash val="solid"/>
          </a:ln>
          <a:effectLst/>
        </p:spPr>
      </p:cxnSp>
      <p:sp>
        <p:nvSpPr>
          <p:cNvPr id="59" name="Rectangle 58"/>
          <p:cNvSpPr/>
          <p:nvPr/>
        </p:nvSpPr>
        <p:spPr>
          <a:xfrm>
            <a:off x="336923" y="5340542"/>
            <a:ext cx="2213761" cy="503996"/>
          </a:xfrm>
          <a:prstGeom prst="rect">
            <a:avLst/>
          </a:prstGeom>
          <a:noFill/>
          <a:ln w="25400" cap="flat" cmpd="sng" algn="ctr">
            <a:solidFill>
              <a:schemeClr val="accent1">
                <a:lumMod val="50000"/>
              </a:scheme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lumMod val="95000"/>
                  <a:lumOff val="5000"/>
                </a:prstClr>
              </a:solidFill>
              <a:effectLst/>
              <a:uLnTx/>
              <a:uFillTx/>
              <a:cs typeface="Segoe UI" panose="020B0502040204020203" pitchFamily="34" charset="0"/>
            </a:endParaRPr>
          </a:p>
        </p:txBody>
      </p:sp>
      <p:sp>
        <p:nvSpPr>
          <p:cNvPr id="60" name="Rectangle 59"/>
          <p:cNvSpPr/>
          <p:nvPr/>
        </p:nvSpPr>
        <p:spPr>
          <a:xfrm>
            <a:off x="2854732" y="4558467"/>
            <a:ext cx="2209792" cy="485569"/>
          </a:xfrm>
          <a:prstGeom prst="rect">
            <a:avLst/>
          </a:prstGeom>
          <a:noFill/>
          <a:ln w="25400" cap="flat" cmpd="sng" algn="ctr">
            <a:solidFill>
              <a:schemeClr val="accent1">
                <a:lumMod val="50000"/>
              </a:scheme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lumMod val="95000"/>
                  <a:lumOff val="5000"/>
                </a:prstClr>
              </a:solidFill>
              <a:effectLst/>
              <a:uLnTx/>
              <a:uFillTx/>
              <a:cs typeface="Segoe UI" panose="020B0502040204020203" pitchFamily="34" charset="0"/>
            </a:endParaRPr>
          </a:p>
        </p:txBody>
      </p:sp>
      <p:sp>
        <p:nvSpPr>
          <p:cNvPr id="61" name="Rectangle 60"/>
          <p:cNvSpPr/>
          <p:nvPr/>
        </p:nvSpPr>
        <p:spPr>
          <a:xfrm>
            <a:off x="2869426" y="4569443"/>
            <a:ext cx="490509" cy="457200"/>
          </a:xfrm>
          <a:prstGeom prst="rect">
            <a:avLst/>
          </a:prstGeom>
          <a:solidFill>
            <a:srgbClr val="002060">
              <a:alpha val="40000"/>
            </a:srgbClr>
          </a:solidFill>
          <a:ln w="12700" cap="flat" cmpd="sng" algn="ctr">
            <a:noFill/>
            <a:prstDash val="solid"/>
            <a:miter lim="800000"/>
          </a:ln>
          <a:effectLst/>
        </p:spPr>
        <p:txBody>
          <a:bodyPr l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lumMod val="95000"/>
                    <a:lumOff val="5000"/>
                  </a:prstClr>
                </a:solidFill>
                <a:effectLst/>
                <a:uLnTx/>
                <a:uFillTx/>
                <a:cs typeface="Segoe UI" panose="020B0502040204020203" pitchFamily="34" charset="0"/>
              </a:rPr>
              <a:t>2</a:t>
            </a:r>
          </a:p>
        </p:txBody>
      </p:sp>
      <p:sp>
        <p:nvSpPr>
          <p:cNvPr id="62" name="Rectangle 61"/>
          <p:cNvSpPr/>
          <p:nvPr/>
        </p:nvSpPr>
        <p:spPr>
          <a:xfrm>
            <a:off x="340493" y="4558467"/>
            <a:ext cx="2209792" cy="485569"/>
          </a:xfrm>
          <a:prstGeom prst="rect">
            <a:avLst/>
          </a:prstGeom>
          <a:noFill/>
          <a:ln w="25400" cap="flat" cmpd="sng" algn="ctr">
            <a:solidFill>
              <a:schemeClr val="accent1">
                <a:lumMod val="50000"/>
              </a:scheme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lumMod val="95000"/>
                  <a:lumOff val="5000"/>
                </a:prstClr>
              </a:solidFill>
              <a:effectLst/>
              <a:uLnTx/>
              <a:uFillTx/>
              <a:cs typeface="Segoe UI" panose="020B0502040204020203" pitchFamily="34" charset="0"/>
            </a:endParaRPr>
          </a:p>
        </p:txBody>
      </p:sp>
      <p:sp>
        <p:nvSpPr>
          <p:cNvPr id="63" name="Isosceles Triangle 62"/>
          <p:cNvSpPr/>
          <p:nvPr/>
        </p:nvSpPr>
        <p:spPr>
          <a:xfrm rot="5400000">
            <a:off x="2467798" y="4714606"/>
            <a:ext cx="488736" cy="163048"/>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95000"/>
                  <a:lumOff val="5000"/>
                </a:prstClr>
              </a:solidFill>
              <a:effectLst/>
              <a:uLnTx/>
              <a:uFillTx/>
              <a:cs typeface="Segoe UI" panose="020B0502040204020203" pitchFamily="34" charset="0"/>
            </a:endParaRPr>
          </a:p>
        </p:txBody>
      </p:sp>
      <p:sp>
        <p:nvSpPr>
          <p:cNvPr id="64" name="Rectangle 63"/>
          <p:cNvSpPr/>
          <p:nvPr/>
        </p:nvSpPr>
        <p:spPr>
          <a:xfrm>
            <a:off x="748712" y="4610797"/>
            <a:ext cx="1791063" cy="38813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100" b="1" dirty="0">
                <a:solidFill>
                  <a:prstClr val="black">
                    <a:lumMod val="95000"/>
                    <a:lumOff val="5000"/>
                  </a:prstClr>
                </a:solidFill>
                <a:ea typeface="Segoe UI" panose="020B0502040204020203" pitchFamily="34" charset="0"/>
                <a:cs typeface="Segoe UI" panose="020B0502040204020203" pitchFamily="34" charset="0"/>
              </a:rPr>
              <a:t>Data gathering &amp; business inputs</a:t>
            </a:r>
          </a:p>
        </p:txBody>
      </p:sp>
      <p:sp>
        <p:nvSpPr>
          <p:cNvPr id="65" name="Rectangle 64"/>
          <p:cNvSpPr/>
          <p:nvPr/>
        </p:nvSpPr>
        <p:spPr>
          <a:xfrm>
            <a:off x="3081112" y="4609059"/>
            <a:ext cx="2066298" cy="38813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100" b="1" dirty="0">
                <a:solidFill>
                  <a:prstClr val="black">
                    <a:lumMod val="95000"/>
                    <a:lumOff val="5000"/>
                  </a:prstClr>
                </a:solidFill>
                <a:ea typeface="Segoe UI" panose="020B0502040204020203" pitchFamily="34" charset="0"/>
                <a:cs typeface="Segoe UI" panose="020B0502040204020203" pitchFamily="34" charset="0"/>
              </a:rPr>
              <a:t>Baseline forecast </a:t>
            </a:r>
          </a:p>
          <a:p>
            <a:pPr algn="ctr">
              <a:defRPr/>
            </a:pPr>
            <a:r>
              <a:rPr lang="en-US" sz="1100" b="1" dirty="0">
                <a:solidFill>
                  <a:prstClr val="black">
                    <a:lumMod val="95000"/>
                    <a:lumOff val="5000"/>
                  </a:prstClr>
                </a:solidFill>
                <a:ea typeface="Segoe UI" panose="020B0502040204020203" pitchFamily="34" charset="0"/>
                <a:cs typeface="Segoe UI" panose="020B0502040204020203" pitchFamily="34" charset="0"/>
              </a:rPr>
              <a:t>generation</a:t>
            </a:r>
          </a:p>
        </p:txBody>
      </p:sp>
      <p:sp>
        <p:nvSpPr>
          <p:cNvPr id="66" name="Rectangle 65"/>
          <p:cNvSpPr/>
          <p:nvPr/>
        </p:nvSpPr>
        <p:spPr>
          <a:xfrm>
            <a:off x="845696" y="5410265"/>
            <a:ext cx="1643744" cy="38813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a:defRPr/>
            </a:pPr>
            <a:r>
              <a:rPr lang="en-US" sz="1100" b="1" dirty="0">
                <a:solidFill>
                  <a:prstClr val="black">
                    <a:lumMod val="95000"/>
                    <a:lumOff val="5000"/>
                  </a:prstClr>
                </a:solidFill>
                <a:ea typeface="Segoe UI" panose="020B0502040204020203" pitchFamily="34" charset="0"/>
                <a:cs typeface="Segoe UI" panose="020B0502040204020203" pitchFamily="34" charset="0"/>
              </a:rPr>
              <a:t>Finalize forecast and Demand plan </a:t>
            </a:r>
          </a:p>
        </p:txBody>
      </p:sp>
      <p:sp>
        <p:nvSpPr>
          <p:cNvPr id="67" name="Rectangle 66"/>
          <p:cNvSpPr/>
          <p:nvPr/>
        </p:nvSpPr>
        <p:spPr>
          <a:xfrm>
            <a:off x="362127" y="5381950"/>
            <a:ext cx="490509" cy="457200"/>
          </a:xfrm>
          <a:prstGeom prst="rect">
            <a:avLst/>
          </a:prstGeom>
          <a:solidFill>
            <a:srgbClr val="002060">
              <a:alpha val="40000"/>
            </a:srgbClr>
          </a:solidFill>
          <a:ln w="12700" cap="flat" cmpd="sng" algn="ctr">
            <a:noFill/>
            <a:prstDash val="solid"/>
            <a:miter lim="800000"/>
          </a:ln>
          <a:effectLst/>
        </p:spPr>
        <p:txBody>
          <a:bodyPr l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lumMod val="95000"/>
                    <a:lumOff val="5000"/>
                  </a:prstClr>
                </a:solidFill>
                <a:effectLst/>
                <a:uLnTx/>
                <a:uFillTx/>
                <a:cs typeface="Segoe UI" panose="020B0502040204020203" pitchFamily="34" charset="0"/>
              </a:rPr>
              <a:t>4</a:t>
            </a:r>
          </a:p>
        </p:txBody>
      </p:sp>
      <p:sp>
        <p:nvSpPr>
          <p:cNvPr id="68" name="Rectangle 67"/>
          <p:cNvSpPr/>
          <p:nvPr/>
        </p:nvSpPr>
        <p:spPr>
          <a:xfrm>
            <a:off x="3359935" y="5334737"/>
            <a:ext cx="1672369" cy="511265"/>
          </a:xfrm>
          <a:prstGeom prst="rect">
            <a:avLst/>
          </a:prstGeom>
          <a:noFill/>
          <a:ln w="12700" cap="flat" cmpd="sng" algn="ctr">
            <a:noFill/>
            <a:prstDash val="solid"/>
            <a:miter lim="800000"/>
          </a:ln>
          <a:effectLst/>
        </p:spPr>
        <p:txBody>
          <a:bodyPr rtlCol="0" anchor="ctr"/>
          <a:lstStyle/>
          <a:p>
            <a:pPr marL="0" lvl="1" algn="ctr"/>
            <a:r>
              <a:rPr lang="en-US" sz="1100" b="1" dirty="0">
                <a:solidFill>
                  <a:prstClr val="black">
                    <a:lumMod val="95000"/>
                    <a:lumOff val="5000"/>
                  </a:prstClr>
                </a:solidFill>
                <a:ea typeface="Segoe UI" panose="020B0502040204020203" pitchFamily="34" charset="0"/>
                <a:cs typeface="Segoe UI" panose="020B0502040204020203" pitchFamily="34" charset="0"/>
              </a:rPr>
              <a:t>Executive review and Consensus demand</a:t>
            </a:r>
          </a:p>
        </p:txBody>
      </p:sp>
      <p:sp>
        <p:nvSpPr>
          <p:cNvPr id="69" name="Isosceles Triangle 68"/>
          <p:cNvSpPr/>
          <p:nvPr/>
        </p:nvSpPr>
        <p:spPr>
          <a:xfrm rot="16200000" flipH="1">
            <a:off x="2428651" y="5520471"/>
            <a:ext cx="488736" cy="163048"/>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95000"/>
                  <a:lumOff val="5000"/>
                </a:prstClr>
              </a:solidFill>
              <a:effectLst/>
              <a:uLnTx/>
              <a:uFillTx/>
              <a:cs typeface="Segoe UI" panose="020B0502040204020203" pitchFamily="34" charset="0"/>
            </a:endParaRPr>
          </a:p>
        </p:txBody>
      </p:sp>
      <p:sp>
        <p:nvSpPr>
          <p:cNvPr id="70" name="Rectangle 69"/>
          <p:cNvSpPr/>
          <p:nvPr/>
        </p:nvSpPr>
        <p:spPr>
          <a:xfrm>
            <a:off x="355187" y="4569443"/>
            <a:ext cx="490509" cy="457200"/>
          </a:xfrm>
          <a:prstGeom prst="rect">
            <a:avLst/>
          </a:prstGeom>
          <a:solidFill>
            <a:srgbClr val="002060">
              <a:alpha val="40000"/>
            </a:srgbClr>
          </a:solidFill>
          <a:ln w="12700" cap="flat" cmpd="sng" algn="ctr">
            <a:noFill/>
            <a:prstDash val="solid"/>
            <a:miter lim="800000"/>
          </a:ln>
          <a:effectLst/>
        </p:spPr>
        <p:txBody>
          <a:bodyPr l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lumMod val="95000"/>
                    <a:lumOff val="5000"/>
                  </a:prstClr>
                </a:solidFill>
                <a:effectLst/>
                <a:uLnTx/>
                <a:uFillTx/>
                <a:cs typeface="Segoe UI" panose="020B0502040204020203" pitchFamily="34" charset="0"/>
              </a:rPr>
              <a:t>1</a:t>
            </a:r>
          </a:p>
        </p:txBody>
      </p:sp>
      <p:sp>
        <p:nvSpPr>
          <p:cNvPr id="71" name="Rectangle 70"/>
          <p:cNvSpPr/>
          <p:nvPr/>
        </p:nvSpPr>
        <p:spPr>
          <a:xfrm>
            <a:off x="3319621" y="5404526"/>
            <a:ext cx="1791063" cy="38813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200" b="1" dirty="0">
              <a:solidFill>
                <a:prstClr val="black">
                  <a:lumMod val="95000"/>
                  <a:lumOff val="5000"/>
                </a:prstClr>
              </a:solidFill>
              <a:cs typeface="Segoe UI" panose="020B0502040204020203" pitchFamily="34" charset="0"/>
            </a:endParaRPr>
          </a:p>
        </p:txBody>
      </p:sp>
      <p:sp>
        <p:nvSpPr>
          <p:cNvPr id="72" name="Rectangle 71"/>
          <p:cNvSpPr/>
          <p:nvPr/>
        </p:nvSpPr>
        <p:spPr>
          <a:xfrm>
            <a:off x="2854732" y="5361770"/>
            <a:ext cx="490509" cy="457200"/>
          </a:xfrm>
          <a:prstGeom prst="rect">
            <a:avLst/>
          </a:prstGeom>
          <a:solidFill>
            <a:srgbClr val="002060">
              <a:alpha val="40000"/>
            </a:srgbClr>
          </a:solidFill>
          <a:ln w="12700" cap="flat" cmpd="sng" algn="ctr">
            <a:noFill/>
            <a:prstDash val="solid"/>
            <a:miter lim="800000"/>
          </a:ln>
          <a:effectLst/>
        </p:spPr>
        <p:txBody>
          <a:bodyPr l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lumMod val="95000"/>
                    <a:lumOff val="5000"/>
                  </a:prstClr>
                </a:solidFill>
                <a:effectLst/>
                <a:uLnTx/>
                <a:uFillTx/>
                <a:cs typeface="Segoe UI" panose="020B0502040204020203" pitchFamily="34" charset="0"/>
              </a:rPr>
              <a:t>3</a:t>
            </a:r>
          </a:p>
        </p:txBody>
      </p:sp>
      <p:sp>
        <p:nvSpPr>
          <p:cNvPr id="73" name="Isosceles Triangle 72"/>
          <p:cNvSpPr/>
          <p:nvPr/>
        </p:nvSpPr>
        <p:spPr>
          <a:xfrm rot="10800000">
            <a:off x="4631012" y="5109833"/>
            <a:ext cx="488736" cy="163048"/>
          </a:xfrm>
          <a:prstGeom prst="triangle">
            <a:avLst/>
          </a:prstGeom>
          <a:solidFill>
            <a:sysClr val="windowText" lastClr="000000"/>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ysClr val="window" lastClr="FFFFFF"/>
              </a:solidFill>
              <a:effectLst/>
              <a:uLnTx/>
              <a:uFillTx/>
              <a:cs typeface="Segoe UI" panose="020B0502040204020203" pitchFamily="34" charset="0"/>
            </a:endParaRPr>
          </a:p>
        </p:txBody>
      </p:sp>
      <p:sp>
        <p:nvSpPr>
          <p:cNvPr id="74" name="Curved Left Arrow 108"/>
          <p:cNvSpPr/>
          <p:nvPr/>
        </p:nvSpPr>
        <p:spPr bwMode="auto">
          <a:xfrm>
            <a:off x="2969982" y="3766973"/>
            <a:ext cx="406957" cy="762375"/>
          </a:xfrm>
          <a:prstGeom prst="curvedLeftArrow">
            <a:avLst/>
          </a:prstGeom>
          <a:solidFill>
            <a:srgbClr val="2A79FF">
              <a:lumMod val="60000"/>
              <a:lumOff val="40000"/>
            </a:srgbClr>
          </a:solidFill>
          <a:ln w="25400" cap="flat" cmpd="sng" algn="ctr">
            <a:noFill/>
            <a:prstDash val="solid"/>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a typeface="Segoe UI" panose="020B0502040204020203" pitchFamily="34" charset="0"/>
              <a:cs typeface="Segoe UI" panose="020B0502040204020203" pitchFamily="34" charset="0"/>
            </a:endParaRPr>
          </a:p>
        </p:txBody>
      </p:sp>
      <p:sp>
        <p:nvSpPr>
          <p:cNvPr id="75" name="Curved Left Arrow 109"/>
          <p:cNvSpPr/>
          <p:nvPr/>
        </p:nvSpPr>
        <p:spPr bwMode="auto">
          <a:xfrm flipH="1" flipV="1">
            <a:off x="1900878" y="3683140"/>
            <a:ext cx="406957" cy="762375"/>
          </a:xfrm>
          <a:prstGeom prst="curvedLeftArrow">
            <a:avLst/>
          </a:prstGeom>
          <a:solidFill>
            <a:srgbClr val="2A79FF">
              <a:lumMod val="60000"/>
              <a:lumOff val="40000"/>
            </a:srgbClr>
          </a:solidFill>
          <a:ln w="25400" cap="flat" cmpd="sng" algn="ctr">
            <a:noFill/>
            <a:prstDash val="solid"/>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a typeface="Segoe UI" panose="020B0502040204020203" pitchFamily="34" charset="0"/>
              <a:cs typeface="Segoe UI" panose="020B0502040204020203" pitchFamily="34" charset="0"/>
            </a:endParaRPr>
          </a:p>
        </p:txBody>
      </p:sp>
      <p:sp>
        <p:nvSpPr>
          <p:cNvPr id="76" name="Rectangle 75"/>
          <p:cNvSpPr/>
          <p:nvPr/>
        </p:nvSpPr>
        <p:spPr bwMode="auto">
          <a:xfrm>
            <a:off x="1966378" y="3819443"/>
            <a:ext cx="1576332" cy="548640"/>
          </a:xfrm>
          <a:prstGeom prst="rect">
            <a:avLst/>
          </a:prstGeom>
          <a:noFill/>
          <a:ln w="12700" cap="flat" cmpd="sng" algn="ctr">
            <a:noFill/>
            <a:prstDash val="sysDash"/>
            <a:headEnd/>
            <a:tailEnd/>
          </a:ln>
          <a:effectLst/>
        </p:spPr>
        <p:txBody>
          <a:bodyPr lIns="96835" tIns="48417" rIns="96835" bIns="48417" spcCol="0" rtlCol="0" anchor="ctr"/>
          <a:lstStyle/>
          <a:p>
            <a:r>
              <a:rPr lang="en-US" sz="1100" kern="0" dirty="0">
                <a:solidFill>
                  <a:prstClr val="black">
                    <a:lumMod val="65000"/>
                    <a:lumOff val="35000"/>
                  </a:prstClr>
                </a:solidFill>
                <a:ea typeface="Segoe UI" panose="020B0502040204020203" pitchFamily="34" charset="0"/>
                <a:cs typeface="Segoe UI" panose="020B0502040204020203" pitchFamily="34" charset="0"/>
              </a:rPr>
              <a:t>Measure accuracy, Improve Model</a:t>
            </a:r>
          </a:p>
        </p:txBody>
      </p:sp>
      <p:sp>
        <p:nvSpPr>
          <p:cNvPr id="77" name="Slide Number Placeholder 5"/>
          <p:cNvSpPr txBox="1">
            <a:spLocks/>
          </p:cNvSpPr>
          <p:nvPr/>
        </p:nvSpPr>
        <p:spPr>
          <a:xfrm>
            <a:off x="9458203" y="650052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solidFill>
                  <a:srgbClr val="000000">
                    <a:tint val="75000"/>
                  </a:srgbClr>
                </a:solidFill>
              </a:rPr>
              <a:t>28</a:t>
            </a:r>
          </a:p>
        </p:txBody>
      </p:sp>
    </p:spTree>
    <p:extLst>
      <p:ext uri="{BB962C8B-B14F-4D97-AF65-F5344CB8AC3E}">
        <p14:creationId xmlns:p14="http://schemas.microsoft.com/office/powerpoint/2010/main" val="4040852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256518" y="109396"/>
            <a:ext cx="8896019" cy="546632"/>
          </a:xfrm>
          <a:prstGeom prst="rect">
            <a:avLst/>
          </a:prstGeom>
          <a:solidFill>
            <a:schemeClr val="bg1"/>
          </a:solidFill>
        </p:spPr>
        <p:txBody>
          <a:bodyPr vert="horz" lIns="121789" tIns="60895" rIns="121789" bIns="60895" rtlCol="0" anchor="ctr">
            <a:noAutofit/>
          </a:bodyPr>
          <a:lstStyle/>
          <a:p>
            <a:pPr>
              <a:spcBef>
                <a:spcPct val="0"/>
              </a:spcBef>
            </a:pPr>
            <a:r>
              <a:rPr lang="en-US" sz="2800" b="1" spc="-96" dirty="0">
                <a:ln w="3175">
                  <a:noFill/>
                </a:ln>
                <a:solidFill>
                  <a:srgbClr val="44546A"/>
                </a:solidFill>
                <a:ea typeface="Segoe UI" panose="020B0502040204020203" pitchFamily="34" charset="0"/>
                <a:cs typeface="Segoe UI" panose="020B0502040204020203" pitchFamily="34" charset="0"/>
              </a:rPr>
              <a:t>Increasing Manufacturing Throughput Thro’ Machine Learning</a:t>
            </a:r>
          </a:p>
        </p:txBody>
      </p:sp>
      <p:sp>
        <p:nvSpPr>
          <p:cNvPr id="54" name="Slide Number Placeholder 5"/>
          <p:cNvSpPr txBox="1">
            <a:spLocks/>
          </p:cNvSpPr>
          <p:nvPr/>
        </p:nvSpPr>
        <p:spPr>
          <a:xfrm>
            <a:off x="9448801" y="648422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0414F87-21CC-45C6-A33F-A15A7E070B6F}" type="slidenum">
              <a:rPr lang="en-US" sz="1200" smtClean="0">
                <a:solidFill>
                  <a:srgbClr val="000000">
                    <a:tint val="75000"/>
                  </a:srgbClr>
                </a:solidFill>
              </a:rPr>
              <a:pPr algn="r"/>
              <a:t>29</a:t>
            </a:fld>
            <a:endParaRPr lang="en-US" sz="1200" dirty="0">
              <a:solidFill>
                <a:srgbClr val="000000">
                  <a:tint val="75000"/>
                </a:srgbClr>
              </a:solidFill>
            </a:endParaRPr>
          </a:p>
        </p:txBody>
      </p:sp>
      <p:sp>
        <p:nvSpPr>
          <p:cNvPr id="95" name="Rectangle 94"/>
          <p:cNvSpPr/>
          <p:nvPr/>
        </p:nvSpPr>
        <p:spPr>
          <a:xfrm>
            <a:off x="1" y="1226542"/>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6" name="Rectangle 95"/>
          <p:cNvSpPr/>
          <p:nvPr/>
        </p:nvSpPr>
        <p:spPr>
          <a:xfrm>
            <a:off x="260343" y="19338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97" name="Rectangle 96"/>
          <p:cNvSpPr/>
          <p:nvPr/>
        </p:nvSpPr>
        <p:spPr>
          <a:xfrm>
            <a:off x="260343" y="1812511"/>
            <a:ext cx="3588326" cy="1481764"/>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8" name="Rectangle 97"/>
          <p:cNvSpPr/>
          <p:nvPr/>
        </p:nvSpPr>
        <p:spPr>
          <a:xfrm>
            <a:off x="290379" y="2118276"/>
            <a:ext cx="3499537" cy="867930"/>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Large </a:t>
            </a:r>
            <a:r>
              <a:rPr lang="en-US" sz="1400" dirty="0" err="1">
                <a:solidFill>
                  <a:prstClr val="black"/>
                </a:solidFill>
                <a:ea typeface="Verdana" panose="020B0604030504040204" pitchFamily="34" charset="0"/>
                <a:cs typeface="Verdana" panose="020B0604030504040204" pitchFamily="34" charset="0"/>
              </a:rPr>
              <a:t>Equipments</a:t>
            </a:r>
            <a:r>
              <a:rPr lang="en-US" sz="1400" dirty="0">
                <a:solidFill>
                  <a:prstClr val="black"/>
                </a:solidFill>
                <a:ea typeface="Verdana" panose="020B0604030504040204" pitchFamily="34" charset="0"/>
                <a:cs typeface="Verdana" panose="020B0604030504040204" pitchFamily="34" charset="0"/>
              </a:rPr>
              <a:t> in the manufacturing line like Fryers for chips operating well below capacity at 90%</a:t>
            </a:r>
          </a:p>
        </p:txBody>
      </p:sp>
      <p:sp>
        <p:nvSpPr>
          <p:cNvPr id="99" name="Rectangle 98"/>
          <p:cNvSpPr/>
          <p:nvPr/>
        </p:nvSpPr>
        <p:spPr>
          <a:xfrm>
            <a:off x="270586" y="1789866"/>
            <a:ext cx="2534636" cy="338554"/>
          </a:xfrm>
          <a:prstGeom prst="rect">
            <a:avLst/>
          </a:prstGeom>
        </p:spPr>
        <p:txBody>
          <a:bodyPr wrap="square">
            <a:spAutoFit/>
          </a:bodyPr>
          <a:lstStyle/>
          <a:p>
            <a:r>
              <a:rPr lang="en-US" sz="1600" b="1" dirty="0">
                <a:solidFill>
                  <a:srgbClr val="44546A"/>
                </a:solidFill>
              </a:rPr>
              <a:t>The “Before” State</a:t>
            </a:r>
          </a:p>
        </p:txBody>
      </p:sp>
      <p:sp>
        <p:nvSpPr>
          <p:cNvPr id="100" name="Rectangle 99"/>
          <p:cNvSpPr/>
          <p:nvPr/>
        </p:nvSpPr>
        <p:spPr>
          <a:xfrm>
            <a:off x="8301385" y="1812511"/>
            <a:ext cx="3592151" cy="1476744"/>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101" name="Rectangle 100"/>
          <p:cNvSpPr/>
          <p:nvPr/>
        </p:nvSpPr>
        <p:spPr>
          <a:xfrm>
            <a:off x="8297111" y="2118276"/>
            <a:ext cx="3651619" cy="1126462"/>
          </a:xfrm>
          <a:prstGeom prst="rect">
            <a:avLst/>
          </a:prstGeom>
        </p:spPr>
        <p:txBody>
          <a:bodyPr wrap="square">
            <a:spAutoFit/>
          </a:bodyPr>
          <a:lstStyle/>
          <a:p>
            <a:pPr marL="285750" indent="-285750">
              <a:lnSpc>
                <a:spcPct val="120000"/>
              </a:lnSpc>
              <a:buFont typeface="Wingdings" panose="05000000000000000000" pitchFamily="2" charset="2"/>
              <a:buChar char="§"/>
            </a:pPr>
            <a:r>
              <a:rPr lang="en-US" sz="1400" dirty="0">
                <a:solidFill>
                  <a:prstClr val="black"/>
                </a:solidFill>
                <a:ea typeface="Verdana" panose="020B0604030504040204" pitchFamily="34" charset="0"/>
                <a:cs typeface="Verdana" panose="020B0604030504040204" pitchFamily="34" charset="0"/>
              </a:rPr>
              <a:t>Fryer utilization up to 98.5%</a:t>
            </a:r>
          </a:p>
          <a:p>
            <a:pPr marL="285750" indent="-285750">
              <a:lnSpc>
                <a:spcPct val="120000"/>
              </a:lnSpc>
              <a:buFont typeface="Wingdings" panose="05000000000000000000" pitchFamily="2" charset="2"/>
              <a:buChar char="§"/>
            </a:pPr>
            <a:r>
              <a:rPr lang="en-US" sz="1400" dirty="0">
                <a:solidFill>
                  <a:prstClr val="black"/>
                </a:solidFill>
                <a:ea typeface="Verdana" panose="020B0604030504040204" pitchFamily="34" charset="0"/>
                <a:cs typeface="Verdana" panose="020B0604030504040204" pitchFamily="34" charset="0"/>
              </a:rPr>
              <a:t>$ 2 million savings in cost per fryer</a:t>
            </a:r>
          </a:p>
          <a:p>
            <a:pPr marL="285750" indent="-285750">
              <a:lnSpc>
                <a:spcPct val="120000"/>
              </a:lnSpc>
              <a:buFont typeface="Wingdings" panose="05000000000000000000" pitchFamily="2" charset="2"/>
              <a:buChar char="§"/>
            </a:pPr>
            <a:r>
              <a:rPr lang="en-US" sz="1400" dirty="0">
                <a:solidFill>
                  <a:prstClr val="black"/>
                </a:solidFill>
                <a:ea typeface="Verdana" panose="020B0604030504040204" pitchFamily="34" charset="0"/>
                <a:cs typeface="Verdana" panose="020B0604030504040204" pitchFamily="34" charset="0"/>
              </a:rPr>
              <a:t>Potential save of $ 50 Million after rollout to 30 plants across US</a:t>
            </a:r>
          </a:p>
        </p:txBody>
      </p:sp>
      <p:sp>
        <p:nvSpPr>
          <p:cNvPr id="102" name="Rectangle 101"/>
          <p:cNvSpPr/>
          <p:nvPr/>
        </p:nvSpPr>
        <p:spPr>
          <a:xfrm>
            <a:off x="113088" y="1233086"/>
            <a:ext cx="11983879"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b="1" dirty="0">
                <a:solidFill>
                  <a:srgbClr val="44546A"/>
                </a:solidFill>
              </a:rPr>
              <a:t>The Problem: </a:t>
            </a:r>
            <a:r>
              <a:rPr lang="en-US" sz="1600" dirty="0">
                <a:solidFill>
                  <a:srgbClr val="44546A"/>
                </a:solidFill>
              </a:rPr>
              <a:t>Low capacity utilization of expensive equipment that adversely impacts production throughput to the extent of 6%</a:t>
            </a:r>
          </a:p>
        </p:txBody>
      </p:sp>
      <p:sp>
        <p:nvSpPr>
          <p:cNvPr id="103" name="Rectangle 102"/>
          <p:cNvSpPr/>
          <p:nvPr/>
        </p:nvSpPr>
        <p:spPr>
          <a:xfrm>
            <a:off x="4255290" y="19338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104" name="Rectangle 103"/>
          <p:cNvSpPr/>
          <p:nvPr/>
        </p:nvSpPr>
        <p:spPr>
          <a:xfrm>
            <a:off x="4296083" y="1812511"/>
            <a:ext cx="3588326" cy="1478341"/>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ectangle 104"/>
          <p:cNvSpPr/>
          <p:nvPr/>
        </p:nvSpPr>
        <p:spPr>
          <a:xfrm>
            <a:off x="4315189" y="2118276"/>
            <a:ext cx="3569219" cy="867930"/>
          </a:xfrm>
          <a:prstGeom prst="rect">
            <a:avLst/>
          </a:prstGeom>
        </p:spPr>
        <p:txBody>
          <a:bodyPr wrap="square">
            <a:spAutoFit/>
          </a:bodyPr>
          <a:lstStyle/>
          <a:p>
            <a:pPr>
              <a:lnSpc>
                <a:spcPct val="120000"/>
              </a:lnSpc>
            </a:pPr>
            <a:r>
              <a:rPr lang="en-US" sz="1400" noProof="1">
                <a:solidFill>
                  <a:prstClr val="black"/>
                </a:solidFill>
                <a:ea typeface="Verdana" panose="020B0604030504040204" pitchFamily="34" charset="0"/>
                <a:cs typeface="Verdana" panose="020B0604030504040204" pitchFamily="34" charset="0"/>
              </a:rPr>
              <a:t>Early Warning System based on Logistic Regression to predict downtime in processing line – 30, 60 &amp; 180 minutes in advance</a:t>
            </a:r>
          </a:p>
        </p:txBody>
      </p:sp>
      <p:sp>
        <p:nvSpPr>
          <p:cNvPr id="106" name="Rectangle 105"/>
          <p:cNvSpPr/>
          <p:nvPr/>
        </p:nvSpPr>
        <p:spPr>
          <a:xfrm>
            <a:off x="4302990" y="1789866"/>
            <a:ext cx="2131840" cy="338554"/>
          </a:xfrm>
          <a:prstGeom prst="rect">
            <a:avLst/>
          </a:prstGeom>
        </p:spPr>
        <p:txBody>
          <a:bodyPr wrap="square">
            <a:spAutoFit/>
          </a:bodyPr>
          <a:lstStyle/>
          <a:p>
            <a:r>
              <a:rPr lang="en-US" sz="1600" b="1" dirty="0" err="1">
                <a:solidFill>
                  <a:srgbClr val="44546A"/>
                </a:solidFill>
              </a:rPr>
              <a:t>LatentView’s</a:t>
            </a:r>
            <a:r>
              <a:rPr lang="en-US" sz="1600" b="1" dirty="0">
                <a:solidFill>
                  <a:srgbClr val="44546A"/>
                </a:solidFill>
              </a:rPr>
              <a:t> Solution</a:t>
            </a:r>
          </a:p>
        </p:txBody>
      </p:sp>
      <p:sp>
        <p:nvSpPr>
          <p:cNvPr id="107" name="Rectangle 106"/>
          <p:cNvSpPr/>
          <p:nvPr/>
        </p:nvSpPr>
        <p:spPr>
          <a:xfrm>
            <a:off x="8304713" y="1789866"/>
            <a:ext cx="2534636" cy="338554"/>
          </a:xfrm>
          <a:prstGeom prst="rect">
            <a:avLst/>
          </a:prstGeom>
        </p:spPr>
        <p:txBody>
          <a:bodyPr wrap="square">
            <a:spAutoFit/>
          </a:bodyPr>
          <a:lstStyle/>
          <a:p>
            <a:r>
              <a:rPr lang="en-US" sz="1600" b="1" dirty="0">
                <a:solidFill>
                  <a:srgbClr val="44546A"/>
                </a:solidFill>
              </a:rPr>
              <a:t>The “After” State</a:t>
            </a:r>
          </a:p>
        </p:txBody>
      </p:sp>
      <p:grpSp>
        <p:nvGrpSpPr>
          <p:cNvPr id="108" name="Group 107"/>
          <p:cNvGrpSpPr/>
          <p:nvPr/>
        </p:nvGrpSpPr>
        <p:grpSpPr>
          <a:xfrm>
            <a:off x="76981" y="3524096"/>
            <a:ext cx="11888205" cy="3251437"/>
            <a:chOff x="-102285" y="3439593"/>
            <a:chExt cx="11888205" cy="3251437"/>
          </a:xfrm>
        </p:grpSpPr>
        <p:sp>
          <p:nvSpPr>
            <p:cNvPr id="109" name="Down Arrow 108"/>
            <p:cNvSpPr/>
            <p:nvPr/>
          </p:nvSpPr>
          <p:spPr>
            <a:xfrm rot="16200000" flipH="1">
              <a:off x="2438689" y="4758886"/>
              <a:ext cx="280504" cy="667512"/>
            </a:xfrm>
            <a:prstGeom prst="downArrow">
              <a:avLst/>
            </a:prstGeom>
            <a:solidFill>
              <a:srgbClr val="89898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10" name="Group 109"/>
            <p:cNvGrpSpPr/>
            <p:nvPr/>
          </p:nvGrpSpPr>
          <p:grpSpPr>
            <a:xfrm>
              <a:off x="226223" y="4161911"/>
              <a:ext cx="1975063" cy="1675048"/>
              <a:chOff x="387673" y="2554776"/>
              <a:chExt cx="2187624" cy="1696025"/>
            </a:xfrm>
          </p:grpSpPr>
          <p:grpSp>
            <p:nvGrpSpPr>
              <p:cNvPr id="137" name="Group 136"/>
              <p:cNvGrpSpPr/>
              <p:nvPr/>
            </p:nvGrpSpPr>
            <p:grpSpPr>
              <a:xfrm>
                <a:off x="387673" y="2554776"/>
                <a:ext cx="2187624" cy="1696025"/>
                <a:chOff x="611860" y="2141056"/>
                <a:chExt cx="2187624" cy="1696025"/>
              </a:xfrm>
            </p:grpSpPr>
            <p:grpSp>
              <p:nvGrpSpPr>
                <p:cNvPr id="144" name="Group 143"/>
                <p:cNvGrpSpPr/>
                <p:nvPr/>
              </p:nvGrpSpPr>
              <p:grpSpPr>
                <a:xfrm>
                  <a:off x="611860" y="2141056"/>
                  <a:ext cx="2187624" cy="1696025"/>
                  <a:chOff x="740648" y="1664538"/>
                  <a:chExt cx="2187624" cy="1696025"/>
                </a:xfrm>
              </p:grpSpPr>
              <p:grpSp>
                <p:nvGrpSpPr>
                  <p:cNvPr id="146" name="Group 145"/>
                  <p:cNvGrpSpPr/>
                  <p:nvPr/>
                </p:nvGrpSpPr>
                <p:grpSpPr>
                  <a:xfrm>
                    <a:off x="796059" y="1677744"/>
                    <a:ext cx="2132213" cy="1682819"/>
                    <a:chOff x="719859" y="1543638"/>
                    <a:chExt cx="2132213" cy="1682819"/>
                  </a:xfrm>
                </p:grpSpPr>
                <p:sp>
                  <p:nvSpPr>
                    <p:cNvPr id="148" name="Rectangle 147"/>
                    <p:cNvSpPr/>
                    <p:nvPr/>
                  </p:nvSpPr>
                  <p:spPr>
                    <a:xfrm>
                      <a:off x="719859" y="1543638"/>
                      <a:ext cx="2121197" cy="1682819"/>
                    </a:xfrm>
                    <a:prstGeom prst="rect">
                      <a:avLst/>
                    </a:prstGeom>
                    <a:solidFill>
                      <a:srgbClr val="48B296"/>
                    </a:solidFill>
                    <a:ln w="3175" cmpd="dbl">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9" name="TextBox 148"/>
                    <p:cNvSpPr txBox="1"/>
                    <p:nvPr/>
                  </p:nvSpPr>
                  <p:spPr>
                    <a:xfrm>
                      <a:off x="1003219" y="1942510"/>
                      <a:ext cx="1554480" cy="280468"/>
                    </a:xfrm>
                    <a:prstGeom prst="rect">
                      <a:avLst/>
                    </a:prstGeom>
                    <a:noFill/>
                  </p:spPr>
                  <p:txBody>
                    <a:bodyPr wrap="square" rtlCol="0">
                      <a:spAutoFit/>
                    </a:bodyPr>
                    <a:lstStyle/>
                    <a:p>
                      <a:r>
                        <a:rPr lang="en-US" sz="1200" dirty="0">
                          <a:solidFill>
                            <a:schemeClr val="bg1"/>
                          </a:solidFill>
                          <a:ea typeface="Segoe UI" panose="020B0502040204020203" pitchFamily="34" charset="0"/>
                          <a:cs typeface="Segoe UI" panose="020B0502040204020203" pitchFamily="34" charset="0"/>
                        </a:rPr>
                        <a:t>Packaging Stops</a:t>
                      </a:r>
                    </a:p>
                  </p:txBody>
                </p:sp>
                <p:sp>
                  <p:nvSpPr>
                    <p:cNvPr id="150" name="TextBox 149"/>
                    <p:cNvSpPr txBox="1"/>
                    <p:nvPr/>
                  </p:nvSpPr>
                  <p:spPr>
                    <a:xfrm>
                      <a:off x="1003219" y="2564905"/>
                      <a:ext cx="1554480" cy="280468"/>
                    </a:xfrm>
                    <a:prstGeom prst="rect">
                      <a:avLst/>
                    </a:prstGeom>
                    <a:noFill/>
                  </p:spPr>
                  <p:txBody>
                    <a:bodyPr wrap="square" rtlCol="0">
                      <a:spAutoFit/>
                    </a:bodyPr>
                    <a:lstStyle/>
                    <a:p>
                      <a:r>
                        <a:rPr lang="en-US" sz="1200" dirty="0">
                          <a:solidFill>
                            <a:schemeClr val="bg1"/>
                          </a:solidFill>
                          <a:ea typeface="Segoe UI" panose="020B0502040204020203" pitchFamily="34" charset="0"/>
                          <a:cs typeface="Segoe UI" panose="020B0502040204020203" pitchFamily="34" charset="0"/>
                        </a:rPr>
                        <a:t>Processing Stops</a:t>
                      </a:r>
                    </a:p>
                  </p:txBody>
                </p:sp>
                <p:sp>
                  <p:nvSpPr>
                    <p:cNvPr id="151" name="TextBox 150"/>
                    <p:cNvSpPr txBox="1"/>
                    <p:nvPr/>
                  </p:nvSpPr>
                  <p:spPr>
                    <a:xfrm>
                      <a:off x="1003219" y="2253707"/>
                      <a:ext cx="1848853" cy="280468"/>
                    </a:xfrm>
                    <a:prstGeom prst="rect">
                      <a:avLst/>
                    </a:prstGeom>
                    <a:noFill/>
                  </p:spPr>
                  <p:txBody>
                    <a:bodyPr wrap="square" rtlCol="0">
                      <a:spAutoFit/>
                    </a:bodyPr>
                    <a:lstStyle/>
                    <a:p>
                      <a:r>
                        <a:rPr lang="en-US" sz="1200" dirty="0">
                          <a:solidFill>
                            <a:schemeClr val="bg1"/>
                          </a:solidFill>
                          <a:ea typeface="Segoe UI" panose="020B0502040204020203" pitchFamily="34" charset="0"/>
                          <a:cs typeface="Segoe UI" panose="020B0502040204020203" pitchFamily="34" charset="0"/>
                        </a:rPr>
                        <a:t>Through put change </a:t>
                      </a:r>
                    </a:p>
                  </p:txBody>
                </p:sp>
              </p:grpSp>
              <p:sp>
                <p:nvSpPr>
                  <p:cNvPr id="147" name="TextBox 146"/>
                  <p:cNvSpPr txBox="1"/>
                  <p:nvPr/>
                </p:nvSpPr>
                <p:spPr>
                  <a:xfrm>
                    <a:off x="740648" y="1664538"/>
                    <a:ext cx="1848853" cy="280468"/>
                  </a:xfrm>
                  <a:prstGeom prst="rect">
                    <a:avLst/>
                  </a:prstGeom>
                  <a:noFill/>
                </p:spPr>
                <p:txBody>
                  <a:bodyPr wrap="square" rtlCol="0">
                    <a:spAutoFit/>
                  </a:bodyPr>
                  <a:lstStyle/>
                  <a:p>
                    <a:r>
                      <a:rPr lang="en-US" sz="1200" b="1" i="1" dirty="0">
                        <a:ea typeface="Segoe UI" panose="020B0502040204020203" pitchFamily="34" charset="0"/>
                        <a:cs typeface="Segoe UI" panose="020B0502040204020203" pitchFamily="34" charset="0"/>
                      </a:rPr>
                      <a:t>1</a:t>
                    </a:r>
                    <a:r>
                      <a:rPr lang="en-US" sz="1200" i="1" dirty="0">
                        <a:ea typeface="Segoe UI" panose="020B0502040204020203" pitchFamily="34" charset="0"/>
                        <a:cs typeface="Segoe UI" panose="020B0502040204020203" pitchFamily="34" charset="0"/>
                      </a:rPr>
                      <a:t>    Data Sources :</a:t>
                    </a:r>
                  </a:p>
                </p:txBody>
              </p:sp>
            </p:grpSp>
            <p:sp>
              <p:nvSpPr>
                <p:cNvPr id="145" name="TextBox 144"/>
                <p:cNvSpPr txBox="1"/>
                <p:nvPr/>
              </p:nvSpPr>
              <p:spPr>
                <a:xfrm>
                  <a:off x="950630" y="3483306"/>
                  <a:ext cx="1837839" cy="280468"/>
                </a:xfrm>
                <a:prstGeom prst="rect">
                  <a:avLst/>
                </a:prstGeom>
                <a:noFill/>
              </p:spPr>
              <p:txBody>
                <a:bodyPr wrap="square" rtlCol="0">
                  <a:spAutoFit/>
                </a:bodyPr>
                <a:lstStyle/>
                <a:p>
                  <a:r>
                    <a:rPr lang="en-US" sz="1200" dirty="0">
                      <a:solidFill>
                        <a:schemeClr val="bg1"/>
                      </a:solidFill>
                      <a:ea typeface="Segoe UI" panose="020B0502040204020203" pitchFamily="34" charset="0"/>
                      <a:cs typeface="Segoe UI" panose="020B0502040204020203" pitchFamily="34" charset="0"/>
                    </a:rPr>
                    <a:t>Operational Variables</a:t>
                  </a:r>
                </a:p>
              </p:txBody>
            </p:sp>
          </p:grpSp>
          <p:pic>
            <p:nvPicPr>
              <p:cNvPr id="138" name="Picture 137"/>
              <p:cNvPicPr>
                <a:picLocks noChangeAspect="1"/>
              </p:cNvPicPr>
              <p:nvPr/>
            </p:nvPicPr>
            <p:blipFill rotWithShape="1">
              <a:blip r:embed="rId4" cstate="print">
                <a:duotone>
                  <a:prstClr val="black"/>
                  <a:srgbClr val="21423D">
                    <a:tint val="45000"/>
                    <a:satMod val="400000"/>
                  </a:srgbClr>
                </a:duotone>
                <a:extLst>
                  <a:ext uri="{28A0092B-C50C-407E-A947-70E740481C1C}">
                    <a14:useLocalDpi xmlns:a14="http://schemas.microsoft.com/office/drawing/2010/main" val="0"/>
                  </a:ext>
                </a:extLst>
              </a:blip>
              <a:srcRect l="16667" b="9679"/>
              <a:stretch/>
            </p:blipFill>
            <p:spPr>
              <a:xfrm>
                <a:off x="501025" y="2911634"/>
                <a:ext cx="285301" cy="309223"/>
              </a:xfrm>
              <a:prstGeom prst="rect">
                <a:avLst/>
              </a:prstGeom>
            </p:spPr>
          </p:pic>
          <p:pic>
            <p:nvPicPr>
              <p:cNvPr id="139" name="Picture 138"/>
              <p:cNvPicPr>
                <a:picLocks noChangeAspect="1"/>
              </p:cNvPicPr>
              <p:nvPr/>
            </p:nvPicPr>
            <p:blipFill>
              <a:blip r:embed="rId5" cstate="print">
                <a:duotone>
                  <a:prstClr val="black"/>
                  <a:srgbClr val="21423D">
                    <a:tint val="45000"/>
                    <a:satMod val="400000"/>
                  </a:srgbClr>
                </a:duotone>
                <a:extLst>
                  <a:ext uri="{28A0092B-C50C-407E-A947-70E740481C1C}">
                    <a14:useLocalDpi xmlns:a14="http://schemas.microsoft.com/office/drawing/2010/main" val="0"/>
                  </a:ext>
                </a:extLst>
              </a:blip>
              <a:stretch>
                <a:fillRect/>
              </a:stretch>
            </p:blipFill>
            <p:spPr>
              <a:xfrm>
                <a:off x="489815" y="3283421"/>
                <a:ext cx="249782" cy="249782"/>
              </a:xfrm>
              <a:prstGeom prst="rect">
                <a:avLst/>
              </a:prstGeom>
            </p:spPr>
          </p:pic>
          <p:pic>
            <p:nvPicPr>
              <p:cNvPr id="140" name="Picture 139"/>
              <p:cNvPicPr>
                <a:picLocks noChangeAspect="1"/>
              </p:cNvPicPr>
              <p:nvPr/>
            </p:nvPicPr>
            <p:blipFill>
              <a:blip r:embed="rId6" cstate="print">
                <a:duotone>
                  <a:prstClr val="black"/>
                  <a:srgbClr val="21423D">
                    <a:tint val="45000"/>
                    <a:satMod val="400000"/>
                  </a:srgbClr>
                </a:duotone>
                <a:extLst>
                  <a:ext uri="{28A0092B-C50C-407E-A947-70E740481C1C}">
                    <a14:useLocalDpi xmlns:a14="http://schemas.microsoft.com/office/drawing/2010/main" val="0"/>
                  </a:ext>
                </a:extLst>
              </a:blip>
              <a:stretch>
                <a:fillRect/>
              </a:stretch>
            </p:blipFill>
            <p:spPr>
              <a:xfrm>
                <a:off x="501025" y="3903153"/>
                <a:ext cx="246378" cy="246378"/>
              </a:xfrm>
              <a:prstGeom prst="rect">
                <a:avLst/>
              </a:prstGeom>
            </p:spPr>
          </p:pic>
          <p:grpSp>
            <p:nvGrpSpPr>
              <p:cNvPr id="141" name="Group 140"/>
              <p:cNvGrpSpPr/>
              <p:nvPr/>
            </p:nvGrpSpPr>
            <p:grpSpPr>
              <a:xfrm>
                <a:off x="443085" y="3533521"/>
                <a:ext cx="343241" cy="333614"/>
                <a:chOff x="6705717" y="1223408"/>
                <a:chExt cx="3943542" cy="3927181"/>
              </a:xfrm>
            </p:grpSpPr>
            <p:pic>
              <p:nvPicPr>
                <p:cNvPr id="142" name="Picture 141"/>
                <p:cNvPicPr>
                  <a:picLocks noChangeAspect="1"/>
                </p:cNvPicPr>
                <p:nvPr/>
              </p:nvPicPr>
              <p:blipFill>
                <a:blip r:embed="rId7" cstate="print">
                  <a:duotone>
                    <a:prstClr val="black"/>
                    <a:srgbClr val="21423D">
                      <a:tint val="45000"/>
                      <a:satMod val="400000"/>
                    </a:srgbClr>
                  </a:duotone>
                  <a:extLst>
                    <a:ext uri="{28A0092B-C50C-407E-A947-70E740481C1C}">
                      <a14:useLocalDpi xmlns:a14="http://schemas.microsoft.com/office/drawing/2010/main" val="0"/>
                    </a:ext>
                  </a:extLst>
                </a:blip>
                <a:stretch>
                  <a:fillRect/>
                </a:stretch>
              </p:blipFill>
              <p:spPr>
                <a:xfrm>
                  <a:off x="6705717" y="2610907"/>
                  <a:ext cx="2539682" cy="2539682"/>
                </a:xfrm>
                <a:prstGeom prst="rect">
                  <a:avLst/>
                </a:prstGeom>
              </p:spPr>
            </p:pic>
            <p:pic>
              <p:nvPicPr>
                <p:cNvPr id="143" name="Picture 142"/>
                <p:cNvPicPr>
                  <a:picLocks noChangeAspect="1"/>
                </p:cNvPicPr>
                <p:nvPr/>
              </p:nvPicPr>
              <p:blipFill>
                <a:blip r:embed="rId8" cstate="print">
                  <a:duotone>
                    <a:prstClr val="black"/>
                    <a:srgbClr val="21423D">
                      <a:tint val="45000"/>
                      <a:satMod val="400000"/>
                    </a:srgbClr>
                  </a:duotone>
                  <a:extLst>
                    <a:ext uri="{28A0092B-C50C-407E-A947-70E740481C1C}">
                      <a14:useLocalDpi xmlns:a14="http://schemas.microsoft.com/office/drawing/2010/main" val="0"/>
                    </a:ext>
                  </a:extLst>
                </a:blip>
                <a:stretch>
                  <a:fillRect/>
                </a:stretch>
              </p:blipFill>
              <p:spPr>
                <a:xfrm>
                  <a:off x="8109582" y="1223408"/>
                  <a:ext cx="2539677" cy="2539686"/>
                </a:xfrm>
                <a:prstGeom prst="rect">
                  <a:avLst/>
                </a:prstGeom>
              </p:spPr>
            </p:pic>
          </p:grpSp>
        </p:grpSp>
        <p:sp>
          <p:nvSpPr>
            <p:cNvPr id="111" name="Down Arrow 110"/>
            <p:cNvSpPr/>
            <p:nvPr/>
          </p:nvSpPr>
          <p:spPr>
            <a:xfrm rot="16200000" flipH="1">
              <a:off x="6481885" y="4764228"/>
              <a:ext cx="280504" cy="667945"/>
            </a:xfrm>
            <a:prstGeom prst="downArrow">
              <a:avLst/>
            </a:prstGeom>
            <a:solidFill>
              <a:srgbClr val="89898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2" name="Picture 111"/>
            <p:cNvPicPr>
              <a:picLocks noChangeAspect="1"/>
            </p:cNvPicPr>
            <p:nvPr/>
          </p:nvPicPr>
          <p:blipFill rotWithShape="1">
            <a:blip r:embed="rId9" cstate="print">
              <a:duotone>
                <a:srgbClr val="21715E">
                  <a:shade val="45000"/>
                  <a:satMod val="135000"/>
                </a:srgbClr>
                <a:prstClr val="white"/>
              </a:duotone>
              <a:extLst>
                <a:ext uri="{28A0092B-C50C-407E-A947-70E740481C1C}">
                  <a14:useLocalDpi xmlns:a14="http://schemas.microsoft.com/office/drawing/2010/main" val="0"/>
                </a:ext>
              </a:extLst>
            </a:blip>
            <a:srcRect b="13754"/>
            <a:stretch/>
          </p:blipFill>
          <p:spPr>
            <a:xfrm>
              <a:off x="6968035" y="4514356"/>
              <a:ext cx="732295" cy="631569"/>
            </a:xfrm>
            <a:prstGeom prst="rect">
              <a:avLst/>
            </a:prstGeom>
          </p:spPr>
        </p:pic>
        <p:grpSp>
          <p:nvGrpSpPr>
            <p:cNvPr id="113" name="Group 112"/>
            <p:cNvGrpSpPr/>
            <p:nvPr/>
          </p:nvGrpSpPr>
          <p:grpSpPr>
            <a:xfrm>
              <a:off x="6287103" y="5509089"/>
              <a:ext cx="2098449" cy="1015663"/>
              <a:chOff x="6131482" y="3897021"/>
              <a:chExt cx="2011839" cy="860196"/>
            </a:xfrm>
          </p:grpSpPr>
          <p:sp>
            <p:nvSpPr>
              <p:cNvPr id="135" name="TextBox 134"/>
              <p:cNvSpPr txBox="1"/>
              <p:nvPr/>
            </p:nvSpPr>
            <p:spPr>
              <a:xfrm>
                <a:off x="6131482" y="3897021"/>
                <a:ext cx="2011839" cy="860196"/>
              </a:xfrm>
              <a:prstGeom prst="rect">
                <a:avLst/>
              </a:prstGeom>
              <a:solidFill>
                <a:srgbClr val="31635C"/>
              </a:solidFill>
              <a:ln>
                <a:solidFill>
                  <a:srgbClr val="EAEAEA"/>
                </a:solidFill>
              </a:ln>
            </p:spPr>
            <p:txBody>
              <a:bodyPr wrap="square" rtlCol="0">
                <a:spAutoFit/>
              </a:bodyPr>
              <a:lstStyle/>
              <a:p>
                <a:pPr lvl="1"/>
                <a:r>
                  <a:rPr lang="en-US" sz="1200" i="1" dirty="0">
                    <a:solidFill>
                      <a:schemeClr val="bg1"/>
                    </a:solidFill>
                    <a:ea typeface="Segoe UI" panose="020B0502040204020203" pitchFamily="34" charset="0"/>
                    <a:cs typeface="Segoe UI" panose="020B0502040204020203" pitchFamily="34" charset="0"/>
                  </a:rPr>
                  <a:t>Logistic Regression to predict downtime   and throughput reduction and to identify Key Factors </a:t>
                </a:r>
              </a:p>
            </p:txBody>
          </p:sp>
          <p:sp>
            <p:nvSpPr>
              <p:cNvPr id="136" name="TextBox 135"/>
              <p:cNvSpPr txBox="1"/>
              <p:nvPr/>
            </p:nvSpPr>
            <p:spPr>
              <a:xfrm>
                <a:off x="6232592" y="4119488"/>
                <a:ext cx="354903" cy="338865"/>
              </a:xfrm>
              <a:prstGeom prst="rect">
                <a:avLst/>
              </a:prstGeom>
              <a:noFill/>
            </p:spPr>
            <p:txBody>
              <a:bodyPr wrap="square" rtlCol="0">
                <a:spAutoFit/>
              </a:bodyPr>
              <a:lstStyle/>
              <a:p>
                <a:r>
                  <a:rPr lang="en-US" sz="2000" b="1" dirty="0">
                    <a:solidFill>
                      <a:schemeClr val="bg1"/>
                    </a:solidFill>
                    <a:ea typeface="Segoe UI" panose="020B0502040204020203" pitchFamily="34" charset="0"/>
                    <a:cs typeface="Segoe UI" panose="020B0502040204020203" pitchFamily="34" charset="0"/>
                  </a:rPr>
                  <a:t>4</a:t>
                </a:r>
              </a:p>
            </p:txBody>
          </p:sp>
        </p:grpSp>
        <p:sp>
          <p:nvSpPr>
            <p:cNvPr id="114" name="Down Arrow 113"/>
            <p:cNvSpPr/>
            <p:nvPr/>
          </p:nvSpPr>
          <p:spPr>
            <a:xfrm rot="16200000" flipH="1">
              <a:off x="7982763" y="4750580"/>
              <a:ext cx="280504" cy="667945"/>
            </a:xfrm>
            <a:prstGeom prst="downArrow">
              <a:avLst/>
            </a:prstGeom>
            <a:solidFill>
              <a:srgbClr val="89898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5" name="Picture 1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19936" y="3981471"/>
              <a:ext cx="2965984" cy="2328908"/>
            </a:xfrm>
            <a:prstGeom prst="rect">
              <a:avLst/>
            </a:prstGeom>
            <a:ln w="9525">
              <a:solidFill>
                <a:srgbClr val="74819C"/>
              </a:solidFill>
            </a:ln>
          </p:spPr>
        </p:pic>
        <p:grpSp>
          <p:nvGrpSpPr>
            <p:cNvPr id="116" name="Group 115"/>
            <p:cNvGrpSpPr/>
            <p:nvPr/>
          </p:nvGrpSpPr>
          <p:grpSpPr>
            <a:xfrm>
              <a:off x="2922442" y="3856390"/>
              <a:ext cx="3343675" cy="2834640"/>
              <a:chOff x="2983687" y="2530916"/>
              <a:chExt cx="3343675" cy="2834640"/>
            </a:xfrm>
          </p:grpSpPr>
          <p:cxnSp>
            <p:nvCxnSpPr>
              <p:cNvPr id="121" name="Straight Arrow Connector 120"/>
              <p:cNvCxnSpPr/>
              <p:nvPr/>
            </p:nvCxnSpPr>
            <p:spPr>
              <a:xfrm flipH="1">
                <a:off x="4971163" y="3038936"/>
                <a:ext cx="0" cy="640080"/>
              </a:xfrm>
              <a:prstGeom prst="straightConnector1">
                <a:avLst/>
              </a:prstGeom>
              <a:ln w="28575">
                <a:solidFill>
                  <a:srgbClr val="74819C"/>
                </a:solidFill>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122" name="Group 121"/>
              <p:cNvGrpSpPr/>
              <p:nvPr/>
            </p:nvGrpSpPr>
            <p:grpSpPr>
              <a:xfrm>
                <a:off x="2983687" y="2530916"/>
                <a:ext cx="3343675" cy="2834640"/>
                <a:chOff x="2998684" y="2324858"/>
                <a:chExt cx="3343675" cy="2834640"/>
              </a:xfrm>
            </p:grpSpPr>
            <p:sp>
              <p:nvSpPr>
                <p:cNvPr id="123" name="TextBox 122"/>
                <p:cNvSpPr txBox="1"/>
                <p:nvPr/>
              </p:nvSpPr>
              <p:spPr>
                <a:xfrm>
                  <a:off x="3150702" y="2368476"/>
                  <a:ext cx="3009552" cy="400110"/>
                </a:xfrm>
                <a:prstGeom prst="rect">
                  <a:avLst/>
                </a:prstGeom>
                <a:solidFill>
                  <a:srgbClr val="333F50"/>
                </a:solidFill>
              </p:spPr>
              <p:txBody>
                <a:bodyPr wrap="square" rtlCol="0">
                  <a:spAutoFit/>
                </a:bodyPr>
                <a:lstStyle/>
                <a:p>
                  <a:pPr algn="ctr"/>
                  <a:r>
                    <a:rPr lang="en-US" sz="2000" b="1" i="1" dirty="0">
                      <a:solidFill>
                        <a:schemeClr val="bg1"/>
                      </a:solidFill>
                      <a:ea typeface="Segoe UI" panose="020B0502040204020203" pitchFamily="34" charset="0"/>
                      <a:cs typeface="Segoe UI" panose="020B0502040204020203" pitchFamily="34" charset="0"/>
                    </a:rPr>
                    <a:t>2</a:t>
                  </a:r>
                  <a:r>
                    <a:rPr lang="en-US" sz="1400" b="1" i="1" dirty="0">
                      <a:solidFill>
                        <a:schemeClr val="bg1"/>
                      </a:solidFill>
                      <a:ea typeface="Segoe UI" panose="020B0502040204020203" pitchFamily="34" charset="0"/>
                      <a:cs typeface="Segoe UI" panose="020B0502040204020203" pitchFamily="34" charset="0"/>
                    </a:rPr>
                    <a:t> </a:t>
                  </a:r>
                  <a:r>
                    <a:rPr lang="en-US" sz="1200" i="1" dirty="0">
                      <a:solidFill>
                        <a:schemeClr val="bg1"/>
                      </a:solidFill>
                      <a:ea typeface="Segoe UI" panose="020B0502040204020203" pitchFamily="34" charset="0"/>
                      <a:cs typeface="Segoe UI" panose="020B0502040204020203" pitchFamily="34" charset="0"/>
                    </a:rPr>
                    <a:t>Interleaved Master Database</a:t>
                  </a:r>
                </a:p>
              </p:txBody>
            </p:sp>
            <p:sp>
              <p:nvSpPr>
                <p:cNvPr id="124" name="TextBox 123"/>
                <p:cNvSpPr txBox="1"/>
                <p:nvPr/>
              </p:nvSpPr>
              <p:spPr>
                <a:xfrm>
                  <a:off x="3150702" y="4702624"/>
                  <a:ext cx="3009552" cy="400110"/>
                </a:xfrm>
                <a:prstGeom prst="rect">
                  <a:avLst/>
                </a:prstGeom>
                <a:solidFill>
                  <a:srgbClr val="333F50"/>
                </a:solidFill>
              </p:spPr>
              <p:txBody>
                <a:bodyPr wrap="square" rtlCol="0">
                  <a:spAutoFit/>
                </a:bodyPr>
                <a:lstStyle>
                  <a:defPPr>
                    <a:defRPr lang="en-US"/>
                  </a:defPPr>
                  <a:lvl1pPr algn="ctr">
                    <a:defRPr sz="2000" b="1" i="1">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latin typeface="+mn-lt"/>
                    </a:rPr>
                    <a:t>3 </a:t>
                  </a:r>
                  <a:r>
                    <a:rPr lang="en-US" sz="1200" b="0" dirty="0">
                      <a:latin typeface="+mn-lt"/>
                    </a:rPr>
                    <a:t>Data Mart for Model building</a:t>
                  </a:r>
                </a:p>
              </p:txBody>
            </p:sp>
            <p:cxnSp>
              <p:nvCxnSpPr>
                <p:cNvPr id="125" name="Straight Arrow Connector 124"/>
                <p:cNvCxnSpPr/>
                <p:nvPr/>
              </p:nvCxnSpPr>
              <p:spPr>
                <a:xfrm flipH="1">
                  <a:off x="3579993" y="2832878"/>
                  <a:ext cx="0" cy="640080"/>
                </a:xfrm>
                <a:prstGeom prst="straightConnector1">
                  <a:avLst/>
                </a:prstGeom>
                <a:ln w="28575">
                  <a:solidFill>
                    <a:srgbClr val="74819C"/>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126" name="Rectangle 125"/>
                <p:cNvSpPr/>
                <p:nvPr/>
              </p:nvSpPr>
              <p:spPr>
                <a:xfrm>
                  <a:off x="2998684" y="2324858"/>
                  <a:ext cx="3280480" cy="2834640"/>
                </a:xfrm>
                <a:prstGeom prst="rect">
                  <a:avLst/>
                </a:prstGeom>
                <a:noFill/>
                <a:ln>
                  <a:solidFill>
                    <a:srgbClr val="2142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p:cNvSpPr txBox="1"/>
                <p:nvPr/>
              </p:nvSpPr>
              <p:spPr>
                <a:xfrm>
                  <a:off x="4788654" y="3529921"/>
                  <a:ext cx="1371600" cy="276999"/>
                </a:xfrm>
                <a:prstGeom prst="rect">
                  <a:avLst/>
                </a:prstGeom>
                <a:solidFill>
                  <a:srgbClr val="74819C"/>
                </a:solidFill>
              </p:spPr>
              <p:txBody>
                <a:bodyPr wrap="square" rtlCol="0">
                  <a:spAutoFit/>
                </a:bodyPr>
                <a:lstStyle>
                  <a:defPPr>
                    <a:defRPr lang="en-US"/>
                  </a:defPPr>
                  <a:lvl1pPr algn="ctr">
                    <a:defRPr sz="1600" i="1">
                      <a:latin typeface="Segoe UI" panose="020B0502040204020203" pitchFamily="34" charset="0"/>
                      <a:ea typeface="Segoe UI" panose="020B0502040204020203" pitchFamily="34" charset="0"/>
                      <a:cs typeface="Segoe UI" panose="020B0502040204020203" pitchFamily="34" charset="0"/>
                    </a:defRPr>
                  </a:lvl1pPr>
                </a:lstStyle>
                <a:p>
                  <a:r>
                    <a:rPr lang="en-US" sz="1200" dirty="0">
                      <a:latin typeface="+mn-lt"/>
                    </a:rPr>
                    <a:t>Non-Event File</a:t>
                  </a:r>
                </a:p>
              </p:txBody>
            </p:sp>
            <p:sp>
              <p:nvSpPr>
                <p:cNvPr id="128" name="TextBox 127"/>
                <p:cNvSpPr txBox="1"/>
                <p:nvPr/>
              </p:nvSpPr>
              <p:spPr>
                <a:xfrm>
                  <a:off x="3087909" y="3529921"/>
                  <a:ext cx="1371600" cy="276999"/>
                </a:xfrm>
                <a:prstGeom prst="rect">
                  <a:avLst/>
                </a:prstGeom>
                <a:solidFill>
                  <a:srgbClr val="74819C"/>
                </a:solidFill>
              </p:spPr>
              <p:txBody>
                <a:bodyPr wrap="square" rtlCol="0">
                  <a:spAutoFit/>
                </a:bodyPr>
                <a:lstStyle/>
                <a:p>
                  <a:pPr algn="ctr"/>
                  <a:r>
                    <a:rPr lang="en-US" sz="1200" i="1" dirty="0">
                      <a:ea typeface="Segoe UI" panose="020B0502040204020203" pitchFamily="34" charset="0"/>
                      <a:cs typeface="Segoe UI" panose="020B0502040204020203" pitchFamily="34" charset="0"/>
                    </a:rPr>
                    <a:t>Event Subset file</a:t>
                  </a:r>
                </a:p>
              </p:txBody>
            </p:sp>
            <p:sp>
              <p:nvSpPr>
                <p:cNvPr id="129" name="Plus 128"/>
                <p:cNvSpPr/>
                <p:nvPr/>
              </p:nvSpPr>
              <p:spPr>
                <a:xfrm>
                  <a:off x="4468849" y="3528364"/>
                  <a:ext cx="295550" cy="339483"/>
                </a:xfrm>
                <a:prstGeom prst="mathPlus">
                  <a:avLst/>
                </a:prstGeom>
                <a:solidFill>
                  <a:srgbClr val="89898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0" name="TextBox 129"/>
                <p:cNvSpPr txBox="1"/>
                <p:nvPr/>
              </p:nvSpPr>
              <p:spPr>
                <a:xfrm>
                  <a:off x="3586088" y="2792026"/>
                  <a:ext cx="873421" cy="461665"/>
                </a:xfrm>
                <a:prstGeom prst="rect">
                  <a:avLst/>
                </a:prstGeom>
                <a:noFill/>
                <a:ln>
                  <a:noFill/>
                </a:ln>
              </p:spPr>
              <p:txBody>
                <a:bodyPr wrap="square" rtlCol="0">
                  <a:spAutoFit/>
                </a:bodyPr>
                <a:lstStyle/>
                <a:p>
                  <a:r>
                    <a:rPr lang="en-US" sz="800" dirty="0">
                      <a:ea typeface="Segoe UI" panose="020B0502040204020203" pitchFamily="34" charset="0"/>
                      <a:cs typeface="Segoe UI" panose="020B0502040204020203" pitchFamily="34" charset="0"/>
                    </a:rPr>
                    <a:t>Extracted only 1 hour data prior to target event</a:t>
                  </a:r>
                </a:p>
              </p:txBody>
            </p:sp>
            <p:sp>
              <p:nvSpPr>
                <p:cNvPr id="131" name="TextBox 130"/>
                <p:cNvSpPr txBox="1"/>
                <p:nvPr/>
              </p:nvSpPr>
              <p:spPr>
                <a:xfrm>
                  <a:off x="5049283" y="2784777"/>
                  <a:ext cx="1293076" cy="646331"/>
                </a:xfrm>
                <a:prstGeom prst="rect">
                  <a:avLst/>
                </a:prstGeom>
                <a:noFill/>
                <a:ln>
                  <a:noFill/>
                </a:ln>
              </p:spPr>
              <p:txBody>
                <a:bodyPr wrap="square" rtlCol="0">
                  <a:spAutoFit/>
                </a:bodyPr>
                <a:lstStyle/>
                <a:p>
                  <a:r>
                    <a:rPr lang="en-US" sz="900" dirty="0">
                      <a:ea typeface="Segoe UI" panose="020B0502040204020203" pitchFamily="34" charset="0"/>
                      <a:cs typeface="Segoe UI" panose="020B0502040204020203" pitchFamily="34" charset="0"/>
                    </a:rPr>
                    <a:t>Defined Non-Event and Applied various conditions on 1-hour time frame</a:t>
                  </a:r>
                </a:p>
              </p:txBody>
            </p:sp>
            <p:cxnSp>
              <p:nvCxnSpPr>
                <p:cNvPr id="132" name="Straight Arrow Connector 131"/>
                <p:cNvCxnSpPr/>
                <p:nvPr/>
              </p:nvCxnSpPr>
              <p:spPr>
                <a:xfrm flipH="1">
                  <a:off x="4616624" y="3907083"/>
                  <a:ext cx="0" cy="731520"/>
                </a:xfrm>
                <a:prstGeom prst="straightConnector1">
                  <a:avLst/>
                </a:prstGeom>
                <a:ln w="28575">
                  <a:solidFill>
                    <a:srgbClr val="74819C"/>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133" name="TextBox 132"/>
                <p:cNvSpPr txBox="1"/>
                <p:nvPr/>
              </p:nvSpPr>
              <p:spPr>
                <a:xfrm>
                  <a:off x="4685019" y="4023233"/>
                  <a:ext cx="1505877" cy="507831"/>
                </a:xfrm>
                <a:prstGeom prst="rect">
                  <a:avLst/>
                </a:prstGeom>
                <a:noFill/>
                <a:ln>
                  <a:noFill/>
                </a:ln>
              </p:spPr>
              <p:txBody>
                <a:bodyPr wrap="square" rtlCol="0">
                  <a:spAutoFit/>
                </a:bodyPr>
                <a:lstStyle/>
                <a:p>
                  <a:r>
                    <a:rPr lang="en-US" sz="900" dirty="0">
                      <a:ea typeface="Segoe UI" panose="020B0502040204020203" pitchFamily="34" charset="0"/>
                      <a:cs typeface="Segoe UI" panose="020B0502040204020203" pitchFamily="34" charset="0"/>
                    </a:rPr>
                    <a:t>ii. Converted  time –series data into cross sectional form</a:t>
                  </a:r>
                </a:p>
              </p:txBody>
            </p:sp>
            <p:sp>
              <p:nvSpPr>
                <p:cNvPr id="134" name="TextBox 133"/>
                <p:cNvSpPr txBox="1"/>
                <p:nvPr/>
              </p:nvSpPr>
              <p:spPr>
                <a:xfrm>
                  <a:off x="3246360" y="4026912"/>
                  <a:ext cx="1322705" cy="369332"/>
                </a:xfrm>
                <a:prstGeom prst="rect">
                  <a:avLst/>
                </a:prstGeom>
                <a:noFill/>
                <a:ln>
                  <a:noFill/>
                </a:ln>
              </p:spPr>
              <p:txBody>
                <a:bodyPr wrap="square" rtlCol="0">
                  <a:spAutoFit/>
                </a:bodyPr>
                <a:lstStyle/>
                <a:p>
                  <a:r>
                    <a:rPr lang="en-US" sz="900" dirty="0" err="1">
                      <a:ea typeface="Segoe UI" panose="020B0502040204020203" pitchFamily="34" charset="0"/>
                      <a:cs typeface="Segoe UI" panose="020B0502040204020203" pitchFamily="34" charset="0"/>
                    </a:rPr>
                    <a:t>i</a:t>
                  </a:r>
                  <a:r>
                    <a:rPr lang="en-US" sz="900" dirty="0">
                      <a:ea typeface="Segoe UI" panose="020B0502040204020203" pitchFamily="34" charset="0"/>
                      <a:cs typeface="Segoe UI" panose="020B0502040204020203" pitchFamily="34" charset="0"/>
                    </a:rPr>
                    <a:t>. Collated file in Time series format</a:t>
                  </a:r>
                </a:p>
              </p:txBody>
            </p:sp>
          </p:grpSp>
        </p:grpSp>
        <p:sp>
          <p:nvSpPr>
            <p:cNvPr id="117" name="TextBox 116"/>
            <p:cNvSpPr txBox="1"/>
            <p:nvPr/>
          </p:nvSpPr>
          <p:spPr>
            <a:xfrm>
              <a:off x="-102285" y="3439593"/>
              <a:ext cx="2511188" cy="307777"/>
            </a:xfrm>
            <a:prstGeom prst="rect">
              <a:avLst/>
            </a:prstGeom>
            <a:noFill/>
          </p:spPr>
          <p:txBody>
            <a:bodyPr wrap="square" rtlCol="0">
              <a:spAutoFit/>
            </a:bodyPr>
            <a:lstStyle/>
            <a:p>
              <a:pPr algn="ctr"/>
              <a:r>
                <a:rPr lang="en-US" sz="1400" b="1" dirty="0">
                  <a:solidFill>
                    <a:srgbClr val="44546A"/>
                  </a:solidFill>
                </a:rPr>
                <a:t>I  Data Understanding</a:t>
              </a:r>
            </a:p>
          </p:txBody>
        </p:sp>
        <p:sp>
          <p:nvSpPr>
            <p:cNvPr id="118" name="TextBox 117"/>
            <p:cNvSpPr txBox="1"/>
            <p:nvPr/>
          </p:nvSpPr>
          <p:spPr>
            <a:xfrm>
              <a:off x="3200410" y="3439593"/>
              <a:ext cx="2511188" cy="307777"/>
            </a:xfrm>
            <a:prstGeom prst="rect">
              <a:avLst/>
            </a:prstGeom>
            <a:noFill/>
          </p:spPr>
          <p:txBody>
            <a:bodyPr wrap="square" rtlCol="0">
              <a:spAutoFit/>
            </a:bodyPr>
            <a:lstStyle/>
            <a:p>
              <a:pPr algn="ctr"/>
              <a:r>
                <a:rPr lang="en-US" sz="1400" b="1" dirty="0">
                  <a:solidFill>
                    <a:srgbClr val="44546A"/>
                  </a:solidFill>
                </a:rPr>
                <a:t>II Data Preparation</a:t>
              </a:r>
            </a:p>
          </p:txBody>
        </p:sp>
        <p:sp>
          <p:nvSpPr>
            <p:cNvPr id="119" name="TextBox 118"/>
            <p:cNvSpPr txBox="1"/>
            <p:nvPr/>
          </p:nvSpPr>
          <p:spPr>
            <a:xfrm>
              <a:off x="8973271" y="3439593"/>
              <a:ext cx="2713137" cy="307777"/>
            </a:xfrm>
            <a:prstGeom prst="rect">
              <a:avLst/>
            </a:prstGeom>
            <a:noFill/>
          </p:spPr>
          <p:txBody>
            <a:bodyPr wrap="square" rtlCol="0">
              <a:spAutoFit/>
            </a:bodyPr>
            <a:lstStyle/>
            <a:p>
              <a:pPr algn="ctr"/>
              <a:r>
                <a:rPr lang="en-US" sz="1400" b="1" dirty="0">
                  <a:solidFill>
                    <a:srgbClr val="44546A"/>
                  </a:solidFill>
                </a:rPr>
                <a:t>IV  Real Time Dashboard</a:t>
              </a:r>
            </a:p>
          </p:txBody>
        </p:sp>
        <p:sp>
          <p:nvSpPr>
            <p:cNvPr id="120" name="TextBox 119"/>
            <p:cNvSpPr txBox="1"/>
            <p:nvPr/>
          </p:nvSpPr>
          <p:spPr>
            <a:xfrm>
              <a:off x="6093665" y="3439593"/>
              <a:ext cx="2511188" cy="307777"/>
            </a:xfrm>
            <a:prstGeom prst="rect">
              <a:avLst/>
            </a:prstGeom>
            <a:noFill/>
          </p:spPr>
          <p:txBody>
            <a:bodyPr wrap="square" rtlCol="0">
              <a:spAutoFit/>
            </a:bodyPr>
            <a:lstStyle/>
            <a:p>
              <a:pPr algn="ctr"/>
              <a:r>
                <a:rPr lang="en-US" sz="1400" b="1" dirty="0">
                  <a:solidFill>
                    <a:srgbClr val="44546A"/>
                  </a:solidFill>
                </a:rPr>
                <a:t>III  Model Building</a:t>
              </a:r>
            </a:p>
          </p:txBody>
        </p:sp>
      </p:grpSp>
      <p:sp>
        <p:nvSpPr>
          <p:cNvPr id="152" name="Rectangle 151"/>
          <p:cNvSpPr/>
          <p:nvPr/>
        </p:nvSpPr>
        <p:spPr>
          <a:xfrm>
            <a:off x="138483" y="679402"/>
            <a:ext cx="5926450"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Leading Snack Company</a:t>
            </a:r>
            <a:endParaRPr lang="en-US" sz="1600" b="1" dirty="0">
              <a:solidFill>
                <a:srgbClr val="44546A"/>
              </a:solidFill>
            </a:endParaRPr>
          </a:p>
        </p:txBody>
      </p:sp>
    </p:spTree>
    <p:extLst>
      <p:ext uri="{BB962C8B-B14F-4D97-AF65-F5344CB8AC3E}">
        <p14:creationId xmlns:p14="http://schemas.microsoft.com/office/powerpoint/2010/main" val="3982544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256518" y="109396"/>
            <a:ext cx="8620782" cy="546632"/>
          </a:xfrm>
          <a:prstGeom prst="rect">
            <a:avLst/>
          </a:prstGeom>
          <a:solidFill>
            <a:schemeClr val="bg1"/>
          </a:solidFill>
        </p:spPr>
        <p:txBody>
          <a:bodyPr vert="horz" lIns="121789" tIns="60895" rIns="121789" bIns="60895" rtlCol="0" anchor="ctr">
            <a:noAutofit/>
          </a:bodyPr>
          <a:lstStyle/>
          <a:p>
            <a:pPr>
              <a:spcBef>
                <a:spcPct val="0"/>
              </a:spcBef>
            </a:pPr>
            <a:r>
              <a:rPr lang="en-US" sz="2800" b="1" spc="-96" dirty="0">
                <a:ln w="3175">
                  <a:noFill/>
                </a:ln>
                <a:solidFill>
                  <a:srgbClr val="44546A"/>
                </a:solidFill>
                <a:ea typeface="Segoe UI" panose="020B0502040204020203" pitchFamily="34" charset="0"/>
                <a:cs typeface="Segoe UI" panose="020B0502040204020203" pitchFamily="34" charset="0"/>
              </a:rPr>
              <a:t>Risk Identification By Modeling Customer Behavioral Patterns</a:t>
            </a:r>
          </a:p>
        </p:txBody>
      </p:sp>
      <p:sp>
        <p:nvSpPr>
          <p:cNvPr id="54" name="Slide Number Placeholder 5"/>
          <p:cNvSpPr txBox="1">
            <a:spLocks/>
          </p:cNvSpPr>
          <p:nvPr/>
        </p:nvSpPr>
        <p:spPr>
          <a:xfrm>
            <a:off x="9432702"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0414F87-21CC-45C6-A33F-A15A7E070B6F}" type="slidenum">
              <a:rPr lang="en-US" sz="1200" smtClean="0">
                <a:solidFill>
                  <a:srgbClr val="000000">
                    <a:tint val="75000"/>
                  </a:srgbClr>
                </a:solidFill>
              </a:rPr>
              <a:pPr algn="r"/>
              <a:t>3</a:t>
            </a:fld>
            <a:endParaRPr lang="en-US" sz="1200" dirty="0">
              <a:solidFill>
                <a:srgbClr val="000000">
                  <a:tint val="75000"/>
                </a:srgbClr>
              </a:solidFill>
            </a:endParaRPr>
          </a:p>
        </p:txBody>
      </p:sp>
      <p:sp>
        <p:nvSpPr>
          <p:cNvPr id="28" name="Rectangle 27"/>
          <p:cNvSpPr/>
          <p:nvPr/>
        </p:nvSpPr>
        <p:spPr>
          <a:xfrm>
            <a:off x="1" y="1226542"/>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5" name="Rectangle 34"/>
          <p:cNvSpPr/>
          <p:nvPr/>
        </p:nvSpPr>
        <p:spPr>
          <a:xfrm>
            <a:off x="175287" y="1204890"/>
            <a:ext cx="11983879"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b="1" dirty="0">
                <a:solidFill>
                  <a:srgbClr val="44546A"/>
                </a:solidFill>
              </a:rPr>
              <a:t>The Problem: </a:t>
            </a:r>
            <a:r>
              <a:rPr lang="en-US" sz="1600" dirty="0">
                <a:solidFill>
                  <a:srgbClr val="44546A"/>
                </a:solidFill>
              </a:rPr>
              <a:t>Costs incurred due to warranty claims had a negative impact of almost 2.5% on the bottom line</a:t>
            </a:r>
          </a:p>
        </p:txBody>
      </p:sp>
      <p:grpSp>
        <p:nvGrpSpPr>
          <p:cNvPr id="5" name="Group 4"/>
          <p:cNvGrpSpPr/>
          <p:nvPr/>
        </p:nvGrpSpPr>
        <p:grpSpPr>
          <a:xfrm>
            <a:off x="251807" y="1765837"/>
            <a:ext cx="11688387" cy="1520546"/>
            <a:chOff x="260343" y="1842298"/>
            <a:chExt cx="11688387" cy="1520546"/>
          </a:xfrm>
        </p:grpSpPr>
        <p:sp>
          <p:nvSpPr>
            <p:cNvPr id="29" name="Rectangle 28"/>
            <p:cNvSpPr/>
            <p:nvPr/>
          </p:nvSpPr>
          <p:spPr>
            <a:xfrm>
              <a:off x="260343"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30" name="Rectangle 29"/>
            <p:cNvSpPr/>
            <p:nvPr/>
          </p:nvSpPr>
          <p:spPr>
            <a:xfrm>
              <a:off x="260343"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1" name="Rectangle 30"/>
            <p:cNvSpPr/>
            <p:nvPr/>
          </p:nvSpPr>
          <p:spPr>
            <a:xfrm>
              <a:off x="270586" y="2208918"/>
              <a:ext cx="3499537" cy="867930"/>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Warranty claim predictions were based on an historical average computed across all categories of drivers</a:t>
              </a:r>
            </a:p>
          </p:txBody>
        </p:sp>
        <p:sp>
          <p:nvSpPr>
            <p:cNvPr id="32" name="Rectangle 31"/>
            <p:cNvSpPr/>
            <p:nvPr/>
          </p:nvSpPr>
          <p:spPr>
            <a:xfrm>
              <a:off x="270586" y="1842298"/>
              <a:ext cx="2534636" cy="338554"/>
            </a:xfrm>
            <a:prstGeom prst="rect">
              <a:avLst/>
            </a:prstGeom>
          </p:spPr>
          <p:txBody>
            <a:bodyPr wrap="square">
              <a:spAutoFit/>
            </a:bodyPr>
            <a:lstStyle/>
            <a:p>
              <a:r>
                <a:rPr lang="en-US" sz="1600" b="1" dirty="0">
                  <a:solidFill>
                    <a:srgbClr val="44546A"/>
                  </a:solidFill>
                </a:rPr>
                <a:t>The “Before” State</a:t>
              </a:r>
            </a:p>
          </p:txBody>
        </p:sp>
        <p:sp>
          <p:nvSpPr>
            <p:cNvPr id="33" name="Rectangle 32"/>
            <p:cNvSpPr/>
            <p:nvPr/>
          </p:nvSpPr>
          <p:spPr>
            <a:xfrm>
              <a:off x="8301385"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34" name="Rectangle 33"/>
            <p:cNvSpPr/>
            <p:nvPr/>
          </p:nvSpPr>
          <p:spPr>
            <a:xfrm>
              <a:off x="8297111" y="2208918"/>
              <a:ext cx="3651619"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Warranty costs reduced by 35% for the “long pause and short trips” driving style due to proactive ‘drive right’ messaging communicated to at-risk drivers</a:t>
              </a:r>
            </a:p>
          </p:txBody>
        </p:sp>
        <p:sp>
          <p:nvSpPr>
            <p:cNvPr id="36" name="Rectangle 35"/>
            <p:cNvSpPr/>
            <p:nvPr/>
          </p:nvSpPr>
          <p:spPr>
            <a:xfrm>
              <a:off x="4255290"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38" name="Rectangle 37"/>
            <p:cNvSpPr/>
            <p:nvPr/>
          </p:nvSpPr>
          <p:spPr>
            <a:xfrm>
              <a:off x="4280864"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0" name="Rectangle 39"/>
            <p:cNvSpPr/>
            <p:nvPr/>
          </p:nvSpPr>
          <p:spPr>
            <a:xfrm>
              <a:off x="4292762" y="2208918"/>
              <a:ext cx="3569219"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Driving styles were identified based on vehicle usage and historical warranty claims which were then used to accurately predict future claims for each driving style</a:t>
              </a:r>
            </a:p>
          </p:txBody>
        </p:sp>
        <p:sp>
          <p:nvSpPr>
            <p:cNvPr id="42" name="Rectangle 41"/>
            <p:cNvSpPr/>
            <p:nvPr/>
          </p:nvSpPr>
          <p:spPr>
            <a:xfrm>
              <a:off x="4292762" y="1842298"/>
              <a:ext cx="2131840" cy="338554"/>
            </a:xfrm>
            <a:prstGeom prst="rect">
              <a:avLst/>
            </a:prstGeom>
          </p:spPr>
          <p:txBody>
            <a:bodyPr wrap="square">
              <a:spAutoFit/>
            </a:bodyPr>
            <a:lstStyle/>
            <a:p>
              <a:r>
                <a:rPr lang="en-US" sz="1600" b="1">
                  <a:solidFill>
                    <a:srgbClr val="44546A"/>
                  </a:solidFill>
                </a:rPr>
                <a:t>LatentView </a:t>
              </a:r>
              <a:r>
                <a:rPr lang="en-US" sz="1600" b="1" dirty="0">
                  <a:solidFill>
                    <a:srgbClr val="44546A"/>
                  </a:solidFill>
                </a:rPr>
                <a:t>Solution</a:t>
              </a:r>
            </a:p>
          </p:txBody>
        </p:sp>
        <p:sp>
          <p:nvSpPr>
            <p:cNvPr id="43" name="Rectangle 42"/>
            <p:cNvSpPr/>
            <p:nvPr/>
          </p:nvSpPr>
          <p:spPr>
            <a:xfrm>
              <a:off x="8297111" y="1842298"/>
              <a:ext cx="2534636" cy="338554"/>
            </a:xfrm>
            <a:prstGeom prst="rect">
              <a:avLst/>
            </a:prstGeom>
          </p:spPr>
          <p:txBody>
            <a:bodyPr wrap="square">
              <a:spAutoFit/>
            </a:bodyPr>
            <a:lstStyle/>
            <a:p>
              <a:r>
                <a:rPr lang="en-US" sz="1600" b="1" dirty="0">
                  <a:solidFill>
                    <a:srgbClr val="44546A"/>
                  </a:solidFill>
                </a:rPr>
                <a:t>The “After” State</a:t>
              </a:r>
            </a:p>
          </p:txBody>
        </p:sp>
      </p:grpSp>
      <p:sp>
        <p:nvSpPr>
          <p:cNvPr id="46" name="Rectangle 45"/>
          <p:cNvSpPr/>
          <p:nvPr/>
        </p:nvSpPr>
        <p:spPr>
          <a:xfrm>
            <a:off x="120389" y="650606"/>
            <a:ext cx="5926450"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Europe-based Iconic Automobile Manufacturer </a:t>
            </a:r>
          </a:p>
        </p:txBody>
      </p:sp>
      <p:sp>
        <p:nvSpPr>
          <p:cNvPr id="47" name="Rectangle 46"/>
          <p:cNvSpPr/>
          <p:nvPr/>
        </p:nvSpPr>
        <p:spPr>
          <a:xfrm>
            <a:off x="256518" y="3610761"/>
            <a:ext cx="7504558" cy="3178024"/>
          </a:xfrm>
          <a:prstGeom prst="rect">
            <a:avLst/>
          </a:prstGeom>
          <a:solidFill>
            <a:schemeClr val="bg1"/>
          </a:solidFill>
          <a:ln>
            <a:solidFill>
              <a:schemeClr val="tx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48" name="Picture 4" descr=" See full-sized image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769" y="3627187"/>
            <a:ext cx="519300" cy="5193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297111" y="4563083"/>
            <a:ext cx="3878791" cy="1184940"/>
          </a:xfrm>
          <a:prstGeom prst="rect">
            <a:avLst/>
          </a:prstGeom>
          <a:noFill/>
          <a:ln w="9525">
            <a:solidFill>
              <a:schemeClr val="tx1"/>
            </a:solidFill>
            <a:prstDash val="lgDashDotDot"/>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1" u="none" strike="noStrike" kern="0" cap="none" spc="0" normalizeH="0" baseline="0" noProof="0" dirty="0">
                <a:ln>
                  <a:noFill/>
                </a:ln>
                <a:solidFill>
                  <a:schemeClr val="accent5">
                    <a:lumMod val="75000"/>
                  </a:schemeClr>
                </a:solidFill>
                <a:effectLst/>
                <a:uLnTx/>
                <a:uFillTx/>
              </a:rPr>
              <a:t>C1 – &gt; 30K/</a:t>
            </a:r>
            <a:r>
              <a:rPr kumimoji="0" lang="en-US" sz="1100" b="1" i="1" u="none" strike="noStrike" kern="0" cap="none" spc="0" normalizeH="0" baseline="0" noProof="0" dirty="0" err="1">
                <a:ln>
                  <a:noFill/>
                </a:ln>
                <a:solidFill>
                  <a:schemeClr val="accent5">
                    <a:lumMod val="75000"/>
                  </a:schemeClr>
                </a:solidFill>
                <a:effectLst/>
                <a:uLnTx/>
                <a:uFillTx/>
              </a:rPr>
              <a:t>Yr</a:t>
            </a:r>
            <a:r>
              <a:rPr kumimoji="0" lang="en-US" sz="1100" b="1" i="1" u="none" strike="noStrike" kern="0" cap="none" spc="0" normalizeH="0" baseline="0" noProof="0" dirty="0">
                <a:ln>
                  <a:noFill/>
                </a:ln>
                <a:solidFill>
                  <a:schemeClr val="accent5">
                    <a:lumMod val="75000"/>
                  </a:schemeClr>
                </a:solidFill>
                <a:effectLst/>
                <a:uLnTx/>
                <a:uFillTx/>
              </a:rPr>
              <a:t>, 30% Long Trips, 25% - Acceleration &gt; 200KMPH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accent5">
                    <a:lumMod val="75000"/>
                  </a:schemeClr>
                </a:solidFill>
                <a:effectLst/>
                <a:uLnTx/>
                <a:uFillTx/>
              </a:rPr>
              <a:t>Typical Issues: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5">
                    <a:lumMod val="75000"/>
                  </a:schemeClr>
                </a:solidFill>
                <a:effectLst/>
                <a:uLnTx/>
                <a:uFillTx/>
              </a:rPr>
              <a:t>Head Gasket Failure, Soot in the oil, Engine mount issues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accent5">
                    <a:lumMod val="75000"/>
                  </a:schemeClr>
                </a:solidFill>
                <a:effectLst/>
                <a:uLnTx/>
                <a:uFillTx/>
              </a:rPr>
              <a:t>Calculated Risk: </a:t>
            </a:r>
            <a:r>
              <a:rPr kumimoji="0" lang="en-US" sz="1200" b="0" i="0" u="none" strike="noStrike" kern="0" cap="none" spc="0" normalizeH="0" baseline="0" noProof="0" dirty="0">
                <a:ln>
                  <a:noFill/>
                </a:ln>
                <a:solidFill>
                  <a:schemeClr val="accent5">
                    <a:lumMod val="75000"/>
                  </a:schemeClr>
                </a:solidFill>
                <a:effectLst/>
                <a:uLnTx/>
                <a:uFillTx/>
              </a:rPr>
              <a:t>€2.400,00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accent5">
                    <a:lumMod val="75000"/>
                  </a:schemeClr>
                </a:solidFill>
                <a:effectLst/>
                <a:uLnTx/>
                <a:uFillTx/>
              </a:rPr>
              <a:t>Risky Clusters:</a:t>
            </a:r>
            <a:r>
              <a:rPr kumimoji="0" lang="en-US" sz="1200" b="0" i="0" u="none" strike="noStrike" kern="0" cap="none" spc="0" normalizeH="0" baseline="0" noProof="0" dirty="0">
                <a:ln>
                  <a:noFill/>
                </a:ln>
                <a:solidFill>
                  <a:schemeClr val="accent5">
                    <a:lumMod val="75000"/>
                  </a:schemeClr>
                </a:solidFill>
                <a:effectLst/>
                <a:uLnTx/>
                <a:uFillTx/>
              </a:rPr>
              <a:t> C2, C6</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accent5">
                    <a:lumMod val="75000"/>
                  </a:schemeClr>
                </a:solidFill>
                <a:effectLst/>
                <a:uLnTx/>
                <a:uFillTx/>
              </a:rPr>
              <a:t>Cause: </a:t>
            </a:r>
            <a:r>
              <a:rPr kumimoji="0" lang="en-US" sz="1200" b="0" i="0" u="none" strike="noStrike" kern="0" cap="none" spc="0" normalizeH="0" baseline="0" noProof="0" dirty="0">
                <a:ln>
                  <a:noFill/>
                </a:ln>
                <a:solidFill>
                  <a:schemeClr val="accent5">
                    <a:lumMod val="75000"/>
                  </a:schemeClr>
                </a:solidFill>
                <a:effectLst/>
                <a:uLnTx/>
                <a:uFillTx/>
              </a:rPr>
              <a:t>High Acceleration in winter without heating </a:t>
            </a:r>
          </a:p>
        </p:txBody>
      </p:sp>
      <p:sp>
        <p:nvSpPr>
          <p:cNvPr id="52" name="TextBox 51"/>
          <p:cNvSpPr txBox="1"/>
          <p:nvPr/>
        </p:nvSpPr>
        <p:spPr>
          <a:xfrm>
            <a:off x="900069" y="3713852"/>
            <a:ext cx="223562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Controller Readout Data</a:t>
            </a:r>
          </a:p>
        </p:txBody>
      </p:sp>
      <p:pic>
        <p:nvPicPr>
          <p:cNvPr id="56" name="Picture 55"/>
          <p:cNvPicPr>
            <a:picLocks noChangeAspect="1"/>
          </p:cNvPicPr>
          <p:nvPr/>
        </p:nvPicPr>
        <p:blipFill rotWithShape="1">
          <a:blip r:embed="rId5"/>
          <a:srcRect l="77" t="13210" r="16641" b="39532"/>
          <a:stretch/>
        </p:blipFill>
        <p:spPr>
          <a:xfrm>
            <a:off x="594071" y="4185063"/>
            <a:ext cx="6747866" cy="2428998"/>
          </a:xfrm>
          <a:prstGeom prst="rect">
            <a:avLst/>
          </a:prstGeom>
        </p:spPr>
      </p:pic>
      <p:sp>
        <p:nvSpPr>
          <p:cNvPr id="70" name="Rectangle 69"/>
          <p:cNvSpPr/>
          <p:nvPr/>
        </p:nvSpPr>
        <p:spPr>
          <a:xfrm>
            <a:off x="4849727" y="3627187"/>
            <a:ext cx="2929318" cy="383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w="0"/>
                <a:solidFill>
                  <a:schemeClr val="accent2"/>
                </a:solidFill>
                <a:effectLst>
                  <a:outerShdw blurRad="38100" dist="19050" dir="2700000" algn="tl" rotWithShape="0">
                    <a:schemeClr val="dk1">
                      <a:alpha val="40000"/>
                    </a:schemeClr>
                  </a:outerShdw>
                </a:effectLst>
                <a:uLnTx/>
                <a:uFillTx/>
              </a:rPr>
              <a:t>Hypothesis Testing Tool</a:t>
            </a:r>
          </a:p>
        </p:txBody>
      </p:sp>
      <p:cxnSp>
        <p:nvCxnSpPr>
          <p:cNvPr id="71" name="Straight Arrow Connector 70"/>
          <p:cNvCxnSpPr>
            <a:endCxn id="50" idx="1"/>
          </p:cNvCxnSpPr>
          <p:nvPr/>
        </p:nvCxnSpPr>
        <p:spPr>
          <a:xfrm>
            <a:off x="7801898" y="5152228"/>
            <a:ext cx="495213" cy="3325"/>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756342" y="4128936"/>
            <a:ext cx="165012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ysClr val="windowText" lastClr="000000"/>
                </a:solidFill>
                <a:effectLst/>
                <a:uLnTx/>
                <a:uFillTx/>
              </a:rPr>
              <a:t>Output</a:t>
            </a:r>
          </a:p>
        </p:txBody>
      </p:sp>
    </p:spTree>
    <p:extLst>
      <p:ext uri="{BB962C8B-B14F-4D97-AF65-F5344CB8AC3E}">
        <p14:creationId xmlns:p14="http://schemas.microsoft.com/office/powerpoint/2010/main" val="37164364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 y="2237586"/>
            <a:ext cx="12192000" cy="731520"/>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latin typeface="Segoe UI"/>
              <a:cs typeface="Segoe UI"/>
            </a:endParaRPr>
          </a:p>
        </p:txBody>
      </p:sp>
      <p:sp>
        <p:nvSpPr>
          <p:cNvPr id="7" name="Rectangle 6"/>
          <p:cNvSpPr/>
          <p:nvPr/>
        </p:nvSpPr>
        <p:spPr>
          <a:xfrm>
            <a:off x="0" y="2969106"/>
            <a:ext cx="10450035" cy="147430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240189" y="3244031"/>
            <a:ext cx="10209845" cy="546632"/>
          </a:xfrm>
          <a:prstGeom prst="rect">
            <a:avLst/>
          </a:prstGeom>
          <a:noFill/>
        </p:spPr>
        <p:txBody>
          <a:bodyPr vert="horz" lIns="121789" tIns="60895" rIns="121789" bIns="60895" rtlCol="0" anchor="ctr">
            <a:noAutofit/>
          </a:bodyPr>
          <a:lstStyle/>
          <a:p>
            <a:pPr>
              <a:spcBef>
                <a:spcPct val="0"/>
              </a:spcBef>
            </a:pPr>
            <a:r>
              <a:rPr lang="en-IN" sz="2800" b="1" spc="-96" dirty="0">
                <a:ln w="3175">
                  <a:noFill/>
                </a:ln>
                <a:solidFill>
                  <a:srgbClr val="095879"/>
                </a:solidFill>
                <a:ea typeface="Segoe UI" panose="020B0502040204020203" pitchFamily="34" charset="0"/>
                <a:cs typeface="Segoe UI" panose="020B0502040204020203" pitchFamily="34" charset="0"/>
              </a:rPr>
              <a:t>‘Business Performance’ Case Studies</a:t>
            </a:r>
          </a:p>
        </p:txBody>
      </p:sp>
      <p:sp>
        <p:nvSpPr>
          <p:cNvPr id="8" name="Slide Number Placeholder 5"/>
          <p:cNvSpPr txBox="1">
            <a:spLocks/>
          </p:cNvSpPr>
          <p:nvPr/>
        </p:nvSpPr>
        <p:spPr>
          <a:xfrm>
            <a:off x="9458203" y="650052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solidFill>
                  <a:srgbClr val="000000">
                    <a:tint val="75000"/>
                  </a:srgbClr>
                </a:solidFill>
              </a:rPr>
              <a:t>30</a:t>
            </a:r>
          </a:p>
        </p:txBody>
      </p:sp>
    </p:spTree>
    <p:extLst>
      <p:ext uri="{BB962C8B-B14F-4D97-AF65-F5344CB8AC3E}">
        <p14:creationId xmlns:p14="http://schemas.microsoft.com/office/powerpoint/2010/main" val="621244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256518" y="109396"/>
            <a:ext cx="7655488" cy="546632"/>
          </a:xfrm>
          <a:prstGeom prst="rect">
            <a:avLst/>
          </a:prstGeom>
          <a:solidFill>
            <a:schemeClr val="bg1"/>
          </a:solidFill>
        </p:spPr>
        <p:txBody>
          <a:bodyPr vert="horz" lIns="121789" tIns="60895" rIns="121789" bIns="60895" rtlCol="0" anchor="ctr">
            <a:noAutofit/>
          </a:bodyPr>
          <a:lstStyle/>
          <a:p>
            <a:pPr>
              <a:spcBef>
                <a:spcPct val="0"/>
              </a:spcBef>
            </a:pPr>
            <a:r>
              <a:rPr lang="en-IN" sz="2800" b="1" spc="-96" dirty="0">
                <a:ln w="3175">
                  <a:noFill/>
                </a:ln>
                <a:solidFill>
                  <a:srgbClr val="44546A"/>
                </a:solidFill>
                <a:ea typeface="Segoe UI" panose="020B0502040204020203" pitchFamily="34" charset="0"/>
                <a:cs typeface="Segoe UI" panose="020B0502040204020203" pitchFamily="34" charset="0"/>
              </a:rPr>
              <a:t>Global Performance Measurement Dashboard for CFO</a:t>
            </a:r>
          </a:p>
        </p:txBody>
      </p:sp>
      <p:sp>
        <p:nvSpPr>
          <p:cNvPr id="53" name="Rectangle 52"/>
          <p:cNvSpPr/>
          <p:nvPr/>
        </p:nvSpPr>
        <p:spPr>
          <a:xfrm>
            <a:off x="1" y="1118296"/>
            <a:ext cx="12192003" cy="217855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7" name="Rectangle 56"/>
          <p:cNvSpPr/>
          <p:nvPr/>
        </p:nvSpPr>
        <p:spPr>
          <a:xfrm>
            <a:off x="260343" y="169661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58" name="Rectangle 57"/>
          <p:cNvSpPr/>
          <p:nvPr/>
        </p:nvSpPr>
        <p:spPr>
          <a:xfrm>
            <a:off x="260343" y="1627197"/>
            <a:ext cx="3588326" cy="1574742"/>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9" name="Rectangle 58"/>
          <p:cNvSpPr/>
          <p:nvPr/>
        </p:nvSpPr>
        <p:spPr>
          <a:xfrm>
            <a:off x="290379" y="1839648"/>
            <a:ext cx="3558290" cy="1384995"/>
          </a:xfrm>
          <a:prstGeom prst="rect">
            <a:avLst/>
          </a:prstGeom>
        </p:spPr>
        <p:txBody>
          <a:bodyPr wrap="square">
            <a:spAutoFit/>
          </a:bodyPr>
          <a:lstStyle/>
          <a:p>
            <a:pPr>
              <a:lnSpc>
                <a:spcPct val="120000"/>
              </a:lnSpc>
            </a:pPr>
            <a:r>
              <a:rPr lang="en-IN" sz="1400" dirty="0">
                <a:solidFill>
                  <a:prstClr val="black"/>
                </a:solidFill>
                <a:ea typeface="Verdana" panose="020B0604030504040204" pitchFamily="34" charset="0"/>
                <a:cs typeface="Verdana" panose="020B0604030504040204" pitchFamily="34" charset="0"/>
              </a:rPr>
              <a:t>Performance data was </a:t>
            </a:r>
            <a:r>
              <a:rPr lang="en-IN" sz="1400" dirty="0" err="1">
                <a:solidFill>
                  <a:prstClr val="black"/>
                </a:solidFill>
                <a:ea typeface="Verdana" panose="020B0604030504040204" pitchFamily="34" charset="0"/>
                <a:cs typeface="Verdana" panose="020B0604030504040204" pitchFamily="34" charset="0"/>
              </a:rPr>
              <a:t>analyzed</a:t>
            </a:r>
            <a:r>
              <a:rPr lang="en-IN" sz="1400" dirty="0">
                <a:solidFill>
                  <a:prstClr val="black"/>
                </a:solidFill>
                <a:ea typeface="Verdana" panose="020B0604030504040204" pitchFamily="34" charset="0"/>
                <a:cs typeface="Verdana" panose="020B0604030504040204" pitchFamily="34" charset="0"/>
              </a:rPr>
              <a:t> using excel sheets which did not provide the required slicing and dicing capabilities to identify and correct underperformance of products and categories</a:t>
            </a:r>
            <a:endParaRPr lang="en-US" sz="1400" dirty="0">
              <a:solidFill>
                <a:prstClr val="black"/>
              </a:solidFill>
              <a:ea typeface="Verdana" panose="020B0604030504040204" pitchFamily="34" charset="0"/>
              <a:cs typeface="Verdana" panose="020B0604030504040204" pitchFamily="34" charset="0"/>
            </a:endParaRPr>
          </a:p>
        </p:txBody>
      </p:sp>
      <p:sp>
        <p:nvSpPr>
          <p:cNvPr id="60" name="Rectangle 59"/>
          <p:cNvSpPr/>
          <p:nvPr/>
        </p:nvSpPr>
        <p:spPr>
          <a:xfrm>
            <a:off x="256518" y="1598339"/>
            <a:ext cx="2534636" cy="338554"/>
          </a:xfrm>
          <a:prstGeom prst="rect">
            <a:avLst/>
          </a:prstGeom>
        </p:spPr>
        <p:txBody>
          <a:bodyPr wrap="square">
            <a:spAutoFit/>
          </a:bodyPr>
          <a:lstStyle/>
          <a:p>
            <a:r>
              <a:rPr lang="en-US" sz="1600" b="1" dirty="0">
                <a:solidFill>
                  <a:srgbClr val="44546A"/>
                </a:solidFill>
              </a:rPr>
              <a:t>The “Before” State</a:t>
            </a:r>
          </a:p>
        </p:txBody>
      </p:sp>
      <p:sp>
        <p:nvSpPr>
          <p:cNvPr id="61" name="Rectangle 60"/>
          <p:cNvSpPr/>
          <p:nvPr/>
        </p:nvSpPr>
        <p:spPr>
          <a:xfrm>
            <a:off x="8301385" y="1576912"/>
            <a:ext cx="3592151" cy="1625027"/>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62" name="Rectangle 61"/>
          <p:cNvSpPr/>
          <p:nvPr/>
        </p:nvSpPr>
        <p:spPr>
          <a:xfrm>
            <a:off x="8297111" y="1839648"/>
            <a:ext cx="3651619" cy="1109214"/>
          </a:xfrm>
          <a:prstGeom prst="rect">
            <a:avLst/>
          </a:prstGeom>
        </p:spPr>
        <p:txBody>
          <a:bodyPr wrap="square">
            <a:spAutoFit/>
          </a:bodyPr>
          <a:lstStyle/>
          <a:p>
            <a:pPr lvl="0" algn="just">
              <a:lnSpc>
                <a:spcPct val="120000"/>
              </a:lnSpc>
            </a:pPr>
            <a:r>
              <a:rPr lang="en-IN" sz="1400" dirty="0">
                <a:solidFill>
                  <a:srgbClr val="000000"/>
                </a:solidFill>
                <a:ea typeface="Verdana" panose="020B0604030504040204" pitchFamily="34" charset="0"/>
                <a:cs typeface="Verdana" panose="020B0604030504040204" pitchFamily="34" charset="0"/>
              </a:rPr>
              <a:t>Improvement plans to achieve the forecasted numbers were formulated much faster saving almost 30% in analysis and turn-around time</a:t>
            </a:r>
          </a:p>
          <a:p>
            <a:pPr lvl="0" algn="just">
              <a:lnSpc>
                <a:spcPct val="120000"/>
              </a:lnSpc>
            </a:pPr>
            <a:endParaRPr lang="en-US" sz="1400" dirty="0">
              <a:solidFill>
                <a:srgbClr val="000000"/>
              </a:solidFill>
              <a:ea typeface="Verdana" panose="020B0604030504040204" pitchFamily="34" charset="0"/>
              <a:cs typeface="Verdana" panose="020B0604030504040204" pitchFamily="34" charset="0"/>
            </a:endParaRPr>
          </a:p>
        </p:txBody>
      </p:sp>
      <p:sp>
        <p:nvSpPr>
          <p:cNvPr id="63" name="Rectangle 62"/>
          <p:cNvSpPr/>
          <p:nvPr/>
        </p:nvSpPr>
        <p:spPr>
          <a:xfrm>
            <a:off x="208121" y="1079038"/>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The Problem: </a:t>
            </a:r>
            <a:r>
              <a:rPr lang="en-US" sz="1600" dirty="0">
                <a:solidFill>
                  <a:srgbClr val="44546A"/>
                </a:solidFill>
              </a:rPr>
              <a:t>For a CFO, up-to-date performance metrics are key to decision making and our client had a rudimentary manual setup</a:t>
            </a:r>
          </a:p>
        </p:txBody>
      </p:sp>
      <p:sp>
        <p:nvSpPr>
          <p:cNvPr id="64" name="Rectangle 63"/>
          <p:cNvSpPr/>
          <p:nvPr/>
        </p:nvSpPr>
        <p:spPr>
          <a:xfrm>
            <a:off x="4255290" y="169661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65" name="Rectangle 64"/>
          <p:cNvSpPr/>
          <p:nvPr/>
        </p:nvSpPr>
        <p:spPr>
          <a:xfrm>
            <a:off x="4296083" y="1575316"/>
            <a:ext cx="3588326" cy="1626623"/>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6" name="Rectangle 65"/>
          <p:cNvSpPr/>
          <p:nvPr/>
        </p:nvSpPr>
        <p:spPr>
          <a:xfrm>
            <a:off x="4340926" y="1839648"/>
            <a:ext cx="3571080" cy="1367747"/>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Build an intuitive, actionable visualization tool </a:t>
            </a:r>
            <a:r>
              <a:rPr lang="en-IN" sz="1400" dirty="0">
                <a:solidFill>
                  <a:prstClr val="black"/>
                </a:solidFill>
                <a:ea typeface="Verdana" panose="020B0604030504040204" pitchFamily="34" charset="0"/>
                <a:cs typeface="Verdana" panose="020B0604030504040204" pitchFamily="34" charset="0"/>
              </a:rPr>
              <a:t>that provided insights into which categories and geographies were underperforming and identify the causal factors for improvement</a:t>
            </a:r>
          </a:p>
          <a:p>
            <a:pPr>
              <a:lnSpc>
                <a:spcPct val="120000"/>
              </a:lnSpc>
            </a:pPr>
            <a:endParaRPr lang="en-US" sz="1400" dirty="0">
              <a:solidFill>
                <a:prstClr val="black"/>
              </a:solidFill>
              <a:ea typeface="Verdana" panose="020B0604030504040204" pitchFamily="34" charset="0"/>
              <a:cs typeface="Verdana" panose="020B0604030504040204" pitchFamily="34" charset="0"/>
            </a:endParaRPr>
          </a:p>
        </p:txBody>
      </p:sp>
      <p:sp>
        <p:nvSpPr>
          <p:cNvPr id="67" name="Rectangle 66"/>
          <p:cNvSpPr/>
          <p:nvPr/>
        </p:nvSpPr>
        <p:spPr>
          <a:xfrm>
            <a:off x="4400820" y="1598339"/>
            <a:ext cx="2131840" cy="338554"/>
          </a:xfrm>
          <a:prstGeom prst="rect">
            <a:avLst/>
          </a:prstGeom>
        </p:spPr>
        <p:txBody>
          <a:bodyPr wrap="square">
            <a:spAutoFit/>
          </a:bodyPr>
          <a:lstStyle/>
          <a:p>
            <a:r>
              <a:rPr lang="en-US" sz="1600" b="1" dirty="0" err="1">
                <a:solidFill>
                  <a:srgbClr val="44546A"/>
                </a:solidFill>
              </a:rPr>
              <a:t>LatentView</a:t>
            </a:r>
            <a:r>
              <a:rPr lang="en-US" sz="1600" b="1" dirty="0">
                <a:solidFill>
                  <a:srgbClr val="44546A"/>
                </a:solidFill>
              </a:rPr>
              <a:t> Solution</a:t>
            </a:r>
          </a:p>
        </p:txBody>
      </p:sp>
      <p:sp>
        <p:nvSpPr>
          <p:cNvPr id="68" name="Rectangle 67"/>
          <p:cNvSpPr/>
          <p:nvPr/>
        </p:nvSpPr>
        <p:spPr>
          <a:xfrm>
            <a:off x="8349782" y="1598339"/>
            <a:ext cx="2534636" cy="338554"/>
          </a:xfrm>
          <a:prstGeom prst="rect">
            <a:avLst/>
          </a:prstGeom>
        </p:spPr>
        <p:txBody>
          <a:bodyPr wrap="square">
            <a:spAutoFit/>
          </a:bodyPr>
          <a:lstStyle/>
          <a:p>
            <a:r>
              <a:rPr lang="en-US" sz="1600" b="1" dirty="0">
                <a:solidFill>
                  <a:srgbClr val="44546A"/>
                </a:solidFill>
              </a:rPr>
              <a:t>The “After” State</a:t>
            </a:r>
          </a:p>
        </p:txBody>
      </p:sp>
      <p:sp>
        <p:nvSpPr>
          <p:cNvPr id="69" name="Rectangle 68"/>
          <p:cNvSpPr/>
          <p:nvPr/>
        </p:nvSpPr>
        <p:spPr>
          <a:xfrm>
            <a:off x="89393" y="604112"/>
            <a:ext cx="5926450"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Global Record Company</a:t>
            </a:r>
            <a:endParaRPr lang="en-US" sz="1600" b="1" dirty="0">
              <a:solidFill>
                <a:srgbClr val="44546A"/>
              </a:solidFill>
            </a:endParaRPr>
          </a:p>
        </p:txBody>
      </p:sp>
      <p:pic>
        <p:nvPicPr>
          <p:cNvPr id="47" name="Picture 2" descr="C:\Users\sunil.umasankar\Documents\Clients\Warner Bros\DEMO\Financial Dashboard\Exec Summar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2484" y="3379476"/>
            <a:ext cx="6657172" cy="3322265"/>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62765" y="5926056"/>
            <a:ext cx="2302071" cy="553966"/>
          </a:xfrm>
          <a:prstGeom prst="rect">
            <a:avLst/>
          </a:prstGeom>
        </p:spPr>
        <p:txBody>
          <a:bodyPr wrap="square" lIns="121891" tIns="60944" rIns="121891" bIns="60944" rtlCol="0" anchor="ctr">
            <a:spAutoFit/>
          </a:bodyPr>
          <a:lstStyle/>
          <a:p>
            <a:pPr algn="ctr" defTabSz="1218802">
              <a:spcBef>
                <a:spcPct val="0"/>
              </a:spcBef>
            </a:pPr>
            <a:r>
              <a:rPr lang="en-US" sz="1400" b="1" dirty="0">
                <a:solidFill>
                  <a:srgbClr val="272F37"/>
                </a:solidFill>
                <a:ea typeface="MS PGothic" pitchFamily="34" charset="-128"/>
                <a:cs typeface="Arial" pitchFamily="34" charset="0"/>
              </a:rPr>
              <a:t>Actuals vs Budget – Overalls &amp; Regional Split</a:t>
            </a:r>
          </a:p>
        </p:txBody>
      </p:sp>
      <p:sp>
        <p:nvSpPr>
          <p:cNvPr id="49" name="TextBox 48"/>
          <p:cNvSpPr txBox="1"/>
          <p:nvPr/>
        </p:nvSpPr>
        <p:spPr>
          <a:xfrm>
            <a:off x="9182054" y="5937512"/>
            <a:ext cx="2711482" cy="553966"/>
          </a:xfrm>
          <a:prstGeom prst="rect">
            <a:avLst/>
          </a:prstGeom>
        </p:spPr>
        <p:txBody>
          <a:bodyPr wrap="square" lIns="121891" tIns="60944" rIns="121891" bIns="60944" rtlCol="0" anchor="ctr">
            <a:spAutoFit/>
          </a:bodyPr>
          <a:lstStyle/>
          <a:p>
            <a:pPr algn="ctr" defTabSz="1218802">
              <a:spcBef>
                <a:spcPct val="0"/>
              </a:spcBef>
            </a:pPr>
            <a:r>
              <a:rPr lang="en-US" sz="1400" b="1" dirty="0">
                <a:solidFill>
                  <a:srgbClr val="272F37"/>
                </a:solidFill>
                <a:ea typeface="MS PGothic" pitchFamily="34" charset="-128"/>
                <a:cs typeface="Arial" pitchFamily="34" charset="0"/>
              </a:rPr>
              <a:t>Actuals vs Budget – Business Platform Split</a:t>
            </a:r>
          </a:p>
        </p:txBody>
      </p:sp>
      <p:sp>
        <p:nvSpPr>
          <p:cNvPr id="50" name="TextBox 49"/>
          <p:cNvSpPr txBox="1"/>
          <p:nvPr/>
        </p:nvSpPr>
        <p:spPr>
          <a:xfrm>
            <a:off x="9260127" y="5217342"/>
            <a:ext cx="2685655" cy="553966"/>
          </a:xfrm>
          <a:prstGeom prst="rect">
            <a:avLst/>
          </a:prstGeom>
        </p:spPr>
        <p:txBody>
          <a:bodyPr wrap="square" lIns="121891" tIns="60944" rIns="121891" bIns="60944" rtlCol="0" anchor="ctr">
            <a:spAutoFit/>
          </a:bodyPr>
          <a:lstStyle/>
          <a:p>
            <a:pPr algn="ctr" defTabSz="1218802">
              <a:spcBef>
                <a:spcPct val="0"/>
              </a:spcBef>
            </a:pPr>
            <a:r>
              <a:rPr lang="en-US" sz="1400" b="1" dirty="0">
                <a:solidFill>
                  <a:srgbClr val="272F37"/>
                </a:solidFill>
                <a:ea typeface="MS PGothic" pitchFamily="34" charset="-128"/>
                <a:cs typeface="Arial" pitchFamily="34" charset="0"/>
              </a:rPr>
              <a:t>Actuals vs Budget – Operating Model &amp; Product Category Split</a:t>
            </a:r>
          </a:p>
        </p:txBody>
      </p:sp>
      <p:sp>
        <p:nvSpPr>
          <p:cNvPr id="51" name="TextBox 50"/>
          <p:cNvSpPr txBox="1"/>
          <p:nvPr/>
        </p:nvSpPr>
        <p:spPr>
          <a:xfrm>
            <a:off x="1" y="4226749"/>
            <a:ext cx="2518000" cy="769409"/>
          </a:xfrm>
          <a:prstGeom prst="rect">
            <a:avLst/>
          </a:prstGeom>
        </p:spPr>
        <p:txBody>
          <a:bodyPr wrap="square" lIns="121891" tIns="60944" rIns="121891" bIns="60944" rtlCol="0" anchor="ctr">
            <a:spAutoFit/>
          </a:bodyPr>
          <a:lstStyle/>
          <a:p>
            <a:pPr algn="ctr" defTabSz="1218802">
              <a:spcBef>
                <a:spcPct val="0"/>
              </a:spcBef>
            </a:pPr>
            <a:r>
              <a:rPr lang="en-US" sz="1400" b="1" dirty="0">
                <a:solidFill>
                  <a:srgbClr val="272F37"/>
                </a:solidFill>
                <a:ea typeface="MS PGothic" pitchFamily="34" charset="-128"/>
                <a:cs typeface="Arial" pitchFamily="34" charset="0"/>
              </a:rPr>
              <a:t>Select the metrics on which the Overview has to be filtered</a:t>
            </a:r>
          </a:p>
        </p:txBody>
      </p:sp>
      <p:sp>
        <p:nvSpPr>
          <p:cNvPr id="24" name="Slide Number Placeholder 5"/>
          <p:cNvSpPr txBox="1">
            <a:spLocks/>
          </p:cNvSpPr>
          <p:nvPr/>
        </p:nvSpPr>
        <p:spPr>
          <a:xfrm>
            <a:off x="9458203" y="650052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solidFill>
                  <a:srgbClr val="000000">
                    <a:tint val="75000"/>
                  </a:srgbClr>
                </a:solidFill>
              </a:rPr>
              <a:t>31</a:t>
            </a:r>
          </a:p>
        </p:txBody>
      </p:sp>
    </p:spTree>
    <p:extLst>
      <p:ext uri="{BB962C8B-B14F-4D97-AF65-F5344CB8AC3E}">
        <p14:creationId xmlns:p14="http://schemas.microsoft.com/office/powerpoint/2010/main" val="2999334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256518" y="82101"/>
            <a:ext cx="7015139" cy="546632"/>
          </a:xfrm>
          <a:prstGeom prst="rect">
            <a:avLst/>
          </a:prstGeom>
          <a:solidFill>
            <a:schemeClr val="bg1"/>
          </a:solidFill>
        </p:spPr>
        <p:txBody>
          <a:bodyPr vert="horz" lIns="121789" tIns="60895" rIns="121789" bIns="60895" rtlCol="0" anchor="ctr">
            <a:noAutofit/>
          </a:bodyPr>
          <a:lstStyle/>
          <a:p>
            <a:pPr>
              <a:spcBef>
                <a:spcPct val="0"/>
              </a:spcBef>
            </a:pPr>
            <a:r>
              <a:rPr lang="en-IN" sz="2800" b="1" spc="-96" dirty="0">
                <a:ln w="3175">
                  <a:noFill/>
                </a:ln>
                <a:solidFill>
                  <a:srgbClr val="44546A"/>
                </a:solidFill>
                <a:ea typeface="Segoe UI" panose="020B0502040204020203" pitchFamily="34" charset="0"/>
                <a:cs typeface="Segoe UI" panose="020B0502040204020203" pitchFamily="34" charset="0"/>
              </a:rPr>
              <a:t>Driving Profits in a Highly Competitive Landscape</a:t>
            </a:r>
          </a:p>
        </p:txBody>
      </p:sp>
      <p:sp>
        <p:nvSpPr>
          <p:cNvPr id="54" name="Slide Number Placeholder 5"/>
          <p:cNvSpPr txBox="1">
            <a:spLocks/>
          </p:cNvSpPr>
          <p:nvPr/>
        </p:nvSpPr>
        <p:spPr>
          <a:xfrm>
            <a:off x="9467384" y="648805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0414F87-21CC-45C6-A33F-A15A7E070B6F}" type="slidenum">
              <a:rPr lang="en-US" sz="1200" smtClean="0">
                <a:solidFill>
                  <a:srgbClr val="000000">
                    <a:tint val="75000"/>
                  </a:srgbClr>
                </a:solidFill>
              </a:rPr>
              <a:pPr algn="r"/>
              <a:t>32</a:t>
            </a:fld>
            <a:endParaRPr lang="en-US" sz="1200" dirty="0">
              <a:solidFill>
                <a:srgbClr val="000000">
                  <a:tint val="75000"/>
                </a:srgbClr>
              </a:solidFill>
            </a:endParaRPr>
          </a:p>
        </p:txBody>
      </p:sp>
      <p:sp>
        <p:nvSpPr>
          <p:cNvPr id="28" name="Rectangle 27"/>
          <p:cNvSpPr/>
          <p:nvPr/>
        </p:nvSpPr>
        <p:spPr>
          <a:xfrm>
            <a:off x="1" y="1226542"/>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1" name="Rectangle 30"/>
          <p:cNvSpPr/>
          <p:nvPr/>
        </p:nvSpPr>
        <p:spPr>
          <a:xfrm>
            <a:off x="260343" y="1973016"/>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48" name="Rectangle 47"/>
          <p:cNvSpPr/>
          <p:nvPr/>
        </p:nvSpPr>
        <p:spPr>
          <a:xfrm>
            <a:off x="260343" y="1861339"/>
            <a:ext cx="3588326" cy="1478341"/>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1" name="Rectangle 60"/>
          <p:cNvSpPr/>
          <p:nvPr/>
        </p:nvSpPr>
        <p:spPr>
          <a:xfrm>
            <a:off x="290379" y="2211811"/>
            <a:ext cx="3499537" cy="609398"/>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Models built with internal transactional data were not accurate in the real world</a:t>
            </a:r>
          </a:p>
        </p:txBody>
      </p:sp>
      <p:sp>
        <p:nvSpPr>
          <p:cNvPr id="63" name="Rectangle 62"/>
          <p:cNvSpPr/>
          <p:nvPr/>
        </p:nvSpPr>
        <p:spPr>
          <a:xfrm>
            <a:off x="256518" y="1871274"/>
            <a:ext cx="2534636" cy="338554"/>
          </a:xfrm>
          <a:prstGeom prst="rect">
            <a:avLst/>
          </a:prstGeom>
        </p:spPr>
        <p:txBody>
          <a:bodyPr wrap="square">
            <a:spAutoFit/>
          </a:bodyPr>
          <a:lstStyle/>
          <a:p>
            <a:r>
              <a:rPr lang="en-US" sz="1600" b="1" dirty="0">
                <a:solidFill>
                  <a:srgbClr val="44546A"/>
                </a:solidFill>
              </a:rPr>
              <a:t>The “Before” State</a:t>
            </a:r>
          </a:p>
        </p:txBody>
      </p:sp>
      <p:sp>
        <p:nvSpPr>
          <p:cNvPr id="66" name="Rectangle 65"/>
          <p:cNvSpPr/>
          <p:nvPr/>
        </p:nvSpPr>
        <p:spPr>
          <a:xfrm>
            <a:off x="8301385" y="1853312"/>
            <a:ext cx="3592151" cy="1476744"/>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68" name="Rectangle 67"/>
          <p:cNvSpPr/>
          <p:nvPr/>
        </p:nvSpPr>
        <p:spPr>
          <a:xfrm>
            <a:off x="8301385" y="2224034"/>
            <a:ext cx="3651619"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Increase the accuracy of sales forecast model from 60% to </a:t>
            </a:r>
            <a:r>
              <a:rPr lang="en-US" sz="1400" b="1" dirty="0">
                <a:solidFill>
                  <a:prstClr val="black"/>
                </a:solidFill>
                <a:ea typeface="Verdana" panose="020B0604030504040204" pitchFamily="34" charset="0"/>
                <a:cs typeface="Verdana" panose="020B0604030504040204" pitchFamily="34" charset="0"/>
              </a:rPr>
              <a:t>97% for 133 artists across 10 genres </a:t>
            </a:r>
            <a:r>
              <a:rPr lang="en-US" sz="1400" dirty="0">
                <a:solidFill>
                  <a:prstClr val="black"/>
                </a:solidFill>
                <a:ea typeface="Verdana" panose="020B0604030504040204" pitchFamily="34" charset="0"/>
                <a:cs typeface="Verdana" panose="020B0604030504040204" pitchFamily="34" charset="0"/>
              </a:rPr>
              <a:t>thereby increasing profits and optimize supply chain</a:t>
            </a:r>
          </a:p>
        </p:txBody>
      </p:sp>
      <p:sp>
        <p:nvSpPr>
          <p:cNvPr id="25" name="Rectangle 24"/>
          <p:cNvSpPr/>
          <p:nvPr/>
        </p:nvSpPr>
        <p:spPr>
          <a:xfrm>
            <a:off x="208121" y="1187284"/>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b="1" dirty="0">
                <a:solidFill>
                  <a:srgbClr val="44546A"/>
                </a:solidFill>
              </a:rPr>
              <a:t>The Problem: </a:t>
            </a:r>
            <a:r>
              <a:rPr lang="en-US" sz="1600" dirty="0">
                <a:solidFill>
                  <a:srgbClr val="44546A"/>
                </a:solidFill>
              </a:rPr>
              <a:t>In the music industry where first week sales has a big impact on overall profitability, this company’s predictions were only 60% accurate thus leaving ‘money on the table’</a:t>
            </a:r>
          </a:p>
        </p:txBody>
      </p:sp>
      <p:sp>
        <p:nvSpPr>
          <p:cNvPr id="26" name="Rectangle 25"/>
          <p:cNvSpPr/>
          <p:nvPr/>
        </p:nvSpPr>
        <p:spPr>
          <a:xfrm>
            <a:off x="4255290" y="1973016"/>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27" name="Rectangle 26"/>
          <p:cNvSpPr/>
          <p:nvPr/>
        </p:nvSpPr>
        <p:spPr>
          <a:xfrm>
            <a:off x="4296083" y="1861340"/>
            <a:ext cx="3588326" cy="1478341"/>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2" name="Rectangle 31"/>
          <p:cNvSpPr/>
          <p:nvPr/>
        </p:nvSpPr>
        <p:spPr>
          <a:xfrm>
            <a:off x="4403830" y="2143406"/>
            <a:ext cx="3329815"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Created a prediction ensemble utilizing multivariate regression with attributes describing how people ‘engage’ with music in the social space</a:t>
            </a:r>
          </a:p>
        </p:txBody>
      </p:sp>
      <p:sp>
        <p:nvSpPr>
          <p:cNvPr id="34" name="Rectangle 33"/>
          <p:cNvSpPr/>
          <p:nvPr/>
        </p:nvSpPr>
        <p:spPr>
          <a:xfrm>
            <a:off x="4384967" y="1816682"/>
            <a:ext cx="2131840" cy="338554"/>
          </a:xfrm>
          <a:prstGeom prst="rect">
            <a:avLst/>
          </a:prstGeom>
        </p:spPr>
        <p:txBody>
          <a:bodyPr wrap="square">
            <a:spAutoFit/>
          </a:bodyPr>
          <a:lstStyle/>
          <a:p>
            <a:r>
              <a:rPr lang="en-US" sz="1600" b="1" dirty="0" err="1">
                <a:solidFill>
                  <a:srgbClr val="44546A"/>
                </a:solidFill>
              </a:rPr>
              <a:t>LatentView</a:t>
            </a:r>
            <a:r>
              <a:rPr lang="en-US" sz="1600" b="1" dirty="0">
                <a:solidFill>
                  <a:srgbClr val="44546A"/>
                </a:solidFill>
              </a:rPr>
              <a:t> Solution</a:t>
            </a:r>
          </a:p>
        </p:txBody>
      </p:sp>
      <p:sp>
        <p:nvSpPr>
          <p:cNvPr id="39" name="Rectangle 38"/>
          <p:cNvSpPr/>
          <p:nvPr/>
        </p:nvSpPr>
        <p:spPr>
          <a:xfrm>
            <a:off x="8289236" y="1846222"/>
            <a:ext cx="2534636" cy="338554"/>
          </a:xfrm>
          <a:prstGeom prst="rect">
            <a:avLst/>
          </a:prstGeom>
        </p:spPr>
        <p:txBody>
          <a:bodyPr wrap="square">
            <a:spAutoFit/>
          </a:bodyPr>
          <a:lstStyle/>
          <a:p>
            <a:r>
              <a:rPr lang="en-US" sz="1600" b="1" dirty="0">
                <a:solidFill>
                  <a:srgbClr val="44546A"/>
                </a:solidFill>
              </a:rPr>
              <a:t>The “After” State</a:t>
            </a:r>
          </a:p>
        </p:txBody>
      </p:sp>
      <p:sp>
        <p:nvSpPr>
          <p:cNvPr id="40" name="Rectangle 39"/>
          <p:cNvSpPr/>
          <p:nvPr/>
        </p:nvSpPr>
        <p:spPr>
          <a:xfrm>
            <a:off x="120389" y="650606"/>
            <a:ext cx="4215201"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Leading Media &amp; Entertainment Company</a:t>
            </a:r>
          </a:p>
        </p:txBody>
      </p:sp>
      <p:pic>
        <p:nvPicPr>
          <p:cNvPr id="74" name="Picture 73"/>
          <p:cNvPicPr>
            <a:picLocks noChangeAspect="1"/>
          </p:cNvPicPr>
          <p:nvPr/>
        </p:nvPicPr>
        <p:blipFill rotWithShape="1">
          <a:blip r:embed="rId4"/>
          <a:srcRect l="1901" t="4880" r="34038" b="26041"/>
          <a:stretch/>
        </p:blipFill>
        <p:spPr>
          <a:xfrm>
            <a:off x="5852923" y="3710403"/>
            <a:ext cx="4999977" cy="3031269"/>
          </a:xfrm>
          <a:prstGeom prst="rect">
            <a:avLst/>
          </a:prstGeom>
        </p:spPr>
      </p:pic>
      <p:pic>
        <p:nvPicPr>
          <p:cNvPr id="2" name="Picture 1"/>
          <p:cNvPicPr>
            <a:picLocks noChangeAspect="1"/>
          </p:cNvPicPr>
          <p:nvPr/>
        </p:nvPicPr>
        <p:blipFill>
          <a:blip r:embed="rId5"/>
          <a:stretch>
            <a:fillRect/>
          </a:stretch>
        </p:blipFill>
        <p:spPr>
          <a:xfrm>
            <a:off x="885370" y="3549600"/>
            <a:ext cx="3209145" cy="3045900"/>
          </a:xfrm>
          <a:prstGeom prst="rect">
            <a:avLst/>
          </a:prstGeom>
        </p:spPr>
      </p:pic>
      <p:sp>
        <p:nvSpPr>
          <p:cNvPr id="3" name="Right Arrow 2"/>
          <p:cNvSpPr/>
          <p:nvPr/>
        </p:nvSpPr>
        <p:spPr>
          <a:xfrm>
            <a:off x="4251465" y="4749421"/>
            <a:ext cx="1207639" cy="8461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Drives</a:t>
            </a:r>
          </a:p>
        </p:txBody>
      </p:sp>
    </p:spTree>
    <p:extLst>
      <p:ext uri="{BB962C8B-B14F-4D97-AF65-F5344CB8AC3E}">
        <p14:creationId xmlns:p14="http://schemas.microsoft.com/office/powerpoint/2010/main" val="2388460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256518" y="109396"/>
            <a:ext cx="7465082" cy="546632"/>
          </a:xfrm>
          <a:prstGeom prst="rect">
            <a:avLst/>
          </a:prstGeom>
          <a:solidFill>
            <a:schemeClr val="bg1"/>
          </a:solidFill>
        </p:spPr>
        <p:txBody>
          <a:bodyPr vert="horz" lIns="121789" tIns="60895" rIns="121789" bIns="60895" rtlCol="0" anchor="ctr">
            <a:noAutofit/>
          </a:bodyPr>
          <a:lstStyle/>
          <a:p>
            <a:pPr>
              <a:spcBef>
                <a:spcPct val="0"/>
              </a:spcBef>
            </a:pPr>
            <a:r>
              <a:rPr lang="en-US" sz="2800" b="1" spc="-96" dirty="0">
                <a:ln w="3175">
                  <a:noFill/>
                </a:ln>
                <a:solidFill>
                  <a:srgbClr val="44546A"/>
                </a:solidFill>
                <a:ea typeface="Segoe UI" panose="020B0502040204020203" pitchFamily="34" charset="0"/>
                <a:cs typeface="Segoe UI" panose="020B0502040204020203" pitchFamily="34" charset="0"/>
              </a:rPr>
              <a:t>Recommendation System to Increase Share of Wallet</a:t>
            </a:r>
          </a:p>
        </p:txBody>
      </p:sp>
      <p:sp>
        <p:nvSpPr>
          <p:cNvPr id="54" name="Slide Number Placeholder 5"/>
          <p:cNvSpPr txBox="1">
            <a:spLocks/>
          </p:cNvSpPr>
          <p:nvPr/>
        </p:nvSpPr>
        <p:spPr>
          <a:xfrm>
            <a:off x="9458203" y="650052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0414F87-21CC-45C6-A33F-A15A7E070B6F}" type="slidenum">
              <a:rPr lang="en-US" sz="1200" smtClean="0">
                <a:solidFill>
                  <a:srgbClr val="000000">
                    <a:tint val="75000"/>
                  </a:srgbClr>
                </a:solidFill>
              </a:rPr>
              <a:pPr algn="r"/>
              <a:t>4</a:t>
            </a:fld>
            <a:endParaRPr lang="en-US" sz="1200" dirty="0">
              <a:solidFill>
                <a:srgbClr val="000000">
                  <a:tint val="75000"/>
                </a:srgbClr>
              </a:solidFill>
            </a:endParaRPr>
          </a:p>
        </p:txBody>
      </p:sp>
      <p:sp>
        <p:nvSpPr>
          <p:cNvPr id="70" name="Rectangle 69"/>
          <p:cNvSpPr/>
          <p:nvPr/>
        </p:nvSpPr>
        <p:spPr>
          <a:xfrm>
            <a:off x="1" y="1226542"/>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1" name="Rectangle 70"/>
          <p:cNvSpPr/>
          <p:nvPr/>
        </p:nvSpPr>
        <p:spPr>
          <a:xfrm>
            <a:off x="260343" y="1817388"/>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a typeface="+mn-ea"/>
              <a:cs typeface="+mn-cs"/>
            </a:endParaRPr>
          </a:p>
        </p:txBody>
      </p:sp>
      <p:sp>
        <p:nvSpPr>
          <p:cNvPr id="86" name="Rectangle 85"/>
          <p:cNvSpPr/>
          <p:nvPr/>
        </p:nvSpPr>
        <p:spPr>
          <a:xfrm>
            <a:off x="277711" y="1664761"/>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87" name="Rectangle 86"/>
          <p:cNvSpPr/>
          <p:nvPr/>
        </p:nvSpPr>
        <p:spPr>
          <a:xfrm>
            <a:off x="270586" y="1988000"/>
            <a:ext cx="3499537" cy="867930"/>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Sales teams tried to sell new products to existing customers based on shallow analysis of previous transactions and ‘gut’ feel</a:t>
            </a:r>
          </a:p>
        </p:txBody>
      </p:sp>
      <p:sp>
        <p:nvSpPr>
          <p:cNvPr id="88" name="Rectangle 87"/>
          <p:cNvSpPr/>
          <p:nvPr/>
        </p:nvSpPr>
        <p:spPr>
          <a:xfrm>
            <a:off x="270586" y="1659374"/>
            <a:ext cx="253463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rPr>
              <a:t>The “Before” State</a:t>
            </a:r>
          </a:p>
        </p:txBody>
      </p:sp>
      <p:sp>
        <p:nvSpPr>
          <p:cNvPr id="89" name="Rectangle 88"/>
          <p:cNvSpPr/>
          <p:nvPr/>
        </p:nvSpPr>
        <p:spPr>
          <a:xfrm>
            <a:off x="8301385" y="1664761"/>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300" b="0" i="0" u="none" strike="noStrike" kern="0" cap="none" spc="0" normalizeH="0" baseline="0" noProof="0" dirty="0">
              <a:ln>
                <a:noFill/>
              </a:ln>
              <a:solidFill>
                <a:srgbClr val="000000"/>
              </a:solidFill>
              <a:effectLst/>
              <a:uLnTx/>
              <a:uFillTx/>
              <a:ea typeface="+mn-ea"/>
              <a:cs typeface="+mn-cs"/>
            </a:endParaRPr>
          </a:p>
        </p:txBody>
      </p:sp>
      <p:sp>
        <p:nvSpPr>
          <p:cNvPr id="90" name="Rectangle 89"/>
          <p:cNvSpPr/>
          <p:nvPr/>
        </p:nvSpPr>
        <p:spPr>
          <a:xfrm>
            <a:off x="8297111" y="1988000"/>
            <a:ext cx="3651619" cy="867930"/>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20% increase in value of new orders from existing customers. Higher customer satisfaction due to precise recommendations   </a:t>
            </a:r>
          </a:p>
        </p:txBody>
      </p:sp>
      <p:sp>
        <p:nvSpPr>
          <p:cNvPr id="91" name="Rectangle 90"/>
          <p:cNvSpPr/>
          <p:nvPr/>
        </p:nvSpPr>
        <p:spPr>
          <a:xfrm>
            <a:off x="208121" y="1113544"/>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4546A"/>
                </a:solidFill>
                <a:effectLst/>
                <a:uLnTx/>
                <a:uFillTx/>
                <a:ea typeface="+mn-ea"/>
                <a:cs typeface="+mn-cs"/>
              </a:rPr>
              <a:t>The Problem: </a:t>
            </a:r>
            <a:r>
              <a:rPr kumimoji="0" lang="en-US" sz="1600" b="0" i="0" u="none" strike="noStrike" kern="0" cap="none" spc="0" normalizeH="0" baseline="0" noProof="0" dirty="0">
                <a:ln>
                  <a:noFill/>
                </a:ln>
                <a:solidFill>
                  <a:srgbClr val="44546A"/>
                </a:solidFill>
                <a:effectLst/>
                <a:uLnTx/>
                <a:uFillTx/>
                <a:ea typeface="+mn-ea"/>
                <a:cs typeface="+mn-cs"/>
              </a:rPr>
              <a:t>In an industry where customer acquisition is fairly expensive, this company’s repeat orders were at a low 4%</a:t>
            </a:r>
          </a:p>
        </p:txBody>
      </p:sp>
      <p:sp>
        <p:nvSpPr>
          <p:cNvPr id="92" name="Rectangle 91"/>
          <p:cNvSpPr/>
          <p:nvPr/>
        </p:nvSpPr>
        <p:spPr>
          <a:xfrm>
            <a:off x="4255290" y="1817388"/>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a typeface="+mn-ea"/>
              <a:cs typeface="+mn-cs"/>
            </a:endParaRPr>
          </a:p>
        </p:txBody>
      </p:sp>
      <p:sp>
        <p:nvSpPr>
          <p:cNvPr id="93" name="Rectangle 92"/>
          <p:cNvSpPr/>
          <p:nvPr/>
        </p:nvSpPr>
        <p:spPr>
          <a:xfrm>
            <a:off x="4289548" y="1664761"/>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94" name="Rectangle 93"/>
          <p:cNvSpPr/>
          <p:nvPr/>
        </p:nvSpPr>
        <p:spPr>
          <a:xfrm>
            <a:off x="4341946" y="1988000"/>
            <a:ext cx="3486708"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Build an innovative recommendation engine that combined customer segmentation, user-based collaborative filtering and market basket analysis </a:t>
            </a:r>
          </a:p>
        </p:txBody>
      </p:sp>
      <p:sp>
        <p:nvSpPr>
          <p:cNvPr id="95" name="Rectangle 94"/>
          <p:cNvSpPr/>
          <p:nvPr/>
        </p:nvSpPr>
        <p:spPr>
          <a:xfrm>
            <a:off x="4341946" y="1659374"/>
            <a:ext cx="213184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a:ln>
                  <a:noFill/>
                </a:ln>
                <a:solidFill>
                  <a:srgbClr val="44546A"/>
                </a:solidFill>
                <a:effectLst/>
                <a:uLnTx/>
                <a:uFillTx/>
              </a:rPr>
              <a:t>LatentView</a:t>
            </a:r>
            <a:r>
              <a:rPr kumimoji="0" lang="en-US" sz="1600" b="1" i="0" u="none" strike="noStrike" kern="0" cap="none" spc="0" normalizeH="0" baseline="0" noProof="0" dirty="0">
                <a:ln>
                  <a:noFill/>
                </a:ln>
                <a:solidFill>
                  <a:srgbClr val="44546A"/>
                </a:solidFill>
                <a:effectLst/>
                <a:uLnTx/>
                <a:uFillTx/>
              </a:rPr>
              <a:t> Solution</a:t>
            </a:r>
          </a:p>
        </p:txBody>
      </p:sp>
      <p:sp>
        <p:nvSpPr>
          <p:cNvPr id="96" name="Rectangle 95"/>
          <p:cNvSpPr/>
          <p:nvPr/>
        </p:nvSpPr>
        <p:spPr>
          <a:xfrm>
            <a:off x="8297111" y="1659374"/>
            <a:ext cx="253463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rPr>
              <a:t>The “After” State</a:t>
            </a:r>
          </a:p>
        </p:txBody>
      </p:sp>
      <p:sp>
        <p:nvSpPr>
          <p:cNvPr id="97" name="Rectangle 96"/>
          <p:cNvSpPr/>
          <p:nvPr/>
        </p:nvSpPr>
        <p:spPr>
          <a:xfrm>
            <a:off x="89393" y="604112"/>
            <a:ext cx="5926450"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4546A"/>
                </a:solidFill>
                <a:effectLst/>
                <a:uLnTx/>
                <a:uFillTx/>
                <a:ea typeface="+mn-ea"/>
                <a:cs typeface="+mn-cs"/>
              </a:rPr>
              <a:t>Largest Food Distributor in US</a:t>
            </a:r>
          </a:p>
        </p:txBody>
      </p:sp>
      <p:sp>
        <p:nvSpPr>
          <p:cNvPr id="98" name="Rectangle 97"/>
          <p:cNvSpPr/>
          <p:nvPr/>
        </p:nvSpPr>
        <p:spPr>
          <a:xfrm>
            <a:off x="6647837" y="3775960"/>
            <a:ext cx="4983624" cy="2222451"/>
          </a:xfrm>
          <a:prstGeom prst="rect">
            <a:avLst/>
          </a:prstGeom>
          <a:solidFill>
            <a:srgbClr val="7F7F7F">
              <a:alpha val="16863"/>
            </a:srgbClr>
          </a:solidFill>
          <a:ln w="3175" cap="flat" cmpd="sng" algn="ctr">
            <a:solidFill>
              <a:sysClr val="window" lastClr="FFFFFF">
                <a:lumMod val="50000"/>
              </a:sys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a typeface="+mn-ea"/>
              <a:cs typeface="Segoe UI Light" panose="020B0502040204020203" pitchFamily="34" charset="0"/>
            </a:endParaRPr>
          </a:p>
        </p:txBody>
      </p:sp>
      <p:sp>
        <p:nvSpPr>
          <p:cNvPr id="99" name="TextBox 98"/>
          <p:cNvSpPr txBox="1"/>
          <p:nvPr/>
        </p:nvSpPr>
        <p:spPr>
          <a:xfrm>
            <a:off x="8168453" y="3448019"/>
            <a:ext cx="2132251" cy="276999"/>
          </a:xfrm>
          <a:prstGeom prst="rect">
            <a:avLst/>
          </a:prstGeom>
          <a:noFill/>
          <a:ln>
            <a:solidFill>
              <a:srgbClr val="5B9BD5"/>
            </a:solidFill>
            <a:prstDash val="sysDash"/>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E7E6E6">
                    <a:lumMod val="25000"/>
                  </a:srgbClr>
                </a:solidFill>
                <a:effectLst/>
                <a:uLnTx/>
                <a:uFillTx/>
              </a:rPr>
              <a:t>Market Basket Analysis</a:t>
            </a:r>
          </a:p>
        </p:txBody>
      </p:sp>
      <p:sp>
        <p:nvSpPr>
          <p:cNvPr id="100" name="TextBox 99"/>
          <p:cNvSpPr txBox="1"/>
          <p:nvPr/>
        </p:nvSpPr>
        <p:spPr>
          <a:xfrm>
            <a:off x="6777955" y="3890949"/>
            <a:ext cx="4853505" cy="646331"/>
          </a:xfrm>
          <a:prstGeom prst="rect">
            <a:avLst/>
          </a:prstGeom>
          <a:noFill/>
        </p:spPr>
        <p:txBody>
          <a:bodyPr wrap="square" rtlCol="0">
            <a:spAutoFit/>
          </a:bodyPr>
          <a:lstStyle/>
          <a:p>
            <a:r>
              <a:rPr lang="en-US" sz="1200" b="1" dirty="0">
                <a:solidFill>
                  <a:srgbClr val="000000">
                    <a:lumMod val="50000"/>
                    <a:lumOff val="50000"/>
                  </a:srgbClr>
                </a:solidFill>
                <a:cs typeface="Segoe UI Light" panose="020B0502040204020203" pitchFamily="34" charset="0"/>
              </a:rPr>
              <a:t>Market Basket Analysis </a:t>
            </a:r>
            <a:r>
              <a:rPr lang="en-US" sz="1200" dirty="0">
                <a:solidFill>
                  <a:srgbClr val="000000">
                    <a:lumMod val="50000"/>
                    <a:lumOff val="50000"/>
                  </a:srgbClr>
                </a:solidFill>
                <a:cs typeface="Segoe UI Light" panose="020B0502040204020203" pitchFamily="34" charset="0"/>
              </a:rPr>
              <a:t>performed for all products bought by customers in a segment. Select the product with highest likelihood to co-occur in the basket</a:t>
            </a:r>
          </a:p>
        </p:txBody>
      </p:sp>
      <p:pic>
        <p:nvPicPr>
          <p:cNvPr id="101" name="Picture 2" descr="http://icons.iconarchive.com/icons/iconsmind/outline/512/Shopping-Basket-icon.png"/>
          <p:cNvPicPr>
            <a:picLocks noChangeAspect="1" noChangeArrowheads="1"/>
          </p:cNvPicPr>
          <p:nvPr/>
        </p:nvPicPr>
        <p:blipFill>
          <a:blip r:embed="rId4" cstate="print">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273856" y="4449815"/>
            <a:ext cx="920573" cy="920573"/>
          </a:xfrm>
          <a:prstGeom prst="rect">
            <a:avLst/>
          </a:prstGeom>
          <a:noFill/>
          <a:extLst>
            <a:ext uri="{909E8E84-426E-40DD-AFC4-6F175D3DCCD1}">
              <a14:hiddenFill xmlns:a14="http://schemas.microsoft.com/office/drawing/2010/main">
                <a:solidFill>
                  <a:srgbClr val="FFFFFF"/>
                </a:solidFill>
              </a14:hiddenFill>
            </a:ext>
          </a:extLst>
        </p:spPr>
      </p:pic>
      <p:sp>
        <p:nvSpPr>
          <p:cNvPr id="102" name="TextBox 101"/>
          <p:cNvSpPr txBox="1"/>
          <p:nvPr/>
        </p:nvSpPr>
        <p:spPr>
          <a:xfrm>
            <a:off x="7273856" y="4826660"/>
            <a:ext cx="968990" cy="338554"/>
          </a:xfrm>
          <a:prstGeom prst="rect">
            <a:avLst/>
          </a:prstGeom>
          <a:noFill/>
        </p:spPr>
        <p:txBody>
          <a:bodyPr wrap="square" rtlCol="0">
            <a:spAutoFit/>
          </a:bodyPr>
          <a:lstStyle/>
          <a:p>
            <a:pPr algn="ctr"/>
            <a:r>
              <a:rPr lang="en-US" sz="800" dirty="0">
                <a:solidFill>
                  <a:srgbClr val="E7E6E6">
                    <a:lumMod val="25000"/>
                  </a:srgbClr>
                </a:solidFill>
              </a:rPr>
              <a:t>Milk</a:t>
            </a:r>
          </a:p>
          <a:p>
            <a:pPr algn="ctr"/>
            <a:r>
              <a:rPr lang="en-US" sz="800" dirty="0">
                <a:solidFill>
                  <a:srgbClr val="E7E6E6">
                    <a:lumMod val="25000"/>
                  </a:srgbClr>
                </a:solidFill>
              </a:rPr>
              <a:t>Eggs</a:t>
            </a:r>
          </a:p>
        </p:txBody>
      </p:sp>
      <p:sp>
        <p:nvSpPr>
          <p:cNvPr id="103" name="TextBox 102"/>
          <p:cNvSpPr txBox="1"/>
          <p:nvPr/>
        </p:nvSpPr>
        <p:spPr>
          <a:xfrm>
            <a:off x="7163883" y="5428951"/>
            <a:ext cx="1188000" cy="461665"/>
          </a:xfrm>
          <a:prstGeom prst="rect">
            <a:avLst/>
          </a:prstGeom>
          <a:solidFill>
            <a:srgbClr val="579384">
              <a:alpha val="50000"/>
            </a:srgbClr>
          </a:solidFill>
        </p:spPr>
        <p:txBody>
          <a:bodyPr wrap="square" rtlCol="0">
            <a:spAutoFit/>
          </a:bodyPr>
          <a:lstStyle/>
          <a:p>
            <a:pPr algn="ctr"/>
            <a:r>
              <a:rPr lang="en-US" sz="1200" b="1" dirty="0">
                <a:solidFill>
                  <a:srgbClr val="E7E6E6">
                    <a:lumMod val="25000"/>
                  </a:srgbClr>
                </a:solidFill>
              </a:rPr>
              <a:t>Recommended </a:t>
            </a:r>
          </a:p>
          <a:p>
            <a:pPr algn="ctr"/>
            <a:r>
              <a:rPr lang="en-US" sz="1200" b="1" dirty="0">
                <a:solidFill>
                  <a:srgbClr val="E7E6E6">
                    <a:lumMod val="25000"/>
                  </a:srgbClr>
                </a:solidFill>
              </a:rPr>
              <a:t>Bread</a:t>
            </a:r>
          </a:p>
        </p:txBody>
      </p:sp>
      <p:graphicFrame>
        <p:nvGraphicFramePr>
          <p:cNvPr id="104" name="Table 103"/>
          <p:cNvGraphicFramePr>
            <a:graphicFrameLocks noGrp="1"/>
          </p:cNvGraphicFramePr>
          <p:nvPr>
            <p:extLst>
              <p:ext uri="{D42A27DB-BD31-4B8C-83A1-F6EECF244321}">
                <p14:modId xmlns:p14="http://schemas.microsoft.com/office/powerpoint/2010/main" val="939104902"/>
              </p:ext>
            </p:extLst>
          </p:nvPr>
        </p:nvGraphicFramePr>
        <p:xfrm>
          <a:off x="9043310" y="4380185"/>
          <a:ext cx="2514788" cy="1478280"/>
        </p:xfrm>
        <a:graphic>
          <a:graphicData uri="http://schemas.openxmlformats.org/drawingml/2006/table">
            <a:tbl>
              <a:tblPr firstRow="1" bandRow="1"/>
              <a:tblGrid>
                <a:gridCol w="628697">
                  <a:extLst>
                    <a:ext uri="{9D8B030D-6E8A-4147-A177-3AD203B41FA5}">
                      <a16:colId xmlns:a16="http://schemas.microsoft.com/office/drawing/2014/main" val="20000"/>
                    </a:ext>
                  </a:extLst>
                </a:gridCol>
                <a:gridCol w="628697">
                  <a:extLst>
                    <a:ext uri="{9D8B030D-6E8A-4147-A177-3AD203B41FA5}">
                      <a16:colId xmlns:a16="http://schemas.microsoft.com/office/drawing/2014/main" val="20001"/>
                    </a:ext>
                  </a:extLst>
                </a:gridCol>
                <a:gridCol w="628697">
                  <a:extLst>
                    <a:ext uri="{9D8B030D-6E8A-4147-A177-3AD203B41FA5}">
                      <a16:colId xmlns:a16="http://schemas.microsoft.com/office/drawing/2014/main" val="20002"/>
                    </a:ext>
                  </a:extLst>
                </a:gridCol>
                <a:gridCol w="628697">
                  <a:extLst>
                    <a:ext uri="{9D8B030D-6E8A-4147-A177-3AD203B41FA5}">
                      <a16:colId xmlns:a16="http://schemas.microsoft.com/office/drawing/2014/main" val="20003"/>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100" dirty="0">
                          <a:solidFill>
                            <a:schemeClr val="bg2">
                              <a:lumMod val="75000"/>
                            </a:schemeClr>
                          </a:solidFill>
                          <a:latin typeface="Segoe UI Light" panose="020B0502040204020203" pitchFamily="34" charset="0"/>
                        </a:rPr>
                        <a:t>MILK</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100" dirty="0">
                          <a:solidFill>
                            <a:schemeClr val="bg2">
                              <a:lumMod val="75000"/>
                            </a:schemeClr>
                          </a:solidFill>
                          <a:latin typeface="Segoe UI Light" panose="020B0502040204020203" pitchFamily="34" charset="0"/>
                        </a:rPr>
                        <a:t>EGGS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100" b="0" dirty="0">
                          <a:solidFill>
                            <a:schemeClr val="bg2">
                              <a:lumMod val="75000"/>
                            </a:schemeClr>
                          </a:solidFill>
                          <a:latin typeface="Segoe UI Light" panose="020B0502040204020203" pitchFamily="34" charset="0"/>
                        </a:rPr>
                        <a:t>OLIVES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100" b="0" dirty="0">
                          <a:solidFill>
                            <a:schemeClr val="bg2">
                              <a:lumMod val="75000"/>
                            </a:schemeClr>
                          </a:solidFill>
                          <a:latin typeface="Segoe UI Light" panose="020B0502040204020203" pitchFamily="34" charset="0"/>
                        </a:rPr>
                        <a:t>BREAD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24520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extLst>
                  <a:ext uri="{0D108BD9-81ED-4DB2-BD59-A6C34878D82A}">
                    <a16:rowId xmlns:a16="http://schemas.microsoft.com/office/drawing/2014/main" val="10001"/>
                  </a:ext>
                </a:extLst>
              </a:tr>
              <a:tr h="24520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solidFill>
                          <a:srgbClr val="00B05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2"/>
                  </a:ext>
                </a:extLst>
              </a:tr>
              <a:tr h="24520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extLst>
                  <a:ext uri="{0D108BD9-81ED-4DB2-BD59-A6C34878D82A}">
                    <a16:rowId xmlns:a16="http://schemas.microsoft.com/office/drawing/2014/main" val="10003"/>
                  </a:ext>
                </a:extLst>
              </a:tr>
              <a:tr h="24520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solidFill>
                          <a:srgbClr val="00B05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extLst>
                  <a:ext uri="{0D108BD9-81ED-4DB2-BD59-A6C34878D82A}">
                    <a16:rowId xmlns:a16="http://schemas.microsoft.com/office/drawing/2014/main" val="10004"/>
                  </a:ext>
                </a:extLst>
              </a:tr>
            </a:tbl>
          </a:graphicData>
        </a:graphic>
      </p:graphicFrame>
      <p:sp>
        <p:nvSpPr>
          <p:cNvPr id="105" name="TextBox 104"/>
          <p:cNvSpPr txBox="1"/>
          <p:nvPr/>
        </p:nvSpPr>
        <p:spPr>
          <a:xfrm>
            <a:off x="8489483" y="4634217"/>
            <a:ext cx="538695" cy="261610"/>
          </a:xfrm>
          <a:prstGeom prst="rect">
            <a:avLst/>
          </a:prstGeom>
          <a:noFill/>
        </p:spPr>
        <p:txBody>
          <a:bodyPr wrap="square" rtlCol="0">
            <a:spAutoFit/>
          </a:bodyPr>
          <a:lstStyle/>
          <a:p>
            <a:pPr algn="ctr"/>
            <a:r>
              <a:rPr lang="en-US" sz="1100" dirty="0">
                <a:solidFill>
                  <a:srgbClr val="345159"/>
                </a:solidFill>
              </a:rPr>
              <a:t>TRX1</a:t>
            </a:r>
          </a:p>
        </p:txBody>
      </p:sp>
      <p:sp>
        <p:nvSpPr>
          <p:cNvPr id="106" name="TextBox 105"/>
          <p:cNvSpPr txBox="1"/>
          <p:nvPr/>
        </p:nvSpPr>
        <p:spPr>
          <a:xfrm>
            <a:off x="8488831" y="4942635"/>
            <a:ext cx="540000" cy="261610"/>
          </a:xfrm>
          <a:prstGeom prst="rect">
            <a:avLst/>
          </a:prstGeom>
          <a:noFill/>
        </p:spPr>
        <p:txBody>
          <a:bodyPr wrap="square" rtlCol="0">
            <a:spAutoFit/>
          </a:bodyPr>
          <a:lstStyle/>
          <a:p>
            <a:pPr algn="ctr"/>
            <a:r>
              <a:rPr lang="en-US" sz="1100" dirty="0">
                <a:solidFill>
                  <a:srgbClr val="E7E6E6">
                    <a:lumMod val="25000"/>
                  </a:srgbClr>
                </a:solidFill>
              </a:rPr>
              <a:t>TRX2</a:t>
            </a:r>
          </a:p>
        </p:txBody>
      </p:sp>
      <p:sp>
        <p:nvSpPr>
          <p:cNvPr id="107" name="TextBox 106"/>
          <p:cNvSpPr txBox="1"/>
          <p:nvPr/>
        </p:nvSpPr>
        <p:spPr>
          <a:xfrm>
            <a:off x="8488178" y="5257873"/>
            <a:ext cx="540000" cy="261610"/>
          </a:xfrm>
          <a:prstGeom prst="rect">
            <a:avLst/>
          </a:prstGeom>
          <a:noFill/>
        </p:spPr>
        <p:txBody>
          <a:bodyPr wrap="square" rtlCol="0">
            <a:spAutoFit/>
          </a:bodyPr>
          <a:lstStyle/>
          <a:p>
            <a:pPr algn="ctr"/>
            <a:r>
              <a:rPr lang="en-US" sz="1100" dirty="0">
                <a:solidFill>
                  <a:srgbClr val="345159"/>
                </a:solidFill>
              </a:rPr>
              <a:t>TRX3</a:t>
            </a:r>
          </a:p>
        </p:txBody>
      </p:sp>
      <p:sp>
        <p:nvSpPr>
          <p:cNvPr id="108" name="TextBox 107"/>
          <p:cNvSpPr txBox="1"/>
          <p:nvPr/>
        </p:nvSpPr>
        <p:spPr>
          <a:xfrm>
            <a:off x="8488178" y="5600914"/>
            <a:ext cx="540000" cy="261610"/>
          </a:xfrm>
          <a:prstGeom prst="rect">
            <a:avLst/>
          </a:prstGeom>
          <a:noFill/>
        </p:spPr>
        <p:txBody>
          <a:bodyPr wrap="square" rtlCol="0">
            <a:spAutoFit/>
          </a:bodyPr>
          <a:lstStyle/>
          <a:p>
            <a:pPr algn="ctr"/>
            <a:r>
              <a:rPr lang="en-US" sz="1100" dirty="0">
                <a:solidFill>
                  <a:srgbClr val="E7E6E6">
                    <a:lumMod val="25000"/>
                  </a:srgbClr>
                </a:solidFill>
              </a:rPr>
              <a:t>TRX4</a:t>
            </a:r>
          </a:p>
        </p:txBody>
      </p:sp>
      <p:grpSp>
        <p:nvGrpSpPr>
          <p:cNvPr id="109" name="Group 108"/>
          <p:cNvGrpSpPr/>
          <p:nvPr/>
        </p:nvGrpSpPr>
        <p:grpSpPr>
          <a:xfrm>
            <a:off x="428396" y="3756751"/>
            <a:ext cx="5270895" cy="2223333"/>
            <a:chOff x="395809" y="1696257"/>
            <a:chExt cx="4723974" cy="2395351"/>
          </a:xfrm>
        </p:grpSpPr>
        <p:sp>
          <p:nvSpPr>
            <p:cNvPr id="110" name="Rectangle 109"/>
            <p:cNvSpPr/>
            <p:nvPr/>
          </p:nvSpPr>
          <p:spPr>
            <a:xfrm>
              <a:off x="478136" y="1696257"/>
              <a:ext cx="4531319" cy="2395351"/>
            </a:xfrm>
            <a:prstGeom prst="rect">
              <a:avLst/>
            </a:prstGeom>
            <a:solidFill>
              <a:srgbClr val="7F7F7F">
                <a:alpha val="16863"/>
              </a:srgbClr>
            </a:solidFill>
            <a:ln w="3175" cap="flat" cmpd="sng" algn="ctr">
              <a:solidFill>
                <a:sysClr val="window" lastClr="FFFFFF">
                  <a:lumMod val="50000"/>
                </a:sys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a typeface="+mn-ea"/>
                <a:cs typeface="Segoe UI Light" panose="020B0502040204020203" pitchFamily="34" charset="0"/>
              </a:endParaRPr>
            </a:p>
          </p:txBody>
        </p:sp>
        <p:pic>
          <p:nvPicPr>
            <p:cNvPr id="111" name="Picture 2" descr="http://simpleicon.com/wp-content/uploads/shop-4-256x256.png"/>
            <p:cNvPicPr>
              <a:picLocks noChangeAspect="1" noChangeArrowheads="1"/>
            </p:cNvPicPr>
            <p:nvPr/>
          </p:nvPicPr>
          <p:blipFill>
            <a:blip r:embed="rId5" cstate="screen">
              <a:duotone>
                <a:srgbClr val="ED7D31">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370012" y="2118554"/>
              <a:ext cx="498744" cy="498744"/>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p:cNvSpPr txBox="1"/>
            <p:nvPr/>
          </p:nvSpPr>
          <p:spPr>
            <a:xfrm>
              <a:off x="1188124" y="2538311"/>
              <a:ext cx="1007660" cy="2984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E7E6E6">
                      <a:lumMod val="25000"/>
                    </a:srgbClr>
                  </a:solidFill>
                  <a:effectLst/>
                  <a:uLnTx/>
                  <a:uFillTx/>
                </a:rPr>
                <a:t>Customer A</a:t>
              </a:r>
            </a:p>
          </p:txBody>
        </p:sp>
        <p:cxnSp>
          <p:nvCxnSpPr>
            <p:cNvPr id="113" name="Straight Arrow Connector 112"/>
            <p:cNvCxnSpPr/>
            <p:nvPr/>
          </p:nvCxnSpPr>
          <p:spPr>
            <a:xfrm flipV="1">
              <a:off x="2020803" y="2376866"/>
              <a:ext cx="1003766" cy="2476"/>
            </a:xfrm>
            <a:prstGeom prst="straightConnector1">
              <a:avLst/>
            </a:prstGeom>
            <a:noFill/>
            <a:ln w="6350" cap="flat" cmpd="sng" algn="ctr">
              <a:solidFill>
                <a:srgbClr val="5B9BD5"/>
              </a:solidFill>
              <a:prstDash val="solid"/>
              <a:miter lim="800000"/>
              <a:headEnd type="triangle"/>
              <a:tailEnd type="triangle"/>
            </a:ln>
            <a:effectLst/>
          </p:spPr>
        </p:cxnSp>
        <p:sp>
          <p:nvSpPr>
            <p:cNvPr id="114" name="TextBox 113"/>
            <p:cNvSpPr txBox="1"/>
            <p:nvPr/>
          </p:nvSpPr>
          <p:spPr>
            <a:xfrm>
              <a:off x="2022128" y="2090927"/>
              <a:ext cx="968990" cy="2984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E7E6E6">
                      <a:lumMod val="25000"/>
                    </a:srgbClr>
                  </a:solidFill>
                  <a:effectLst/>
                  <a:uLnTx/>
                  <a:uFillTx/>
                </a:rPr>
                <a:t>Similar</a:t>
              </a:r>
            </a:p>
          </p:txBody>
        </p:sp>
        <p:sp>
          <p:nvSpPr>
            <p:cNvPr id="115" name="TextBox 114"/>
            <p:cNvSpPr txBox="1"/>
            <p:nvPr/>
          </p:nvSpPr>
          <p:spPr>
            <a:xfrm>
              <a:off x="2205187" y="3033348"/>
              <a:ext cx="1682212" cy="298430"/>
            </a:xfrm>
            <a:prstGeom prst="rect">
              <a:avLst/>
            </a:prstGeom>
            <a:solidFill>
              <a:srgbClr val="579384">
                <a:alpha val="5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E7E6E6">
                      <a:lumMod val="25000"/>
                    </a:srgbClr>
                  </a:solidFill>
                  <a:effectLst/>
                  <a:uLnTx/>
                  <a:uFillTx/>
                </a:rPr>
                <a:t>Recommend Bread</a:t>
              </a:r>
            </a:p>
          </p:txBody>
        </p:sp>
        <p:cxnSp>
          <p:nvCxnSpPr>
            <p:cNvPr id="116" name="Elbow Connector 115"/>
            <p:cNvCxnSpPr/>
            <p:nvPr/>
          </p:nvCxnSpPr>
          <p:spPr>
            <a:xfrm rot="5400000">
              <a:off x="3007267" y="1480001"/>
              <a:ext cx="78052" cy="2853818"/>
            </a:xfrm>
            <a:prstGeom prst="bentConnector3">
              <a:avLst>
                <a:gd name="adj1" fmla="val 607387"/>
              </a:avLst>
            </a:prstGeom>
            <a:noFill/>
            <a:ln w="6350" cap="flat" cmpd="sng" algn="ctr">
              <a:solidFill>
                <a:srgbClr val="5B9BD5"/>
              </a:solidFill>
              <a:prstDash val="solid"/>
              <a:miter lim="800000"/>
              <a:tailEnd type="triangle"/>
            </a:ln>
            <a:effectLst/>
          </p:spPr>
        </p:cxnSp>
        <p:sp>
          <p:nvSpPr>
            <p:cNvPr id="117" name="TextBox 116"/>
            <p:cNvSpPr txBox="1"/>
            <p:nvPr/>
          </p:nvSpPr>
          <p:spPr>
            <a:xfrm>
              <a:off x="477407" y="3314947"/>
              <a:ext cx="4609219" cy="49738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lumMod val="50000"/>
                      <a:lumOff val="50000"/>
                    </a:srgbClr>
                  </a:solidFill>
                  <a:effectLst/>
                  <a:uLnTx/>
                  <a:uFillTx/>
                  <a:cs typeface="Segoe UI Light" panose="020B0502040204020203" pitchFamily="34" charset="0"/>
                </a:rPr>
                <a:t>User-User Similarity - </a:t>
              </a:r>
              <a:r>
                <a:rPr kumimoji="0" lang="en-US" sz="1200" b="0" i="0" u="none" strike="noStrike" kern="0" cap="none" spc="0" normalizeH="0" baseline="0" noProof="0" dirty="0">
                  <a:ln>
                    <a:noFill/>
                  </a:ln>
                  <a:solidFill>
                    <a:srgbClr val="000000">
                      <a:lumMod val="50000"/>
                      <a:lumOff val="50000"/>
                    </a:srgbClr>
                  </a:solidFill>
                  <a:effectLst/>
                  <a:uLnTx/>
                  <a:uFillTx/>
                  <a:cs typeface="Segoe UI Light" panose="020B0502040204020203" pitchFamily="34" charset="0"/>
                </a:rPr>
                <a:t> similarity is calculated between customers within a </a:t>
              </a:r>
              <a:r>
                <a:rPr kumimoji="0" lang="en-US" sz="1200" b="1" i="0" u="none" strike="noStrike" kern="0" cap="none" spc="0" normalizeH="0" baseline="0" noProof="0" dirty="0">
                  <a:ln>
                    <a:noFill/>
                  </a:ln>
                  <a:solidFill>
                    <a:srgbClr val="000000">
                      <a:lumMod val="50000"/>
                      <a:lumOff val="50000"/>
                    </a:srgbClr>
                  </a:solidFill>
                  <a:effectLst/>
                  <a:uLnTx/>
                  <a:uFillTx/>
                  <a:cs typeface="Segoe UI Light" panose="020B0502040204020203" pitchFamily="34" charset="0"/>
                </a:rPr>
                <a:t>segment</a:t>
              </a:r>
              <a:r>
                <a:rPr kumimoji="0" lang="en-US" sz="1200" b="0" i="0" u="none" strike="noStrike" kern="0" cap="none" spc="0" normalizeH="0" baseline="0" noProof="0" dirty="0">
                  <a:ln>
                    <a:noFill/>
                  </a:ln>
                  <a:solidFill>
                    <a:srgbClr val="000000">
                      <a:lumMod val="50000"/>
                      <a:lumOff val="50000"/>
                    </a:srgbClr>
                  </a:solidFill>
                  <a:effectLst/>
                  <a:uLnTx/>
                  <a:uFillTx/>
                  <a:cs typeface="Segoe UI Light" panose="020B0502040204020203" pitchFamily="34" charset="0"/>
                </a:rPr>
                <a:t> based on common products in basket using </a:t>
              </a:r>
              <a:r>
                <a:rPr kumimoji="0" lang="en-US" sz="1200" b="1" i="0" u="none" strike="noStrike" kern="0" cap="none" spc="0" normalizeH="0" baseline="0" noProof="0" dirty="0">
                  <a:ln>
                    <a:noFill/>
                  </a:ln>
                  <a:solidFill>
                    <a:srgbClr val="000000">
                      <a:lumMod val="50000"/>
                      <a:lumOff val="50000"/>
                    </a:srgbClr>
                  </a:solidFill>
                  <a:effectLst/>
                  <a:uLnTx/>
                  <a:uFillTx/>
                  <a:cs typeface="Segoe UI Light" panose="020B0502040204020203" pitchFamily="34" charset="0"/>
                </a:rPr>
                <a:t>Cosine Similarity</a:t>
              </a:r>
            </a:p>
          </p:txBody>
        </p:sp>
        <p:grpSp>
          <p:nvGrpSpPr>
            <p:cNvPr id="118" name="Group 117"/>
            <p:cNvGrpSpPr/>
            <p:nvPr/>
          </p:nvGrpSpPr>
          <p:grpSpPr>
            <a:xfrm>
              <a:off x="4150793" y="1930077"/>
              <a:ext cx="968990" cy="965093"/>
              <a:chOff x="309363" y="3133269"/>
              <a:chExt cx="968990" cy="965093"/>
            </a:xfrm>
          </p:grpSpPr>
          <p:sp>
            <p:nvSpPr>
              <p:cNvPr id="131" name="Rectangle 130"/>
              <p:cNvSpPr/>
              <p:nvPr/>
            </p:nvSpPr>
            <p:spPr>
              <a:xfrm>
                <a:off x="439459" y="3148643"/>
                <a:ext cx="689651" cy="910142"/>
              </a:xfrm>
              <a:prstGeom prst="rect">
                <a:avLst/>
              </a:prstGeom>
              <a:solidFill>
                <a:srgbClr val="24725E">
                  <a:alpha val="50000"/>
                </a:srgbClr>
              </a:solid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E7E6E6">
                      <a:lumMod val="25000"/>
                    </a:srgbClr>
                  </a:solidFill>
                  <a:effectLst/>
                  <a:uLnTx/>
                  <a:uFillTx/>
                  <a:ea typeface="+mn-ea"/>
                  <a:cs typeface="Segoe UI Light" panose="020B0502040204020203" pitchFamily="34" charset="0"/>
                </a:endParaRPr>
              </a:p>
            </p:txBody>
          </p:sp>
          <p:grpSp>
            <p:nvGrpSpPr>
              <p:cNvPr id="132" name="Group 131"/>
              <p:cNvGrpSpPr/>
              <p:nvPr/>
            </p:nvGrpSpPr>
            <p:grpSpPr>
              <a:xfrm>
                <a:off x="309363" y="3133269"/>
                <a:ext cx="968990" cy="965093"/>
                <a:chOff x="441454" y="3092377"/>
                <a:chExt cx="968990" cy="965093"/>
              </a:xfrm>
            </p:grpSpPr>
            <p:sp>
              <p:nvSpPr>
                <p:cNvPr id="133" name="TextBox 132"/>
                <p:cNvSpPr txBox="1"/>
                <p:nvPr/>
              </p:nvSpPr>
              <p:spPr>
                <a:xfrm>
                  <a:off x="441454" y="3092377"/>
                  <a:ext cx="968990" cy="44764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345159"/>
                      </a:solidFill>
                      <a:effectLst/>
                      <a:uLnTx/>
                      <a:uFillTx/>
                    </a:rPr>
                    <a:t>Items Purchased:</a:t>
                  </a:r>
                </a:p>
              </p:txBody>
            </p:sp>
            <p:sp>
              <p:nvSpPr>
                <p:cNvPr id="134" name="TextBox 133"/>
                <p:cNvSpPr txBox="1"/>
                <p:nvPr/>
              </p:nvSpPr>
              <p:spPr>
                <a:xfrm>
                  <a:off x="662661" y="3435741"/>
                  <a:ext cx="744135" cy="62172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345159"/>
                      </a:solidFill>
                      <a:effectLst/>
                      <a:uLnTx/>
                      <a:uFillTx/>
                    </a:rPr>
                    <a:t>Milk</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345159"/>
                      </a:solidFill>
                      <a:effectLst/>
                      <a:uLnTx/>
                      <a:uFillTx/>
                    </a:rPr>
                    <a:t>Eggs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345159"/>
                      </a:solidFill>
                      <a:effectLst/>
                      <a:uLnTx/>
                      <a:uFillTx/>
                    </a:rPr>
                    <a:t>Bread</a:t>
                  </a:r>
                </a:p>
              </p:txBody>
            </p:sp>
          </p:grpSp>
        </p:grpSp>
        <p:grpSp>
          <p:nvGrpSpPr>
            <p:cNvPr id="119" name="Group 118"/>
            <p:cNvGrpSpPr/>
            <p:nvPr/>
          </p:nvGrpSpPr>
          <p:grpSpPr>
            <a:xfrm>
              <a:off x="3219770" y="1904894"/>
              <a:ext cx="1030462" cy="1052502"/>
              <a:chOff x="2825861" y="3082975"/>
              <a:chExt cx="1030462" cy="1052502"/>
            </a:xfrm>
          </p:grpSpPr>
          <p:grpSp>
            <p:nvGrpSpPr>
              <p:cNvPr id="125" name="Group 124"/>
              <p:cNvGrpSpPr/>
              <p:nvPr/>
            </p:nvGrpSpPr>
            <p:grpSpPr>
              <a:xfrm>
                <a:off x="2848663" y="3082975"/>
                <a:ext cx="1007660" cy="506922"/>
                <a:chOff x="2674495" y="3242629"/>
                <a:chExt cx="1007660" cy="506922"/>
              </a:xfrm>
            </p:grpSpPr>
            <p:pic>
              <p:nvPicPr>
                <p:cNvPr id="129" name="Picture 2" descr="http://simpleicon.com/wp-content/uploads/shop-4-256x256.png"/>
                <p:cNvPicPr>
                  <a:picLocks noChangeAspect="1" noChangeArrowheads="1"/>
                </p:cNvPicPr>
                <p:nvPr/>
              </p:nvPicPr>
              <p:blipFill>
                <a:blip r:embed="rId6" cstate="screen">
                  <a:duotone>
                    <a:srgbClr val="ED7D31">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946591" y="3242629"/>
                  <a:ext cx="305367" cy="305367"/>
                </a:xfrm>
                <a:prstGeom prst="rect">
                  <a:avLst/>
                </a:prstGeom>
                <a:noFill/>
                <a:extLst>
                  <a:ext uri="{909E8E84-426E-40DD-AFC4-6F175D3DCCD1}">
                    <a14:hiddenFill xmlns:a14="http://schemas.microsoft.com/office/drawing/2010/main">
                      <a:solidFill>
                        <a:srgbClr val="FFFFFF"/>
                      </a:solidFill>
                    </a14:hiddenFill>
                  </a:ext>
                </a:extLst>
              </p:spPr>
            </p:pic>
            <p:sp>
              <p:nvSpPr>
                <p:cNvPr id="130" name="TextBox 129"/>
                <p:cNvSpPr txBox="1"/>
                <p:nvPr/>
              </p:nvSpPr>
              <p:spPr>
                <a:xfrm>
                  <a:off x="2674495" y="3451121"/>
                  <a:ext cx="1007660" cy="2984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E7E6E6">
                          <a:lumMod val="25000"/>
                        </a:srgbClr>
                      </a:solidFill>
                      <a:effectLst/>
                      <a:uLnTx/>
                      <a:uFillTx/>
                    </a:rPr>
                    <a:t>Customer B</a:t>
                  </a:r>
                </a:p>
              </p:txBody>
            </p:sp>
          </p:grpSp>
          <p:grpSp>
            <p:nvGrpSpPr>
              <p:cNvPr id="126" name="Group 125"/>
              <p:cNvGrpSpPr/>
              <p:nvPr/>
            </p:nvGrpSpPr>
            <p:grpSpPr>
              <a:xfrm>
                <a:off x="2825861" y="3628555"/>
                <a:ext cx="1007660" cy="506922"/>
                <a:chOff x="2674495" y="3242629"/>
                <a:chExt cx="1007660" cy="506922"/>
              </a:xfrm>
            </p:grpSpPr>
            <p:pic>
              <p:nvPicPr>
                <p:cNvPr id="127" name="Picture 2" descr="http://simpleicon.com/wp-content/uploads/shop-4-256x256.png"/>
                <p:cNvPicPr>
                  <a:picLocks noChangeAspect="1" noChangeArrowheads="1"/>
                </p:cNvPicPr>
                <p:nvPr/>
              </p:nvPicPr>
              <p:blipFill>
                <a:blip r:embed="rId6" cstate="screen">
                  <a:duotone>
                    <a:srgbClr val="ED7D31">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946591" y="3242629"/>
                  <a:ext cx="305367" cy="305367"/>
                </a:xfrm>
                <a:prstGeom prst="rect">
                  <a:avLst/>
                </a:prstGeom>
                <a:noFill/>
                <a:extLst>
                  <a:ext uri="{909E8E84-426E-40DD-AFC4-6F175D3DCCD1}">
                    <a14:hiddenFill xmlns:a14="http://schemas.microsoft.com/office/drawing/2010/main">
                      <a:solidFill>
                        <a:srgbClr val="FFFFFF"/>
                      </a:solidFill>
                    </a14:hiddenFill>
                  </a:ext>
                </a:extLst>
              </p:spPr>
            </p:pic>
            <p:sp>
              <p:nvSpPr>
                <p:cNvPr id="128" name="TextBox 127"/>
                <p:cNvSpPr txBox="1"/>
                <p:nvPr/>
              </p:nvSpPr>
              <p:spPr>
                <a:xfrm>
                  <a:off x="2674495" y="3451121"/>
                  <a:ext cx="1007660" cy="2984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E7E6E6">
                          <a:lumMod val="25000"/>
                        </a:srgbClr>
                      </a:solidFill>
                      <a:effectLst/>
                      <a:uLnTx/>
                      <a:uFillTx/>
                    </a:rPr>
                    <a:t>Customer C</a:t>
                  </a:r>
                </a:p>
              </p:txBody>
            </p:sp>
          </p:grpSp>
        </p:grpSp>
        <p:grpSp>
          <p:nvGrpSpPr>
            <p:cNvPr id="120" name="Group 119"/>
            <p:cNvGrpSpPr/>
            <p:nvPr/>
          </p:nvGrpSpPr>
          <p:grpSpPr>
            <a:xfrm>
              <a:off x="395809" y="1966948"/>
              <a:ext cx="1007979" cy="1029942"/>
              <a:chOff x="235947" y="3118823"/>
              <a:chExt cx="1007979" cy="1029942"/>
            </a:xfrm>
          </p:grpSpPr>
          <p:sp>
            <p:nvSpPr>
              <p:cNvPr id="121" name="Rectangle 120"/>
              <p:cNvSpPr/>
              <p:nvPr/>
            </p:nvSpPr>
            <p:spPr>
              <a:xfrm>
                <a:off x="376945" y="3118823"/>
                <a:ext cx="679833" cy="939962"/>
              </a:xfrm>
              <a:prstGeom prst="rect">
                <a:avLst/>
              </a:prstGeom>
              <a:solidFill>
                <a:srgbClr val="24725E">
                  <a:alpha val="50000"/>
                </a:srgbClr>
              </a:solid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E7E6E6">
                      <a:lumMod val="25000"/>
                    </a:srgbClr>
                  </a:solidFill>
                  <a:effectLst/>
                  <a:uLnTx/>
                  <a:uFillTx/>
                  <a:ea typeface="+mn-ea"/>
                  <a:cs typeface="Segoe UI Light" panose="020B0502040204020203" pitchFamily="34" charset="0"/>
                </a:endParaRPr>
              </a:p>
            </p:txBody>
          </p:sp>
          <p:grpSp>
            <p:nvGrpSpPr>
              <p:cNvPr id="122" name="Group 121"/>
              <p:cNvGrpSpPr/>
              <p:nvPr/>
            </p:nvGrpSpPr>
            <p:grpSpPr>
              <a:xfrm>
                <a:off x="235947" y="3123174"/>
                <a:ext cx="1007979" cy="1025591"/>
                <a:chOff x="368038" y="3082282"/>
                <a:chExt cx="1007979" cy="1025591"/>
              </a:xfrm>
            </p:grpSpPr>
            <p:sp>
              <p:nvSpPr>
                <p:cNvPr id="123" name="TextBox 122"/>
                <p:cNvSpPr txBox="1"/>
                <p:nvPr/>
              </p:nvSpPr>
              <p:spPr>
                <a:xfrm>
                  <a:off x="368038" y="3082282"/>
                  <a:ext cx="968990" cy="44764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345159"/>
                      </a:solidFill>
                      <a:effectLst/>
                      <a:uLnTx/>
                      <a:uFillTx/>
                    </a:rPr>
                    <a:t>Items Purchased:</a:t>
                  </a:r>
                </a:p>
              </p:txBody>
            </p:sp>
            <p:sp>
              <p:nvSpPr>
                <p:cNvPr id="124" name="TextBox 123"/>
                <p:cNvSpPr txBox="1"/>
                <p:nvPr/>
              </p:nvSpPr>
              <p:spPr>
                <a:xfrm>
                  <a:off x="631882" y="3486143"/>
                  <a:ext cx="744135" cy="6217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345159"/>
                      </a:solidFill>
                      <a:effectLst/>
                      <a:uLnTx/>
                      <a:uFillTx/>
                    </a:rPr>
                    <a:t>Milk</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345159"/>
                      </a:solidFill>
                      <a:effectLst/>
                      <a:uLnTx/>
                      <a:uFillTx/>
                    </a:rPr>
                    <a:t>Eggs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rgbClr val="345159"/>
                    </a:solidFill>
                    <a:effectLst/>
                    <a:uLnTx/>
                    <a:uFillTx/>
                  </a:endParaRPr>
                </a:p>
              </p:txBody>
            </p:sp>
          </p:grpSp>
        </p:grpSp>
      </p:grpSp>
      <p:sp>
        <p:nvSpPr>
          <p:cNvPr id="135" name="TextBox 134"/>
          <p:cNvSpPr txBox="1"/>
          <p:nvPr/>
        </p:nvSpPr>
        <p:spPr>
          <a:xfrm>
            <a:off x="1836059" y="3432943"/>
            <a:ext cx="2114093" cy="276999"/>
          </a:xfrm>
          <a:prstGeom prst="rect">
            <a:avLst/>
          </a:prstGeom>
          <a:noFill/>
          <a:ln>
            <a:solidFill>
              <a:srgbClr val="5B9BD5"/>
            </a:solidFill>
            <a:prstDash val="sysDash"/>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E7E6E6">
                    <a:lumMod val="25000"/>
                  </a:srgbClr>
                </a:solidFill>
                <a:effectLst/>
                <a:uLnTx/>
                <a:uFillTx/>
              </a:rPr>
              <a:t>Collaborative Filtering</a:t>
            </a:r>
          </a:p>
        </p:txBody>
      </p:sp>
      <p:cxnSp>
        <p:nvCxnSpPr>
          <p:cNvPr id="136" name="Straight Connector 135"/>
          <p:cNvCxnSpPr/>
          <p:nvPr/>
        </p:nvCxnSpPr>
        <p:spPr>
          <a:xfrm>
            <a:off x="1961649" y="6038874"/>
            <a:ext cx="0" cy="218659"/>
          </a:xfrm>
          <a:prstGeom prst="line">
            <a:avLst/>
          </a:prstGeom>
          <a:noFill/>
          <a:ln w="6350" cap="flat" cmpd="sng" algn="ctr">
            <a:solidFill>
              <a:srgbClr val="5B9BD5"/>
            </a:solidFill>
            <a:prstDash val="solid"/>
            <a:miter lim="800000"/>
          </a:ln>
          <a:effectLst/>
        </p:spPr>
      </p:cxnSp>
      <p:cxnSp>
        <p:nvCxnSpPr>
          <p:cNvPr id="137" name="Straight Connector 136"/>
          <p:cNvCxnSpPr/>
          <p:nvPr/>
        </p:nvCxnSpPr>
        <p:spPr>
          <a:xfrm>
            <a:off x="9005275" y="6038826"/>
            <a:ext cx="0" cy="218659"/>
          </a:xfrm>
          <a:prstGeom prst="line">
            <a:avLst/>
          </a:prstGeom>
          <a:noFill/>
          <a:ln w="6350" cap="flat" cmpd="sng" algn="ctr">
            <a:solidFill>
              <a:srgbClr val="5B9BD5"/>
            </a:solidFill>
            <a:prstDash val="solid"/>
            <a:miter lim="800000"/>
          </a:ln>
          <a:effectLst/>
        </p:spPr>
      </p:cxnSp>
      <p:cxnSp>
        <p:nvCxnSpPr>
          <p:cNvPr id="138" name="Straight Connector 137"/>
          <p:cNvCxnSpPr/>
          <p:nvPr/>
        </p:nvCxnSpPr>
        <p:spPr>
          <a:xfrm>
            <a:off x="1961649" y="6257533"/>
            <a:ext cx="7040880" cy="0"/>
          </a:xfrm>
          <a:prstGeom prst="line">
            <a:avLst/>
          </a:prstGeom>
          <a:noFill/>
          <a:ln w="6350" cap="flat" cmpd="sng" algn="ctr">
            <a:solidFill>
              <a:srgbClr val="5B9BD5"/>
            </a:solidFill>
            <a:prstDash val="solid"/>
            <a:miter lim="800000"/>
          </a:ln>
          <a:effectLst/>
        </p:spPr>
      </p:cxnSp>
      <p:cxnSp>
        <p:nvCxnSpPr>
          <p:cNvPr id="139" name="Straight Arrow Connector 138"/>
          <p:cNvCxnSpPr/>
          <p:nvPr/>
        </p:nvCxnSpPr>
        <p:spPr>
          <a:xfrm flipH="1">
            <a:off x="5906425" y="6255056"/>
            <a:ext cx="5344" cy="116385"/>
          </a:xfrm>
          <a:prstGeom prst="straightConnector1">
            <a:avLst/>
          </a:prstGeom>
          <a:noFill/>
          <a:ln w="6350" cap="flat" cmpd="sng" algn="ctr">
            <a:solidFill>
              <a:srgbClr val="5B9BD5"/>
            </a:solidFill>
            <a:prstDash val="solid"/>
            <a:miter lim="800000"/>
            <a:tailEnd type="triangle"/>
          </a:ln>
          <a:effectLst/>
        </p:spPr>
      </p:cxnSp>
      <p:pic>
        <p:nvPicPr>
          <p:cNvPr id="140" name="Picture 10" descr="https://d30y9cdsu7xlg0.cloudfront.net/png/7137-200.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742319" y="5653736"/>
            <a:ext cx="634334" cy="439150"/>
          </a:xfrm>
          <a:prstGeom prst="rect">
            <a:avLst/>
          </a:prstGeom>
          <a:noFill/>
          <a:extLst>
            <a:ext uri="{909E8E84-426E-40DD-AFC4-6F175D3DCCD1}">
              <a14:hiddenFill xmlns:a14="http://schemas.microsoft.com/office/drawing/2010/main">
                <a:solidFill>
                  <a:srgbClr val="FFFFFF"/>
                </a:solidFill>
              </a14:hiddenFill>
            </a:ext>
          </a:extLst>
        </p:spPr>
      </p:pic>
      <p:sp>
        <p:nvSpPr>
          <p:cNvPr id="141" name="TextBox 140"/>
          <p:cNvSpPr txBox="1"/>
          <p:nvPr/>
        </p:nvSpPr>
        <p:spPr>
          <a:xfrm>
            <a:off x="4959534" y="6033767"/>
            <a:ext cx="2114093" cy="253916"/>
          </a:xfrm>
          <a:prstGeom prst="rect">
            <a:avLst/>
          </a:prstGeom>
          <a:noFill/>
        </p:spPr>
        <p:txBody>
          <a:bodyPr wrap="square" rtlCol="0">
            <a:spAutoFit/>
          </a:bodyPr>
          <a:lstStyle/>
          <a:p>
            <a:pPr algn="ctr"/>
            <a:r>
              <a:rPr lang="en-US" sz="1050" b="1" dirty="0">
                <a:solidFill>
                  <a:srgbClr val="E7E6E6">
                    <a:lumMod val="25000"/>
                  </a:srgbClr>
                </a:solidFill>
              </a:rPr>
              <a:t>Recommendation Engine</a:t>
            </a:r>
          </a:p>
        </p:txBody>
      </p:sp>
      <p:sp>
        <p:nvSpPr>
          <p:cNvPr id="142" name="Rectangle 141"/>
          <p:cNvSpPr/>
          <p:nvPr/>
        </p:nvSpPr>
        <p:spPr>
          <a:xfrm>
            <a:off x="4075924" y="6371441"/>
            <a:ext cx="3879838" cy="430887"/>
          </a:xfrm>
          <a:prstGeom prst="rect">
            <a:avLst/>
          </a:prstGeom>
          <a:solidFill>
            <a:srgbClr val="579384">
              <a:alpha val="50000"/>
            </a:srgbClr>
          </a:solidFill>
        </p:spPr>
        <p:txBody>
          <a:bodyPr wrap="square" rtlCol="0">
            <a:spAutoFit/>
          </a:bodyPr>
          <a:lstStyle/>
          <a:p>
            <a:pPr algn="ctr"/>
            <a:r>
              <a:rPr lang="en-US" sz="1100" dirty="0">
                <a:solidFill>
                  <a:prstClr val="black">
                    <a:lumMod val="75000"/>
                    <a:lumOff val="25000"/>
                  </a:prstClr>
                </a:solidFill>
              </a:rPr>
              <a:t>Combine the recommendations from the 2 algorithms to generate the final recommendation</a:t>
            </a:r>
          </a:p>
        </p:txBody>
      </p:sp>
      <p:sp>
        <p:nvSpPr>
          <p:cNvPr id="143" name="TextBox 142"/>
          <p:cNvSpPr txBox="1"/>
          <p:nvPr/>
        </p:nvSpPr>
        <p:spPr>
          <a:xfrm>
            <a:off x="8351883" y="6337361"/>
            <a:ext cx="3325779" cy="461665"/>
          </a:xfrm>
          <a:prstGeom prst="rect">
            <a:avLst/>
          </a:prstGeom>
          <a:noFill/>
        </p:spPr>
        <p:txBody>
          <a:bodyPr wrap="square" rtlCol="0">
            <a:spAutoFit/>
          </a:bodyPr>
          <a:lstStyle/>
          <a:p>
            <a:r>
              <a:rPr lang="en-US" sz="1200" dirty="0">
                <a:solidFill>
                  <a:srgbClr val="000000">
                    <a:lumMod val="50000"/>
                    <a:lumOff val="50000"/>
                  </a:srgbClr>
                </a:solidFill>
                <a:cs typeface="Segoe UI Light" panose="020B0502040204020203" pitchFamily="34" charset="0"/>
              </a:rPr>
              <a:t>For a Customer who purchases Milk &amp; Eggs, the product with highest affinity is Bread</a:t>
            </a:r>
            <a:endParaRPr lang="en-US" sz="1200" b="1" dirty="0">
              <a:solidFill>
                <a:srgbClr val="000000">
                  <a:lumMod val="50000"/>
                  <a:lumOff val="50000"/>
                </a:srgbClr>
              </a:solidFill>
              <a:cs typeface="Segoe UI Light" panose="020B0502040204020203" pitchFamily="34" charset="0"/>
            </a:endParaRPr>
          </a:p>
        </p:txBody>
      </p:sp>
    </p:spTree>
    <p:extLst>
      <p:ext uri="{BB962C8B-B14F-4D97-AF65-F5344CB8AC3E}">
        <p14:creationId xmlns:p14="http://schemas.microsoft.com/office/powerpoint/2010/main" val="307610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256519" y="109396"/>
            <a:ext cx="6065454" cy="546632"/>
          </a:xfrm>
          <a:prstGeom prst="rect">
            <a:avLst/>
          </a:prstGeom>
          <a:solidFill>
            <a:schemeClr val="bg1"/>
          </a:solidFill>
        </p:spPr>
        <p:txBody>
          <a:bodyPr vert="horz" lIns="121789" tIns="60895" rIns="121789" bIns="60895" rtlCol="0" anchor="ctr">
            <a:noAutofit/>
          </a:bodyPr>
          <a:lstStyle/>
          <a:p>
            <a:pPr>
              <a:spcBef>
                <a:spcPct val="0"/>
              </a:spcBef>
            </a:pPr>
            <a:r>
              <a:rPr lang="en-IN" sz="2800" b="1" spc="-96" dirty="0">
                <a:ln w="3175">
                  <a:noFill/>
                </a:ln>
                <a:solidFill>
                  <a:srgbClr val="44546A"/>
                </a:solidFill>
                <a:ea typeface="Segoe UI" panose="020B0502040204020203" pitchFamily="34" charset="0"/>
                <a:cs typeface="Segoe UI" panose="020B0502040204020203" pitchFamily="34" charset="0"/>
              </a:rPr>
              <a:t>Churn Prediction using Machine Learning</a:t>
            </a:r>
          </a:p>
        </p:txBody>
      </p:sp>
      <p:sp>
        <p:nvSpPr>
          <p:cNvPr id="53" name="Rectangle 52"/>
          <p:cNvSpPr/>
          <p:nvPr/>
        </p:nvSpPr>
        <p:spPr>
          <a:xfrm>
            <a:off x="1" y="1152802"/>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7" name="Rectangle 56"/>
          <p:cNvSpPr/>
          <p:nvPr/>
        </p:nvSpPr>
        <p:spPr>
          <a:xfrm>
            <a:off x="260343" y="1762796"/>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58" name="Rectangle 57"/>
          <p:cNvSpPr/>
          <p:nvPr/>
        </p:nvSpPr>
        <p:spPr>
          <a:xfrm>
            <a:off x="260343" y="166814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9" name="Rectangle 58"/>
          <p:cNvSpPr/>
          <p:nvPr/>
        </p:nvSpPr>
        <p:spPr>
          <a:xfrm>
            <a:off x="256518" y="1934668"/>
            <a:ext cx="3499537" cy="609398"/>
          </a:xfrm>
          <a:prstGeom prst="rect">
            <a:avLst/>
          </a:prstGeom>
        </p:spPr>
        <p:txBody>
          <a:bodyPr wrap="square">
            <a:spAutoFit/>
          </a:bodyPr>
          <a:lstStyle/>
          <a:p>
            <a:pPr>
              <a:lnSpc>
                <a:spcPct val="120000"/>
              </a:lnSpc>
            </a:pPr>
            <a:r>
              <a:rPr lang="en-IN" sz="1400" dirty="0">
                <a:solidFill>
                  <a:prstClr val="black"/>
                </a:solidFill>
                <a:ea typeface="Verdana" panose="020B0604030504040204" pitchFamily="34" charset="0"/>
                <a:cs typeface="Verdana" panose="020B0604030504040204" pitchFamily="34" charset="0"/>
              </a:rPr>
              <a:t>No scientific methodology to identify potential attrition among existing clients</a:t>
            </a:r>
          </a:p>
        </p:txBody>
      </p:sp>
      <p:sp>
        <p:nvSpPr>
          <p:cNvPr id="60" name="Rectangle 59"/>
          <p:cNvSpPr/>
          <p:nvPr/>
        </p:nvSpPr>
        <p:spPr>
          <a:xfrm>
            <a:off x="256518" y="1661054"/>
            <a:ext cx="2534636" cy="338554"/>
          </a:xfrm>
          <a:prstGeom prst="rect">
            <a:avLst/>
          </a:prstGeom>
        </p:spPr>
        <p:txBody>
          <a:bodyPr wrap="square">
            <a:spAutoFit/>
          </a:bodyPr>
          <a:lstStyle/>
          <a:p>
            <a:r>
              <a:rPr lang="en-US" sz="1600" b="1" dirty="0">
                <a:solidFill>
                  <a:srgbClr val="44546A"/>
                </a:solidFill>
              </a:rPr>
              <a:t>The “Before” State</a:t>
            </a:r>
          </a:p>
        </p:txBody>
      </p:sp>
      <p:sp>
        <p:nvSpPr>
          <p:cNvPr id="63" name="Rectangle 62"/>
          <p:cNvSpPr/>
          <p:nvPr/>
        </p:nvSpPr>
        <p:spPr>
          <a:xfrm>
            <a:off x="208121" y="1128534"/>
            <a:ext cx="11983879"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The Problem: </a:t>
            </a:r>
            <a:r>
              <a:rPr lang="en-US" sz="1600" dirty="0">
                <a:solidFill>
                  <a:srgbClr val="44546A"/>
                </a:solidFill>
              </a:rPr>
              <a:t>Customer Lifetime Value of existing customers is nearly twice that of new customers and hence retention is key to profitability   </a:t>
            </a:r>
          </a:p>
        </p:txBody>
      </p:sp>
      <p:sp>
        <p:nvSpPr>
          <p:cNvPr id="64" name="Rectangle 63"/>
          <p:cNvSpPr/>
          <p:nvPr/>
        </p:nvSpPr>
        <p:spPr>
          <a:xfrm>
            <a:off x="4255290" y="1817388"/>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65" name="Rectangle 64"/>
          <p:cNvSpPr/>
          <p:nvPr/>
        </p:nvSpPr>
        <p:spPr>
          <a:xfrm>
            <a:off x="4280864" y="166814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6" name="Rectangle 65"/>
          <p:cNvSpPr/>
          <p:nvPr/>
        </p:nvSpPr>
        <p:spPr>
          <a:xfrm>
            <a:off x="4309731" y="1934668"/>
            <a:ext cx="3588326" cy="1126462"/>
          </a:xfrm>
          <a:prstGeom prst="rect">
            <a:avLst/>
          </a:prstGeom>
        </p:spPr>
        <p:txBody>
          <a:bodyPr wrap="square">
            <a:spAutoFit/>
          </a:bodyPr>
          <a:lstStyle/>
          <a:p>
            <a:pPr>
              <a:lnSpc>
                <a:spcPct val="120000"/>
              </a:lnSpc>
            </a:pPr>
            <a:r>
              <a:rPr lang="en-IN" sz="1400" dirty="0">
                <a:solidFill>
                  <a:prstClr val="black"/>
                </a:solidFill>
                <a:ea typeface="Verdana" panose="020B0604030504040204" pitchFamily="34" charset="0"/>
                <a:cs typeface="Verdana" panose="020B0604030504040204" pitchFamily="34" charset="0"/>
              </a:rPr>
              <a:t>Developed a ‘random decision forests’ based attrition prediction model with invoices, contracts and order data after appropriate data preparation and feature engineering</a:t>
            </a:r>
          </a:p>
        </p:txBody>
      </p:sp>
      <p:sp>
        <p:nvSpPr>
          <p:cNvPr id="67" name="Rectangle 66"/>
          <p:cNvSpPr/>
          <p:nvPr/>
        </p:nvSpPr>
        <p:spPr>
          <a:xfrm>
            <a:off x="4309731" y="1661054"/>
            <a:ext cx="2131840" cy="338554"/>
          </a:xfrm>
          <a:prstGeom prst="rect">
            <a:avLst/>
          </a:prstGeom>
        </p:spPr>
        <p:txBody>
          <a:bodyPr wrap="square">
            <a:spAutoFit/>
          </a:bodyPr>
          <a:lstStyle/>
          <a:p>
            <a:r>
              <a:rPr lang="en-US" sz="1600" b="1" dirty="0" err="1">
                <a:solidFill>
                  <a:srgbClr val="44546A"/>
                </a:solidFill>
              </a:rPr>
              <a:t>LatentView</a:t>
            </a:r>
            <a:r>
              <a:rPr lang="en-US" sz="1600" b="1" dirty="0">
                <a:solidFill>
                  <a:srgbClr val="44546A"/>
                </a:solidFill>
              </a:rPr>
              <a:t> Solution</a:t>
            </a:r>
          </a:p>
        </p:txBody>
      </p:sp>
      <p:sp>
        <p:nvSpPr>
          <p:cNvPr id="61" name="Rectangle 60"/>
          <p:cNvSpPr/>
          <p:nvPr/>
        </p:nvSpPr>
        <p:spPr>
          <a:xfrm>
            <a:off x="8301385" y="166814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62" name="Rectangle 61"/>
          <p:cNvSpPr/>
          <p:nvPr/>
        </p:nvSpPr>
        <p:spPr>
          <a:xfrm>
            <a:off x="8301385" y="1934668"/>
            <a:ext cx="3651619" cy="1126462"/>
          </a:xfrm>
          <a:prstGeom prst="rect">
            <a:avLst/>
          </a:prstGeom>
        </p:spPr>
        <p:txBody>
          <a:bodyPr wrap="square">
            <a:spAutoFit/>
          </a:bodyPr>
          <a:lstStyle/>
          <a:p>
            <a:pPr>
              <a:lnSpc>
                <a:spcPct val="120000"/>
              </a:lnSpc>
            </a:pPr>
            <a:r>
              <a:rPr lang="en-IN" sz="1400" dirty="0">
                <a:solidFill>
                  <a:prstClr val="black"/>
                </a:solidFill>
                <a:ea typeface="Verdana" panose="020B0604030504040204" pitchFamily="34" charset="0"/>
                <a:cs typeface="Verdana" panose="020B0604030504040204" pitchFamily="34" charset="0"/>
              </a:rPr>
              <a:t>90% accuracy in predicting potential churn customers which helped client take appropriate measures to retain customers with high CLV</a:t>
            </a:r>
          </a:p>
          <a:p>
            <a:pPr>
              <a:lnSpc>
                <a:spcPct val="120000"/>
              </a:lnSpc>
            </a:pPr>
            <a:endParaRPr lang="en-US" sz="1400" dirty="0">
              <a:solidFill>
                <a:prstClr val="black"/>
              </a:solidFill>
              <a:ea typeface="Verdana" panose="020B0604030504040204" pitchFamily="34" charset="0"/>
              <a:cs typeface="Verdana" panose="020B0604030504040204" pitchFamily="34" charset="0"/>
            </a:endParaRPr>
          </a:p>
        </p:txBody>
      </p:sp>
      <p:sp>
        <p:nvSpPr>
          <p:cNvPr id="68" name="Rectangle 67"/>
          <p:cNvSpPr/>
          <p:nvPr/>
        </p:nvSpPr>
        <p:spPr>
          <a:xfrm>
            <a:off x="8301385" y="1661054"/>
            <a:ext cx="2534636" cy="338554"/>
          </a:xfrm>
          <a:prstGeom prst="rect">
            <a:avLst/>
          </a:prstGeom>
        </p:spPr>
        <p:txBody>
          <a:bodyPr wrap="square">
            <a:spAutoFit/>
          </a:bodyPr>
          <a:lstStyle/>
          <a:p>
            <a:r>
              <a:rPr lang="en-US" sz="1600" b="1" dirty="0">
                <a:solidFill>
                  <a:srgbClr val="44546A"/>
                </a:solidFill>
              </a:rPr>
              <a:t>The “After” State</a:t>
            </a:r>
          </a:p>
        </p:txBody>
      </p:sp>
      <p:sp>
        <p:nvSpPr>
          <p:cNvPr id="69" name="Rectangle 68"/>
          <p:cNvSpPr/>
          <p:nvPr/>
        </p:nvSpPr>
        <p:spPr>
          <a:xfrm>
            <a:off x="89393" y="604112"/>
            <a:ext cx="5926450"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a:solidFill>
                  <a:srgbClr val="44546A"/>
                </a:solidFill>
              </a:rPr>
              <a:t>Leading Global Technology Infrastructure Provider</a:t>
            </a:r>
          </a:p>
        </p:txBody>
      </p:sp>
      <p:sp>
        <p:nvSpPr>
          <p:cNvPr id="24" name="Rectangle 23"/>
          <p:cNvSpPr/>
          <p:nvPr/>
        </p:nvSpPr>
        <p:spPr bwMode="auto">
          <a:xfrm>
            <a:off x="1896473" y="3450796"/>
            <a:ext cx="4009952" cy="3381892"/>
          </a:xfrm>
          <a:prstGeom prst="rect">
            <a:avLst/>
          </a:prstGeom>
          <a:solidFill>
            <a:schemeClr val="bg2">
              <a:lumMod val="90000"/>
            </a:schemeClr>
          </a:solidFill>
          <a:ln w="12700">
            <a:noFill/>
            <a:round/>
            <a:headEnd/>
            <a:tailEnd/>
          </a:ln>
        </p:spPr>
        <p:txBody>
          <a:bodyPr lIns="91363" tIns="45681" rIns="91363" bIns="45681" rtlCol="0" anchor="ctr"/>
          <a:lstStyle/>
          <a:p>
            <a:pPr algn="ctr" defTabSz="913528"/>
            <a:endParaRPr lang="en-US" sz="1867" dirty="0">
              <a:solidFill>
                <a:prstClr val="black"/>
              </a:solidFill>
            </a:endParaRPr>
          </a:p>
        </p:txBody>
      </p:sp>
      <p:graphicFrame>
        <p:nvGraphicFramePr>
          <p:cNvPr id="25" name="Diagram 24"/>
          <p:cNvGraphicFramePr/>
          <p:nvPr>
            <p:extLst>
              <p:ext uri="{D42A27DB-BD31-4B8C-83A1-F6EECF244321}">
                <p14:modId xmlns:p14="http://schemas.microsoft.com/office/powerpoint/2010/main" val="3420701330"/>
              </p:ext>
            </p:extLst>
          </p:nvPr>
        </p:nvGraphicFramePr>
        <p:xfrm>
          <a:off x="290379" y="3401224"/>
          <a:ext cx="4393916" cy="33818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6" name="Diagram 25"/>
          <p:cNvGraphicFramePr/>
          <p:nvPr>
            <p:extLst>
              <p:ext uri="{D42A27DB-BD31-4B8C-83A1-F6EECF244321}">
                <p14:modId xmlns:p14="http://schemas.microsoft.com/office/powerpoint/2010/main" val="3815160372"/>
              </p:ext>
            </p:extLst>
          </p:nvPr>
        </p:nvGraphicFramePr>
        <p:xfrm>
          <a:off x="3235219" y="3583281"/>
          <a:ext cx="2469226" cy="317520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603092878"/>
              </p:ext>
            </p:extLst>
          </p:nvPr>
        </p:nvGraphicFramePr>
        <p:xfrm>
          <a:off x="7245171" y="4057906"/>
          <a:ext cx="3509045" cy="2068525"/>
        </p:xfrm>
        <a:graphic>
          <a:graphicData uri="http://schemas.openxmlformats.org/drawingml/2006/table">
            <a:tbl>
              <a:tblPr/>
              <a:tblGrid>
                <a:gridCol w="232965">
                  <a:extLst>
                    <a:ext uri="{9D8B030D-6E8A-4147-A177-3AD203B41FA5}">
                      <a16:colId xmlns:a16="http://schemas.microsoft.com/office/drawing/2014/main" val="20000"/>
                    </a:ext>
                  </a:extLst>
                </a:gridCol>
                <a:gridCol w="819020">
                  <a:extLst>
                    <a:ext uri="{9D8B030D-6E8A-4147-A177-3AD203B41FA5}">
                      <a16:colId xmlns:a16="http://schemas.microsoft.com/office/drawing/2014/main" val="20001"/>
                    </a:ext>
                  </a:extLst>
                </a:gridCol>
                <a:gridCol w="819020">
                  <a:extLst>
                    <a:ext uri="{9D8B030D-6E8A-4147-A177-3AD203B41FA5}">
                      <a16:colId xmlns:a16="http://schemas.microsoft.com/office/drawing/2014/main" val="20002"/>
                    </a:ext>
                  </a:extLst>
                </a:gridCol>
                <a:gridCol w="819020">
                  <a:extLst>
                    <a:ext uri="{9D8B030D-6E8A-4147-A177-3AD203B41FA5}">
                      <a16:colId xmlns:a16="http://schemas.microsoft.com/office/drawing/2014/main" val="20003"/>
                    </a:ext>
                  </a:extLst>
                </a:gridCol>
                <a:gridCol w="819020">
                  <a:extLst>
                    <a:ext uri="{9D8B030D-6E8A-4147-A177-3AD203B41FA5}">
                      <a16:colId xmlns:a16="http://schemas.microsoft.com/office/drawing/2014/main" val="20004"/>
                    </a:ext>
                  </a:extLst>
                </a:gridCol>
              </a:tblGrid>
              <a:tr h="486713">
                <a:tc>
                  <a:txBody>
                    <a:bodyPr/>
                    <a:lstStyle/>
                    <a:p>
                      <a:pPr algn="l" fontAlgn="b"/>
                      <a:endParaRPr lang="en-US" sz="1100" b="0" i="0" u="none" strike="noStrike" dirty="0">
                        <a:solidFill>
                          <a:srgbClr val="000000"/>
                        </a:solidFill>
                        <a:effectLst/>
                        <a:latin typeface="Arial"/>
                      </a:endParaRPr>
                    </a:p>
                  </a:txBody>
                  <a:tcPr marL="9527" marR="9527" marT="9525" marB="0" anchor="b">
                    <a:lnL>
                      <a:noFill/>
                    </a:lnL>
                    <a:lnR>
                      <a:noFill/>
                    </a:lnR>
                    <a:lnT>
                      <a:noFill/>
                    </a:lnT>
                    <a:lnB>
                      <a:noFill/>
                    </a:lnB>
                  </a:tcPr>
                </a:tc>
                <a:tc>
                  <a:txBody>
                    <a:bodyPr/>
                    <a:lstStyle/>
                    <a:p>
                      <a:pPr algn="ctr" rtl="0" fontAlgn="ctr"/>
                      <a:r>
                        <a:rPr lang="en-US" sz="800" b="0" i="0" u="none" strike="noStrike" dirty="0">
                          <a:solidFill>
                            <a:srgbClr val="FF0000"/>
                          </a:solidFill>
                          <a:effectLst/>
                          <a:latin typeface="Calibri"/>
                        </a:rPr>
                        <a:t>C</a:t>
                      </a:r>
                    </a:p>
                  </a:txBody>
                  <a:tcPr marL="9527" marR="9527"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dirty="0">
                          <a:solidFill>
                            <a:srgbClr val="00B050"/>
                          </a:solidFill>
                          <a:effectLst/>
                          <a:latin typeface="Calibri"/>
                        </a:rPr>
                        <a:t>G</a:t>
                      </a:r>
                    </a:p>
                  </a:txBody>
                  <a:tcPr marL="9527" marR="9527"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dirty="0">
                          <a:solidFill>
                            <a:srgbClr val="F79646"/>
                          </a:solidFill>
                          <a:effectLst/>
                          <a:latin typeface="Calibri"/>
                        </a:rPr>
                        <a:t>R</a:t>
                      </a:r>
                    </a:p>
                  </a:txBody>
                  <a:tcPr marL="9527" marR="9527"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dirty="0">
                          <a:solidFill>
                            <a:srgbClr val="7F7F7F"/>
                          </a:solidFill>
                          <a:effectLst/>
                          <a:latin typeface="Calibri"/>
                        </a:rPr>
                        <a:t>S</a:t>
                      </a:r>
                    </a:p>
                  </a:txBody>
                  <a:tcPr marL="9527" marR="9527" marT="952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95453">
                <a:tc>
                  <a:txBody>
                    <a:bodyPr/>
                    <a:lstStyle/>
                    <a:p>
                      <a:pPr algn="ctr" rtl="0" fontAlgn="ctr"/>
                      <a:r>
                        <a:rPr lang="en-US" sz="800" b="0" i="0" u="none" strike="noStrike">
                          <a:solidFill>
                            <a:srgbClr val="FF0000"/>
                          </a:solidFill>
                          <a:effectLst/>
                          <a:latin typeface="Calibri"/>
                        </a:rPr>
                        <a:t>C</a:t>
                      </a:r>
                    </a:p>
                  </a:txBody>
                  <a:tcPr marL="9527" marR="9527" marT="9525"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400" b="0" i="0" u="none" strike="noStrike" dirty="0">
                          <a:solidFill>
                            <a:srgbClr val="FFFFFF"/>
                          </a:solidFill>
                          <a:effectLst/>
                          <a:latin typeface="+mn-lt"/>
                        </a:rPr>
                        <a:t>89.2%</a:t>
                      </a:r>
                    </a:p>
                  </a:txBody>
                  <a:tcPr marL="9527" marR="9527"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6365C"/>
                    </a:solidFill>
                  </a:tcPr>
                </a:tc>
                <a:tc>
                  <a:txBody>
                    <a:bodyPr/>
                    <a:lstStyle/>
                    <a:p>
                      <a:pPr algn="ctr" rtl="0" fontAlgn="ctr"/>
                      <a:r>
                        <a:rPr lang="en-US" sz="1400" b="0" i="0" u="none" strike="noStrike" dirty="0">
                          <a:solidFill>
                            <a:srgbClr val="16365C"/>
                          </a:solidFill>
                          <a:effectLst/>
                          <a:latin typeface="+mn-lt"/>
                        </a:rPr>
                        <a:t>0.0%</a:t>
                      </a:r>
                    </a:p>
                  </a:txBody>
                  <a:tcPr marL="9527" marR="9527"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D9F1"/>
                    </a:solidFill>
                  </a:tcPr>
                </a:tc>
                <a:tc>
                  <a:txBody>
                    <a:bodyPr/>
                    <a:lstStyle/>
                    <a:p>
                      <a:pPr algn="ctr" rtl="0" fontAlgn="ctr"/>
                      <a:r>
                        <a:rPr lang="en-US" sz="1400" b="0" i="0" u="none" strike="noStrike" dirty="0">
                          <a:solidFill>
                            <a:srgbClr val="16365C"/>
                          </a:solidFill>
                          <a:effectLst/>
                          <a:latin typeface="+mn-lt"/>
                        </a:rPr>
                        <a:t>7.5%</a:t>
                      </a:r>
                    </a:p>
                  </a:txBody>
                  <a:tcPr marL="9527" marR="9527"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ctr"/>
                      <a:r>
                        <a:rPr lang="en-US" sz="1400" b="0" i="0" u="none" strike="noStrike" dirty="0">
                          <a:solidFill>
                            <a:srgbClr val="16365C"/>
                          </a:solidFill>
                          <a:effectLst/>
                          <a:latin typeface="+mn-lt"/>
                        </a:rPr>
                        <a:t>3.3%</a:t>
                      </a:r>
                    </a:p>
                  </a:txBody>
                  <a:tcPr marL="9527" marR="9527"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extLst>
                  <a:ext uri="{0D108BD9-81ED-4DB2-BD59-A6C34878D82A}">
                    <a16:rowId xmlns:a16="http://schemas.microsoft.com/office/drawing/2014/main" val="10001"/>
                  </a:ext>
                </a:extLst>
              </a:tr>
              <a:tr h="395453">
                <a:tc>
                  <a:txBody>
                    <a:bodyPr/>
                    <a:lstStyle/>
                    <a:p>
                      <a:pPr algn="ctr" rtl="0" fontAlgn="ctr"/>
                      <a:r>
                        <a:rPr lang="en-US" sz="800" b="0" i="0" u="none" strike="noStrike">
                          <a:solidFill>
                            <a:srgbClr val="00B050"/>
                          </a:solidFill>
                          <a:effectLst/>
                          <a:latin typeface="Calibri"/>
                        </a:rPr>
                        <a:t>G</a:t>
                      </a:r>
                    </a:p>
                  </a:txBody>
                  <a:tcPr marL="9527" marR="9527" marT="952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400" b="0" i="0" u="none" strike="noStrike" dirty="0">
                          <a:solidFill>
                            <a:srgbClr val="16365C"/>
                          </a:solidFill>
                          <a:effectLst/>
                          <a:latin typeface="+mn-lt"/>
                        </a:rPr>
                        <a:t>0.0%</a:t>
                      </a:r>
                    </a:p>
                  </a:txBody>
                  <a:tcPr marL="9527" marR="9527"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ctr"/>
                      <a:r>
                        <a:rPr lang="en-US" sz="1400" b="0" i="0" u="none" strike="noStrike" dirty="0">
                          <a:solidFill>
                            <a:srgbClr val="FFFFFF"/>
                          </a:solidFill>
                          <a:effectLst/>
                          <a:latin typeface="+mn-lt"/>
                        </a:rPr>
                        <a:t>89.7%</a:t>
                      </a:r>
                    </a:p>
                  </a:txBody>
                  <a:tcPr marL="9527" marR="9527"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6365C"/>
                    </a:solidFill>
                  </a:tcPr>
                </a:tc>
                <a:tc>
                  <a:txBody>
                    <a:bodyPr/>
                    <a:lstStyle/>
                    <a:p>
                      <a:pPr algn="ctr" rtl="0" fontAlgn="ctr"/>
                      <a:r>
                        <a:rPr lang="en-US" sz="1400" b="0" i="0" u="none" strike="noStrike" dirty="0">
                          <a:solidFill>
                            <a:srgbClr val="16365C"/>
                          </a:solidFill>
                          <a:effectLst/>
                          <a:latin typeface="+mn-lt"/>
                        </a:rPr>
                        <a:t>2.0%</a:t>
                      </a:r>
                    </a:p>
                  </a:txBody>
                  <a:tcPr marL="9527" marR="9527"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D9F1"/>
                    </a:solidFill>
                  </a:tcPr>
                </a:tc>
                <a:tc>
                  <a:txBody>
                    <a:bodyPr/>
                    <a:lstStyle/>
                    <a:p>
                      <a:pPr algn="ctr" rtl="0" fontAlgn="ctr"/>
                      <a:r>
                        <a:rPr lang="en-US" sz="1400" b="0" i="0" u="none" strike="noStrike" dirty="0">
                          <a:solidFill>
                            <a:srgbClr val="16365C"/>
                          </a:solidFill>
                          <a:effectLst/>
                          <a:latin typeface="+mn-lt"/>
                        </a:rPr>
                        <a:t>8.3%</a:t>
                      </a:r>
                    </a:p>
                  </a:txBody>
                  <a:tcPr marL="9527" marR="9527"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extLst>
                  <a:ext uri="{0D108BD9-81ED-4DB2-BD59-A6C34878D82A}">
                    <a16:rowId xmlns:a16="http://schemas.microsoft.com/office/drawing/2014/main" val="10002"/>
                  </a:ext>
                </a:extLst>
              </a:tr>
              <a:tr h="395453">
                <a:tc>
                  <a:txBody>
                    <a:bodyPr/>
                    <a:lstStyle/>
                    <a:p>
                      <a:pPr algn="ctr" rtl="0" fontAlgn="ctr"/>
                      <a:r>
                        <a:rPr lang="en-US" sz="800" b="0" i="0" u="none" strike="noStrike">
                          <a:solidFill>
                            <a:srgbClr val="F79646"/>
                          </a:solidFill>
                          <a:effectLst/>
                          <a:latin typeface="Calibri"/>
                        </a:rPr>
                        <a:t>R</a:t>
                      </a:r>
                    </a:p>
                  </a:txBody>
                  <a:tcPr marL="9527" marR="9527" marT="952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400" b="0" i="0" u="none" strike="noStrike" dirty="0">
                          <a:solidFill>
                            <a:srgbClr val="16365C"/>
                          </a:solidFill>
                          <a:effectLst/>
                          <a:latin typeface="+mn-lt"/>
                        </a:rPr>
                        <a:t>3.7%</a:t>
                      </a:r>
                    </a:p>
                  </a:txBody>
                  <a:tcPr marL="9527" marR="9527"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ctr"/>
                      <a:r>
                        <a:rPr lang="en-US" sz="1400" b="0" i="0" u="none" strike="noStrike" dirty="0">
                          <a:solidFill>
                            <a:srgbClr val="16365C"/>
                          </a:solidFill>
                          <a:effectLst/>
                          <a:latin typeface="+mn-lt"/>
                        </a:rPr>
                        <a:t>0.9%</a:t>
                      </a:r>
                    </a:p>
                  </a:txBody>
                  <a:tcPr marL="9527" marR="9527"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ctr"/>
                      <a:r>
                        <a:rPr lang="en-US" sz="1400" b="0" i="0" u="none" strike="noStrike" dirty="0">
                          <a:solidFill>
                            <a:srgbClr val="FFFFFF"/>
                          </a:solidFill>
                          <a:effectLst/>
                          <a:latin typeface="+mn-lt"/>
                        </a:rPr>
                        <a:t>89.8%</a:t>
                      </a:r>
                    </a:p>
                  </a:txBody>
                  <a:tcPr marL="9527" marR="9527"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6365C"/>
                    </a:solidFill>
                  </a:tcPr>
                </a:tc>
                <a:tc>
                  <a:txBody>
                    <a:bodyPr/>
                    <a:lstStyle/>
                    <a:p>
                      <a:pPr algn="ctr" rtl="0" fontAlgn="ctr"/>
                      <a:r>
                        <a:rPr lang="en-US" sz="1400" b="0" i="0" u="none" strike="noStrike" dirty="0">
                          <a:solidFill>
                            <a:srgbClr val="16365C"/>
                          </a:solidFill>
                          <a:effectLst/>
                          <a:latin typeface="+mn-lt"/>
                        </a:rPr>
                        <a:t>5.6%</a:t>
                      </a:r>
                    </a:p>
                  </a:txBody>
                  <a:tcPr marL="9527" marR="9527"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D9F1"/>
                    </a:solidFill>
                  </a:tcPr>
                </a:tc>
                <a:extLst>
                  <a:ext uri="{0D108BD9-81ED-4DB2-BD59-A6C34878D82A}">
                    <a16:rowId xmlns:a16="http://schemas.microsoft.com/office/drawing/2014/main" val="10003"/>
                  </a:ext>
                </a:extLst>
              </a:tr>
              <a:tr h="395453">
                <a:tc>
                  <a:txBody>
                    <a:bodyPr/>
                    <a:lstStyle/>
                    <a:p>
                      <a:pPr algn="ctr" rtl="0" fontAlgn="ctr"/>
                      <a:r>
                        <a:rPr lang="en-US" sz="800" b="0" i="0" u="none" strike="noStrike">
                          <a:solidFill>
                            <a:srgbClr val="7F7F7F"/>
                          </a:solidFill>
                          <a:effectLst/>
                          <a:latin typeface="Calibri"/>
                        </a:rPr>
                        <a:t>S</a:t>
                      </a:r>
                    </a:p>
                  </a:txBody>
                  <a:tcPr marL="9527" marR="9527" marT="952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400" b="0" i="0" u="none" strike="noStrike" dirty="0">
                          <a:solidFill>
                            <a:srgbClr val="16365C"/>
                          </a:solidFill>
                          <a:effectLst/>
                          <a:latin typeface="+mn-lt"/>
                        </a:rPr>
                        <a:t>0.10%</a:t>
                      </a:r>
                    </a:p>
                  </a:txBody>
                  <a:tcPr marL="9527" marR="9527"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ctr"/>
                      <a:r>
                        <a:rPr lang="en-US" sz="1400" b="0" i="0" u="none" strike="noStrike" dirty="0">
                          <a:solidFill>
                            <a:srgbClr val="16365C"/>
                          </a:solidFill>
                          <a:effectLst/>
                          <a:latin typeface="+mn-lt"/>
                        </a:rPr>
                        <a:t>10.8%</a:t>
                      </a:r>
                    </a:p>
                  </a:txBody>
                  <a:tcPr marL="9527" marR="9527"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ctr"/>
                      <a:r>
                        <a:rPr lang="en-US" sz="1400" b="0" i="0" u="none" strike="noStrike" dirty="0">
                          <a:solidFill>
                            <a:srgbClr val="16365C"/>
                          </a:solidFill>
                          <a:effectLst/>
                          <a:latin typeface="+mn-lt"/>
                        </a:rPr>
                        <a:t>0.9%</a:t>
                      </a:r>
                    </a:p>
                  </a:txBody>
                  <a:tcPr marL="9527" marR="9527"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rtl="0" fontAlgn="ctr"/>
                      <a:r>
                        <a:rPr lang="en-US" sz="1400" b="0" i="0" u="none" strike="noStrike" dirty="0">
                          <a:solidFill>
                            <a:srgbClr val="FFFFFF"/>
                          </a:solidFill>
                          <a:effectLst/>
                          <a:latin typeface="+mn-lt"/>
                        </a:rPr>
                        <a:t>88.2%</a:t>
                      </a:r>
                    </a:p>
                  </a:txBody>
                  <a:tcPr marL="9527" marR="9527"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6365C"/>
                    </a:solidFill>
                  </a:tcPr>
                </a:tc>
                <a:extLst>
                  <a:ext uri="{0D108BD9-81ED-4DB2-BD59-A6C34878D82A}">
                    <a16:rowId xmlns:a16="http://schemas.microsoft.com/office/drawing/2014/main" val="10004"/>
                  </a:ext>
                </a:extLst>
              </a:tr>
            </a:tbl>
          </a:graphicData>
        </a:graphic>
      </p:graphicFrame>
      <p:sp>
        <p:nvSpPr>
          <p:cNvPr id="28" name="TextBox 27"/>
          <p:cNvSpPr txBox="1"/>
          <p:nvPr/>
        </p:nvSpPr>
        <p:spPr>
          <a:xfrm>
            <a:off x="7126025" y="3785311"/>
            <a:ext cx="3717449" cy="307710"/>
          </a:xfrm>
          <a:prstGeom prst="rect">
            <a:avLst/>
          </a:prstGeom>
          <a:noFill/>
        </p:spPr>
        <p:txBody>
          <a:bodyPr wrap="square" lIns="91375" tIns="45687" rIns="91375" bIns="45687" rtlCol="0">
            <a:spAutoFit/>
          </a:bodyPr>
          <a:lstStyle/>
          <a:p>
            <a:pPr algn="ctr" defTabSz="913644"/>
            <a:r>
              <a:rPr lang="en-US" sz="1400" b="1" dirty="0">
                <a:solidFill>
                  <a:prstClr val="black"/>
                </a:solidFill>
              </a:rPr>
              <a:t>Confusion Matrix - Recall</a:t>
            </a:r>
          </a:p>
        </p:txBody>
      </p:sp>
      <p:sp>
        <p:nvSpPr>
          <p:cNvPr id="29" name="Slide Number Placeholder 5"/>
          <p:cNvSpPr txBox="1">
            <a:spLocks/>
          </p:cNvSpPr>
          <p:nvPr/>
        </p:nvSpPr>
        <p:spPr>
          <a:xfrm>
            <a:off x="9458203" y="650052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solidFill>
                  <a:srgbClr val="000000">
                    <a:tint val="75000"/>
                  </a:srgbClr>
                </a:solidFill>
              </a:rPr>
              <a:t>5</a:t>
            </a:r>
          </a:p>
        </p:txBody>
      </p:sp>
    </p:spTree>
    <p:extLst>
      <p:ext uri="{BB962C8B-B14F-4D97-AF65-F5344CB8AC3E}">
        <p14:creationId xmlns:p14="http://schemas.microsoft.com/office/powerpoint/2010/main" val="1671753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256517" y="109396"/>
            <a:ext cx="9107615" cy="546632"/>
          </a:xfrm>
          <a:prstGeom prst="rect">
            <a:avLst/>
          </a:prstGeom>
          <a:solidFill>
            <a:schemeClr val="bg1"/>
          </a:solidFill>
        </p:spPr>
        <p:txBody>
          <a:bodyPr vert="horz" lIns="121789" tIns="60895" rIns="121789" bIns="60895" rtlCol="0" anchor="ctr">
            <a:noAutofit/>
          </a:bodyPr>
          <a:lstStyle/>
          <a:p>
            <a:pPr>
              <a:spcBef>
                <a:spcPct val="0"/>
              </a:spcBef>
            </a:pPr>
            <a:r>
              <a:rPr lang="en-IN" sz="2800" b="1" spc="-96" dirty="0">
                <a:ln w="3175">
                  <a:noFill/>
                </a:ln>
                <a:solidFill>
                  <a:srgbClr val="44546A"/>
                </a:solidFill>
                <a:ea typeface="Segoe UI" panose="020B0502040204020203" pitchFamily="34" charset="0"/>
                <a:cs typeface="Segoe UI" panose="020B0502040204020203" pitchFamily="34" charset="0"/>
              </a:rPr>
              <a:t>Driving Better Health Outcomes leveraging Wearable Technology</a:t>
            </a:r>
          </a:p>
        </p:txBody>
      </p:sp>
      <p:sp>
        <p:nvSpPr>
          <p:cNvPr id="53" name="Rectangle 52"/>
          <p:cNvSpPr/>
          <p:nvPr/>
        </p:nvSpPr>
        <p:spPr>
          <a:xfrm>
            <a:off x="1" y="1152802"/>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7" name="Rectangle 56"/>
          <p:cNvSpPr/>
          <p:nvPr/>
        </p:nvSpPr>
        <p:spPr>
          <a:xfrm>
            <a:off x="260343" y="1762796"/>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58" name="Rectangle 57"/>
          <p:cNvSpPr/>
          <p:nvPr/>
        </p:nvSpPr>
        <p:spPr>
          <a:xfrm>
            <a:off x="260343" y="1668144"/>
            <a:ext cx="3584448" cy="157982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9" name="Rectangle 58"/>
          <p:cNvSpPr/>
          <p:nvPr/>
        </p:nvSpPr>
        <p:spPr>
          <a:xfrm>
            <a:off x="256244" y="1906517"/>
            <a:ext cx="3499537"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No diagnostic insights obtained on data collected from wearable devices and thus the feedback loop between ‘advice and action’ was not clearly established</a:t>
            </a:r>
          </a:p>
        </p:txBody>
      </p:sp>
      <p:sp>
        <p:nvSpPr>
          <p:cNvPr id="60" name="Rectangle 59"/>
          <p:cNvSpPr/>
          <p:nvPr/>
        </p:nvSpPr>
        <p:spPr>
          <a:xfrm>
            <a:off x="256244" y="1661280"/>
            <a:ext cx="2534636" cy="338554"/>
          </a:xfrm>
          <a:prstGeom prst="rect">
            <a:avLst/>
          </a:prstGeom>
          <a:noFill/>
        </p:spPr>
        <p:txBody>
          <a:bodyPr wrap="square">
            <a:spAutoFit/>
          </a:bodyPr>
          <a:lstStyle/>
          <a:p>
            <a:r>
              <a:rPr lang="en-US" sz="1600" b="1" dirty="0">
                <a:solidFill>
                  <a:srgbClr val="44546A"/>
                </a:solidFill>
              </a:rPr>
              <a:t>The “Before” State</a:t>
            </a:r>
          </a:p>
        </p:txBody>
      </p:sp>
      <p:sp>
        <p:nvSpPr>
          <p:cNvPr id="63" name="Rectangle 62"/>
          <p:cNvSpPr/>
          <p:nvPr/>
        </p:nvSpPr>
        <p:spPr>
          <a:xfrm>
            <a:off x="208121" y="1113544"/>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The Problem: </a:t>
            </a:r>
            <a:r>
              <a:rPr lang="en-US" sz="1600" dirty="0">
                <a:solidFill>
                  <a:srgbClr val="44546A"/>
                </a:solidFill>
              </a:rPr>
              <a:t>Difficulty in monitoring consumer actions on lifestyle and healthcare recommendations and deriving insights</a:t>
            </a:r>
          </a:p>
        </p:txBody>
      </p:sp>
      <p:sp>
        <p:nvSpPr>
          <p:cNvPr id="64" name="Rectangle 63"/>
          <p:cNvSpPr/>
          <p:nvPr/>
        </p:nvSpPr>
        <p:spPr>
          <a:xfrm>
            <a:off x="4255290" y="1817388"/>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65" name="Rectangle 64"/>
          <p:cNvSpPr/>
          <p:nvPr/>
        </p:nvSpPr>
        <p:spPr>
          <a:xfrm>
            <a:off x="4280864" y="1668144"/>
            <a:ext cx="3584448" cy="157982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6" name="Rectangle 65"/>
          <p:cNvSpPr/>
          <p:nvPr/>
        </p:nvSpPr>
        <p:spPr>
          <a:xfrm>
            <a:off x="4273829" y="1906517"/>
            <a:ext cx="3671977" cy="1384995"/>
          </a:xfrm>
          <a:prstGeom prst="rect">
            <a:avLst/>
          </a:prstGeom>
        </p:spPr>
        <p:txBody>
          <a:bodyPr wrap="square">
            <a:spAutoFit/>
          </a:bodyPr>
          <a:lstStyle/>
          <a:p>
            <a:pPr>
              <a:lnSpc>
                <a:spcPct val="120000"/>
              </a:lnSpc>
            </a:pPr>
            <a:r>
              <a:rPr lang="it-IT" sz="1400" dirty="0">
                <a:solidFill>
                  <a:prstClr val="black"/>
                </a:solidFill>
                <a:ea typeface="Verdana" panose="020B0604030504040204" pitchFamily="34" charset="0"/>
                <a:cs typeface="Verdana" panose="020B0604030504040204" pitchFamily="34" charset="0"/>
              </a:rPr>
              <a:t>Comprehensive monitoring of programs enabled through intuitive dashboards created from data on aggregated user profiles and their behavior with the ability to slice and dice data at multiple levels</a:t>
            </a:r>
            <a:endParaRPr lang="en-IN" sz="1400" dirty="0">
              <a:solidFill>
                <a:prstClr val="black"/>
              </a:solidFill>
              <a:ea typeface="Verdana" panose="020B0604030504040204" pitchFamily="34" charset="0"/>
              <a:cs typeface="Verdana" panose="020B0604030504040204" pitchFamily="34" charset="0"/>
            </a:endParaRPr>
          </a:p>
        </p:txBody>
      </p:sp>
      <p:sp>
        <p:nvSpPr>
          <p:cNvPr id="67" name="Rectangle 66"/>
          <p:cNvSpPr/>
          <p:nvPr/>
        </p:nvSpPr>
        <p:spPr>
          <a:xfrm>
            <a:off x="4273829" y="1661280"/>
            <a:ext cx="2131840" cy="338554"/>
          </a:xfrm>
          <a:prstGeom prst="rect">
            <a:avLst/>
          </a:prstGeom>
          <a:noFill/>
        </p:spPr>
        <p:txBody>
          <a:bodyPr wrap="square">
            <a:spAutoFit/>
          </a:bodyPr>
          <a:lstStyle/>
          <a:p>
            <a:r>
              <a:rPr lang="en-US" sz="1600" b="1" dirty="0" err="1">
                <a:solidFill>
                  <a:srgbClr val="44546A"/>
                </a:solidFill>
              </a:rPr>
              <a:t>LatentView</a:t>
            </a:r>
            <a:r>
              <a:rPr lang="en-US" sz="1600" b="1" dirty="0">
                <a:solidFill>
                  <a:srgbClr val="44546A"/>
                </a:solidFill>
              </a:rPr>
              <a:t> Solution</a:t>
            </a:r>
          </a:p>
        </p:txBody>
      </p:sp>
      <p:sp>
        <p:nvSpPr>
          <p:cNvPr id="61" name="Rectangle 60"/>
          <p:cNvSpPr/>
          <p:nvPr/>
        </p:nvSpPr>
        <p:spPr>
          <a:xfrm>
            <a:off x="8301385" y="1668144"/>
            <a:ext cx="3584448" cy="157982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62" name="Rectangle 61"/>
          <p:cNvSpPr/>
          <p:nvPr/>
        </p:nvSpPr>
        <p:spPr>
          <a:xfrm>
            <a:off x="8283978" y="1906517"/>
            <a:ext cx="3651619" cy="1126462"/>
          </a:xfrm>
          <a:prstGeom prst="rect">
            <a:avLst/>
          </a:prstGeom>
        </p:spPr>
        <p:txBody>
          <a:bodyPr wrap="square">
            <a:spAutoFit/>
          </a:bodyPr>
          <a:lstStyle/>
          <a:p>
            <a:pPr>
              <a:lnSpc>
                <a:spcPct val="120000"/>
              </a:lnSpc>
            </a:pPr>
            <a:r>
              <a:rPr lang="en-IN" sz="1400" dirty="0">
                <a:solidFill>
                  <a:prstClr val="black"/>
                </a:solidFill>
                <a:ea typeface="Verdana" panose="020B0604030504040204" pitchFamily="34" charset="0"/>
                <a:cs typeface="Verdana" panose="020B0604030504040204" pitchFamily="34" charset="0"/>
              </a:rPr>
              <a:t>Relevant interventions were possible due to data driven insights which led to increase in customer satisfaction scores by 50 basis points</a:t>
            </a:r>
          </a:p>
          <a:p>
            <a:pPr>
              <a:lnSpc>
                <a:spcPct val="120000"/>
              </a:lnSpc>
            </a:pPr>
            <a:endParaRPr lang="en-US" sz="1400" dirty="0">
              <a:solidFill>
                <a:prstClr val="black"/>
              </a:solidFill>
              <a:ea typeface="Verdana" panose="020B0604030504040204" pitchFamily="34" charset="0"/>
              <a:cs typeface="Verdana" panose="020B0604030504040204" pitchFamily="34" charset="0"/>
            </a:endParaRPr>
          </a:p>
        </p:txBody>
      </p:sp>
      <p:sp>
        <p:nvSpPr>
          <p:cNvPr id="68" name="Rectangle 67"/>
          <p:cNvSpPr/>
          <p:nvPr/>
        </p:nvSpPr>
        <p:spPr>
          <a:xfrm>
            <a:off x="8283978" y="1661280"/>
            <a:ext cx="2534636" cy="338554"/>
          </a:xfrm>
          <a:prstGeom prst="rect">
            <a:avLst/>
          </a:prstGeom>
          <a:noFill/>
        </p:spPr>
        <p:txBody>
          <a:bodyPr wrap="square">
            <a:spAutoFit/>
          </a:bodyPr>
          <a:lstStyle/>
          <a:p>
            <a:r>
              <a:rPr lang="en-US" sz="1600" b="1" dirty="0">
                <a:solidFill>
                  <a:srgbClr val="44546A"/>
                </a:solidFill>
              </a:rPr>
              <a:t>The “After” State</a:t>
            </a:r>
          </a:p>
        </p:txBody>
      </p:sp>
      <p:sp>
        <p:nvSpPr>
          <p:cNvPr id="69" name="Rectangle 68"/>
          <p:cNvSpPr/>
          <p:nvPr/>
        </p:nvSpPr>
        <p:spPr>
          <a:xfrm>
            <a:off x="89393" y="604112"/>
            <a:ext cx="5926450"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a:solidFill>
                  <a:srgbClr val="44546A"/>
                </a:solidFill>
              </a:rPr>
              <a:t>Leading Global Consumer Electronics Giant</a:t>
            </a:r>
          </a:p>
        </p:txBody>
      </p:sp>
      <p:sp>
        <p:nvSpPr>
          <p:cNvPr id="70" name="Shape 3283"/>
          <p:cNvSpPr/>
          <p:nvPr/>
        </p:nvSpPr>
        <p:spPr>
          <a:xfrm>
            <a:off x="457879" y="3885211"/>
            <a:ext cx="3209543" cy="2586853"/>
          </a:xfrm>
          <a:prstGeom prst="rect">
            <a:avLst/>
          </a:prstGeom>
          <a:solidFill>
            <a:srgbClr val="FFFFFF"/>
          </a:solidFill>
          <a:ln w="12700" cap="flat" cmpd="sng">
            <a:solidFill>
              <a:srgbClr val="C0C0C0"/>
            </a:solidFill>
            <a:prstDash val="solid"/>
            <a:miter/>
            <a:headEnd type="none" w="med" len="med"/>
            <a:tailEnd type="none" w="med" len="med"/>
          </a:ln>
        </p:spPr>
        <p:txBody>
          <a:bodyPr lIns="107975" tIns="107975" rIns="107975" bIns="71975" anchor="t" anchorCtr="0">
            <a:noAutofit/>
          </a:bodyPr>
          <a:lstStyle/>
          <a:p>
            <a:pPr marL="190462" marR="0" lvl="0" indent="-190462" algn="l" rtl="0">
              <a:lnSpc>
                <a:spcPct val="95000"/>
              </a:lnSpc>
              <a:spcBef>
                <a:spcPts val="0"/>
              </a:spcBef>
              <a:spcAft>
                <a:spcPts val="0"/>
              </a:spcAft>
              <a:buClr>
                <a:srgbClr val="969696"/>
              </a:buClr>
              <a:buFont typeface="Noto Sans Symbols"/>
              <a:buNone/>
            </a:pPr>
            <a:endParaRPr sz="1500">
              <a:solidFill>
                <a:srgbClr val="000000"/>
              </a:solidFill>
              <a:ea typeface="Calibri"/>
              <a:cs typeface="Calibri"/>
              <a:sym typeface="Calibri"/>
            </a:endParaRPr>
          </a:p>
        </p:txBody>
      </p:sp>
      <p:pic>
        <p:nvPicPr>
          <p:cNvPr id="86" name="Shape 3287"/>
          <p:cNvPicPr preferRelativeResize="0"/>
          <p:nvPr/>
        </p:nvPicPr>
        <p:blipFill rotWithShape="1">
          <a:blip r:embed="rId4">
            <a:alphaModFix/>
          </a:blip>
          <a:srcRect/>
          <a:stretch/>
        </p:blipFill>
        <p:spPr>
          <a:xfrm>
            <a:off x="675745" y="4298866"/>
            <a:ext cx="2660536" cy="1774578"/>
          </a:xfrm>
          <a:prstGeom prst="rect">
            <a:avLst/>
          </a:prstGeom>
          <a:noFill/>
          <a:ln>
            <a:noFill/>
          </a:ln>
        </p:spPr>
      </p:pic>
      <p:pic>
        <p:nvPicPr>
          <p:cNvPr id="87" name="Shape 3288"/>
          <p:cNvPicPr preferRelativeResize="0"/>
          <p:nvPr/>
        </p:nvPicPr>
        <p:blipFill rotWithShape="1">
          <a:blip r:embed="rId5">
            <a:alphaModFix/>
          </a:blip>
          <a:srcRect/>
          <a:stretch/>
        </p:blipFill>
        <p:spPr>
          <a:xfrm rot="-5400000">
            <a:off x="3916274" y="4777124"/>
            <a:ext cx="371887" cy="390178"/>
          </a:xfrm>
          <a:prstGeom prst="rect">
            <a:avLst/>
          </a:prstGeom>
          <a:noFill/>
          <a:ln>
            <a:noFill/>
          </a:ln>
        </p:spPr>
      </p:pic>
      <p:pic>
        <p:nvPicPr>
          <p:cNvPr id="88" name="Shape 3289"/>
          <p:cNvPicPr preferRelativeResize="0"/>
          <p:nvPr/>
        </p:nvPicPr>
        <p:blipFill rotWithShape="1">
          <a:blip r:embed="rId5">
            <a:alphaModFix/>
          </a:blip>
          <a:srcRect/>
          <a:stretch/>
        </p:blipFill>
        <p:spPr>
          <a:xfrm rot="-5400000">
            <a:off x="7884710" y="4774356"/>
            <a:ext cx="371887" cy="390178"/>
          </a:xfrm>
          <a:prstGeom prst="rect">
            <a:avLst/>
          </a:prstGeom>
          <a:noFill/>
          <a:ln>
            <a:noFill/>
          </a:ln>
        </p:spPr>
      </p:pic>
      <p:grpSp>
        <p:nvGrpSpPr>
          <p:cNvPr id="103" name="Shape 3315"/>
          <p:cNvGrpSpPr/>
          <p:nvPr/>
        </p:nvGrpSpPr>
        <p:grpSpPr>
          <a:xfrm>
            <a:off x="8667872" y="3608054"/>
            <a:ext cx="2980674" cy="2927194"/>
            <a:chOff x="2380397" y="833075"/>
            <a:chExt cx="7050205" cy="5882184"/>
          </a:xfrm>
        </p:grpSpPr>
        <p:pic>
          <p:nvPicPr>
            <p:cNvPr id="104" name="Shape 3316"/>
            <p:cNvPicPr preferRelativeResize="0"/>
            <p:nvPr/>
          </p:nvPicPr>
          <p:blipFill rotWithShape="1">
            <a:blip r:embed="rId6">
              <a:alphaModFix/>
            </a:blip>
            <a:srcRect/>
            <a:stretch/>
          </p:blipFill>
          <p:spPr>
            <a:xfrm>
              <a:off x="2380397" y="833075"/>
              <a:ext cx="7050205" cy="5882184"/>
            </a:xfrm>
            <a:prstGeom prst="rect">
              <a:avLst/>
            </a:prstGeom>
            <a:noFill/>
            <a:ln>
              <a:noFill/>
            </a:ln>
          </p:spPr>
        </p:pic>
        <p:sp>
          <p:nvSpPr>
            <p:cNvPr id="105" name="Shape 3317"/>
            <p:cNvSpPr/>
            <p:nvPr/>
          </p:nvSpPr>
          <p:spPr>
            <a:xfrm>
              <a:off x="8926285" y="862103"/>
              <a:ext cx="362856" cy="3672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900">
                <a:solidFill>
                  <a:schemeClr val="dk1"/>
                </a:solidFill>
                <a:ea typeface="Calibri"/>
                <a:cs typeface="Calibri"/>
                <a:sym typeface="Calibri"/>
              </a:endParaRPr>
            </a:p>
          </p:txBody>
        </p:sp>
        <p:sp>
          <p:nvSpPr>
            <p:cNvPr id="106" name="Shape 3318"/>
            <p:cNvSpPr/>
            <p:nvPr/>
          </p:nvSpPr>
          <p:spPr>
            <a:xfrm>
              <a:off x="2438452" y="862103"/>
              <a:ext cx="362856" cy="3672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900">
                <a:solidFill>
                  <a:schemeClr val="dk1"/>
                </a:solidFill>
                <a:ea typeface="Calibri"/>
                <a:cs typeface="Calibri"/>
                <a:sym typeface="Calibri"/>
              </a:endParaRPr>
            </a:p>
          </p:txBody>
        </p:sp>
      </p:grpSp>
      <p:sp>
        <p:nvSpPr>
          <p:cNvPr id="111" name="Shape 3311"/>
          <p:cNvSpPr txBox="1"/>
          <p:nvPr/>
        </p:nvSpPr>
        <p:spPr>
          <a:xfrm>
            <a:off x="4596306" y="4018716"/>
            <a:ext cx="2944716" cy="274689"/>
          </a:xfrm>
          <a:prstGeom prst="rect">
            <a:avLst/>
          </a:prstGeom>
          <a:solidFill>
            <a:schemeClr val="tx2">
              <a:lumMod val="60000"/>
              <a:lumOff val="40000"/>
            </a:schemeClr>
          </a:solidFill>
          <a:ln>
            <a:noFill/>
          </a:ln>
        </p:spPr>
        <p:txBody>
          <a:bodyPr lIns="91400" tIns="45700" rIns="91400" bIns="45700" anchor="t" anchorCtr="0">
            <a:noAutofit/>
          </a:bodyPr>
          <a:lstStyle>
            <a:defPPr>
              <a:defRPr lang="en-US"/>
            </a:defPPr>
            <a:lvl1pPr marR="0" lvl="0" indent="0" algn="ctr">
              <a:spcBef>
                <a:spcPts val="0"/>
              </a:spcBef>
              <a:buSzPct val="25000"/>
              <a:buNone/>
              <a:defRPr sz="1400">
                <a:solidFill>
                  <a:schemeClr val="dk1"/>
                </a:solidFill>
                <a:latin typeface="Calibri"/>
                <a:ea typeface="Calibri"/>
                <a:cs typeface="Calibri"/>
              </a:defRPr>
            </a:lvl1pPr>
          </a:lstStyle>
          <a:p>
            <a:r>
              <a:rPr lang="en-IN" sz="1600" dirty="0">
                <a:latin typeface="+mn-lt"/>
                <a:sym typeface="Calibri"/>
              </a:rPr>
              <a:t>User Profile Data </a:t>
            </a:r>
          </a:p>
        </p:txBody>
      </p:sp>
      <p:sp>
        <p:nvSpPr>
          <p:cNvPr id="113" name="Shape 3313"/>
          <p:cNvSpPr txBox="1"/>
          <p:nvPr/>
        </p:nvSpPr>
        <p:spPr>
          <a:xfrm>
            <a:off x="4612845" y="4908737"/>
            <a:ext cx="2944716" cy="274689"/>
          </a:xfrm>
          <a:prstGeom prst="rect">
            <a:avLst/>
          </a:prstGeom>
          <a:solidFill>
            <a:schemeClr val="tx2">
              <a:lumMod val="60000"/>
              <a:lumOff val="40000"/>
            </a:schemeClr>
          </a:solidFill>
          <a:ln>
            <a:noFill/>
          </a:ln>
        </p:spPr>
        <p:txBody>
          <a:bodyPr lIns="91400" tIns="45700" rIns="91400" bIns="45700" anchor="t" anchorCtr="0">
            <a:noAutofit/>
          </a:bodyPr>
          <a:lstStyle/>
          <a:p>
            <a:pPr marL="0" marR="0" lvl="0" indent="0" algn="ctr" rtl="0">
              <a:spcBef>
                <a:spcPts val="0"/>
              </a:spcBef>
              <a:buSzPct val="25000"/>
              <a:buNone/>
            </a:pPr>
            <a:r>
              <a:rPr lang="en-IN" sz="1600" dirty="0">
                <a:solidFill>
                  <a:schemeClr val="dk1"/>
                </a:solidFill>
                <a:ea typeface="Calibri"/>
                <a:cs typeface="Calibri"/>
                <a:sym typeface="Calibri"/>
              </a:rPr>
              <a:t>Device Monitor  Data </a:t>
            </a:r>
          </a:p>
        </p:txBody>
      </p:sp>
      <p:sp>
        <p:nvSpPr>
          <p:cNvPr id="114" name="Shape 3314"/>
          <p:cNvSpPr txBox="1"/>
          <p:nvPr/>
        </p:nvSpPr>
        <p:spPr>
          <a:xfrm>
            <a:off x="4612845" y="5798758"/>
            <a:ext cx="2944716" cy="274686"/>
          </a:xfrm>
          <a:prstGeom prst="rect">
            <a:avLst/>
          </a:prstGeom>
          <a:solidFill>
            <a:schemeClr val="tx2">
              <a:lumMod val="60000"/>
              <a:lumOff val="40000"/>
            </a:schemeClr>
          </a:solidFill>
          <a:ln>
            <a:noFill/>
          </a:ln>
        </p:spPr>
        <p:txBody>
          <a:bodyPr lIns="91400" tIns="45700" rIns="91400" bIns="45700" anchor="t" anchorCtr="0">
            <a:noAutofit/>
          </a:bodyPr>
          <a:lstStyle/>
          <a:p>
            <a:pPr marL="0" marR="0" lvl="0" indent="0" algn="ctr" rtl="0">
              <a:spcBef>
                <a:spcPts val="0"/>
              </a:spcBef>
              <a:buSzPct val="25000"/>
              <a:buNone/>
            </a:pPr>
            <a:r>
              <a:rPr lang="en-IN" sz="1600" dirty="0">
                <a:solidFill>
                  <a:schemeClr val="dk1"/>
                </a:solidFill>
                <a:ea typeface="Calibri"/>
                <a:cs typeface="Calibri"/>
                <a:sym typeface="Calibri"/>
              </a:rPr>
              <a:t>Coaching &amp; Web Interface  Data </a:t>
            </a:r>
          </a:p>
        </p:txBody>
      </p:sp>
      <p:sp>
        <p:nvSpPr>
          <p:cNvPr id="30" name="Slide Number Placeholder 5"/>
          <p:cNvSpPr txBox="1">
            <a:spLocks/>
          </p:cNvSpPr>
          <p:nvPr/>
        </p:nvSpPr>
        <p:spPr>
          <a:xfrm>
            <a:off x="9458203" y="650052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solidFill>
                  <a:srgbClr val="000000">
                    <a:tint val="75000"/>
                  </a:srgbClr>
                </a:solidFill>
              </a:rPr>
              <a:t>6</a:t>
            </a:r>
          </a:p>
        </p:txBody>
      </p:sp>
    </p:spTree>
    <p:extLst>
      <p:ext uri="{BB962C8B-B14F-4D97-AF65-F5344CB8AC3E}">
        <p14:creationId xmlns:p14="http://schemas.microsoft.com/office/powerpoint/2010/main" val="3704742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256518" y="82101"/>
            <a:ext cx="8030799" cy="546632"/>
          </a:xfrm>
          <a:prstGeom prst="rect">
            <a:avLst/>
          </a:prstGeom>
          <a:solidFill>
            <a:schemeClr val="bg1"/>
          </a:solidFill>
        </p:spPr>
        <p:txBody>
          <a:bodyPr vert="horz" lIns="121789" tIns="60895" rIns="121789" bIns="60895" rtlCol="0" anchor="ctr">
            <a:noAutofit/>
          </a:bodyPr>
          <a:lstStyle/>
          <a:p>
            <a:pPr>
              <a:spcBef>
                <a:spcPct val="0"/>
              </a:spcBef>
            </a:pPr>
            <a:r>
              <a:rPr lang="en-IN" sz="2800" b="1" spc="-96" dirty="0">
                <a:ln w="3175">
                  <a:noFill/>
                </a:ln>
                <a:solidFill>
                  <a:srgbClr val="44546A"/>
                </a:solidFill>
                <a:ea typeface="Segoe UI" panose="020B0502040204020203" pitchFamily="34" charset="0"/>
                <a:cs typeface="Segoe UI" panose="020B0502040204020203" pitchFamily="34" charset="0"/>
              </a:rPr>
              <a:t>Early Warning System to Enhance Customer Satisfaction</a:t>
            </a:r>
          </a:p>
        </p:txBody>
      </p:sp>
      <p:sp>
        <p:nvSpPr>
          <p:cNvPr id="54" name="Slide Number Placeholder 5"/>
          <p:cNvSpPr txBox="1">
            <a:spLocks/>
          </p:cNvSpPr>
          <p:nvPr/>
        </p:nvSpPr>
        <p:spPr>
          <a:xfrm>
            <a:off x="9441934" y="6502019"/>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0414F87-21CC-45C6-A33F-A15A7E070B6F}" type="slidenum">
              <a:rPr lang="en-US" sz="1200" smtClean="0">
                <a:solidFill>
                  <a:srgbClr val="000000">
                    <a:tint val="75000"/>
                  </a:srgbClr>
                </a:solidFill>
              </a:rPr>
              <a:pPr algn="r"/>
              <a:t>7</a:t>
            </a:fld>
            <a:endParaRPr lang="en-US" sz="1200" dirty="0">
              <a:solidFill>
                <a:srgbClr val="000000">
                  <a:tint val="75000"/>
                </a:srgbClr>
              </a:solidFill>
            </a:endParaRPr>
          </a:p>
        </p:txBody>
      </p:sp>
      <p:sp>
        <p:nvSpPr>
          <p:cNvPr id="21" name="Rectangle 20"/>
          <p:cNvSpPr/>
          <p:nvPr/>
        </p:nvSpPr>
        <p:spPr>
          <a:xfrm>
            <a:off x="1" y="1226542"/>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2" name="Rectangle 21"/>
          <p:cNvSpPr/>
          <p:nvPr/>
        </p:nvSpPr>
        <p:spPr>
          <a:xfrm>
            <a:off x="267455" y="2004371"/>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a typeface="+mn-ea"/>
              <a:cs typeface="+mn-cs"/>
            </a:endParaRPr>
          </a:p>
        </p:txBody>
      </p:sp>
      <p:sp>
        <p:nvSpPr>
          <p:cNvPr id="24" name="Rectangle 23"/>
          <p:cNvSpPr/>
          <p:nvPr/>
        </p:nvSpPr>
        <p:spPr>
          <a:xfrm>
            <a:off x="267455" y="1880507"/>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29" name="Rectangle 28"/>
          <p:cNvSpPr/>
          <p:nvPr/>
        </p:nvSpPr>
        <p:spPr>
          <a:xfrm>
            <a:off x="263630" y="2168044"/>
            <a:ext cx="3499537" cy="867930"/>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Account Managers through manual inspection flag critical SRs which lead to errors and person dependent situation</a:t>
            </a:r>
          </a:p>
        </p:txBody>
      </p:sp>
      <p:sp>
        <p:nvSpPr>
          <p:cNvPr id="30" name="Rectangle 29"/>
          <p:cNvSpPr/>
          <p:nvPr/>
        </p:nvSpPr>
        <p:spPr>
          <a:xfrm>
            <a:off x="263630" y="1871274"/>
            <a:ext cx="253463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rPr>
              <a:t>The “Before” State</a:t>
            </a:r>
          </a:p>
        </p:txBody>
      </p:sp>
      <p:sp>
        <p:nvSpPr>
          <p:cNvPr id="33" name="Rectangle 32"/>
          <p:cNvSpPr/>
          <p:nvPr/>
        </p:nvSpPr>
        <p:spPr>
          <a:xfrm>
            <a:off x="8301385" y="1880507"/>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300" b="0" i="0" u="none" strike="noStrike" kern="0" cap="none" spc="0" normalizeH="0" baseline="0" noProof="0" dirty="0">
              <a:ln>
                <a:noFill/>
              </a:ln>
              <a:solidFill>
                <a:srgbClr val="000000"/>
              </a:solidFill>
              <a:effectLst/>
              <a:uLnTx/>
              <a:uFillTx/>
              <a:ea typeface="+mn-ea"/>
              <a:cs typeface="+mn-cs"/>
            </a:endParaRPr>
          </a:p>
        </p:txBody>
      </p:sp>
      <p:sp>
        <p:nvSpPr>
          <p:cNvPr id="35" name="Rectangle 34"/>
          <p:cNvSpPr/>
          <p:nvPr/>
        </p:nvSpPr>
        <p:spPr>
          <a:xfrm>
            <a:off x="8287317" y="2168044"/>
            <a:ext cx="3651619" cy="867930"/>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Early Warning System (EWS) with over 95% accuracy in predicting critical SRs saved the client $ 20 million per quarter </a:t>
            </a:r>
          </a:p>
        </p:txBody>
      </p:sp>
      <p:sp>
        <p:nvSpPr>
          <p:cNvPr id="36" name="Rectangle 35"/>
          <p:cNvSpPr/>
          <p:nvPr/>
        </p:nvSpPr>
        <p:spPr>
          <a:xfrm>
            <a:off x="194053" y="1231169"/>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4546A"/>
                </a:solidFill>
                <a:effectLst/>
                <a:uLnTx/>
                <a:uFillTx/>
              </a:rPr>
              <a:t>The Problem: </a:t>
            </a:r>
            <a:r>
              <a:rPr kumimoji="0" lang="en-US" sz="1600" b="0" i="0" u="none" strike="noStrike" kern="0" cap="none" spc="0" normalizeH="0" baseline="0" noProof="0" dirty="0">
                <a:ln>
                  <a:noFill/>
                </a:ln>
                <a:solidFill>
                  <a:srgbClr val="44546A"/>
                </a:solidFill>
                <a:effectLst/>
                <a:uLnTx/>
                <a:uFillTx/>
              </a:rPr>
              <a:t>In the hardware services space, preventive maintenance is 40-45% cheaper than ‘after the event’ corrections,</a:t>
            </a:r>
            <a:r>
              <a:rPr kumimoji="0" lang="en-US" sz="1600" b="0" i="0" u="none" strike="noStrike" kern="0" cap="none" spc="0" normalizeH="0" noProof="0" dirty="0">
                <a:ln>
                  <a:noFill/>
                </a:ln>
                <a:solidFill>
                  <a:srgbClr val="44546A"/>
                </a:solidFill>
                <a:effectLst/>
                <a:uLnTx/>
                <a:uFillTx/>
              </a:rPr>
              <a:t> </a:t>
            </a:r>
            <a:r>
              <a:rPr kumimoji="0" lang="en-US" sz="1600" b="0" i="0" u="none" strike="noStrike" kern="0" cap="none" spc="0" normalizeH="0" baseline="0" noProof="0" dirty="0">
                <a:ln>
                  <a:noFill/>
                </a:ln>
                <a:solidFill>
                  <a:srgbClr val="44546A"/>
                </a:solidFill>
                <a:effectLst/>
                <a:uLnTx/>
                <a:uFillTx/>
              </a:rPr>
              <a:t>but to prevent,</a:t>
            </a:r>
            <a:r>
              <a:rPr kumimoji="0" lang="en-US" sz="1600" b="0" i="0" u="none" strike="noStrike" kern="0" cap="none" spc="0" normalizeH="0" noProof="0" dirty="0">
                <a:ln>
                  <a:noFill/>
                </a:ln>
                <a:solidFill>
                  <a:srgbClr val="44546A"/>
                </a:solidFill>
                <a:effectLst/>
                <a:uLnTx/>
                <a:uFillTx/>
              </a:rPr>
              <a:t> </a:t>
            </a:r>
            <a:r>
              <a:rPr kumimoji="0" lang="en-US" sz="1600" b="0" i="0" u="none" strike="noStrike" kern="0" cap="none" spc="0" normalizeH="0" baseline="0" noProof="0" dirty="0">
                <a:ln>
                  <a:noFill/>
                </a:ln>
                <a:solidFill>
                  <a:srgbClr val="44546A"/>
                </a:solidFill>
                <a:effectLst/>
                <a:uLnTx/>
                <a:uFillTx/>
              </a:rPr>
              <a:t>one needs to precisely predict</a:t>
            </a:r>
            <a:r>
              <a:rPr kumimoji="0" lang="en-US" sz="1600" b="0" i="0" u="none" strike="noStrike" kern="0" cap="none" spc="0" normalizeH="0" noProof="0" dirty="0">
                <a:ln>
                  <a:noFill/>
                </a:ln>
                <a:solidFill>
                  <a:srgbClr val="44546A"/>
                </a:solidFill>
                <a:effectLst/>
                <a:uLnTx/>
                <a:uFillTx/>
              </a:rPr>
              <a:t> </a:t>
            </a:r>
            <a:r>
              <a:rPr lang="en-US" sz="1600" kern="0" noProof="0" dirty="0">
                <a:solidFill>
                  <a:srgbClr val="44546A"/>
                </a:solidFill>
              </a:rPr>
              <a:t>s</a:t>
            </a:r>
            <a:r>
              <a:rPr kumimoji="0" lang="en-US" sz="1600" b="0" i="0" u="none" strike="noStrike" kern="0" cap="none" spc="0" normalizeH="0" baseline="0" noProof="0" dirty="0">
                <a:ln>
                  <a:noFill/>
                </a:ln>
                <a:solidFill>
                  <a:srgbClr val="44546A"/>
                </a:solidFill>
                <a:effectLst/>
                <a:uLnTx/>
                <a:uFillTx/>
              </a:rPr>
              <a:t>ervice requests (SRs) that can turn critical</a:t>
            </a:r>
          </a:p>
        </p:txBody>
      </p:sp>
      <p:sp>
        <p:nvSpPr>
          <p:cNvPr id="37" name="Rectangle 36"/>
          <p:cNvSpPr/>
          <p:nvPr/>
        </p:nvSpPr>
        <p:spPr>
          <a:xfrm>
            <a:off x="4255290" y="2027608"/>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a typeface="+mn-ea"/>
              <a:cs typeface="+mn-cs"/>
            </a:endParaRPr>
          </a:p>
        </p:txBody>
      </p:sp>
      <p:sp>
        <p:nvSpPr>
          <p:cNvPr id="38" name="Rectangle 37"/>
          <p:cNvSpPr/>
          <p:nvPr/>
        </p:nvSpPr>
        <p:spPr>
          <a:xfrm>
            <a:off x="4284420" y="1880507"/>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41" name="Rectangle 40"/>
          <p:cNvSpPr/>
          <p:nvPr/>
        </p:nvSpPr>
        <p:spPr>
          <a:xfrm>
            <a:off x="4377102" y="2168044"/>
            <a:ext cx="3486708"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Utilized text analytics techniques to extract behavioral data which was combined with structured data like service logs to generate predictions on each SR turning critical</a:t>
            </a:r>
          </a:p>
        </p:txBody>
      </p:sp>
      <p:sp>
        <p:nvSpPr>
          <p:cNvPr id="42" name="Rectangle 41"/>
          <p:cNvSpPr/>
          <p:nvPr/>
        </p:nvSpPr>
        <p:spPr>
          <a:xfrm>
            <a:off x="4377102" y="1871274"/>
            <a:ext cx="213184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a:ln>
                  <a:noFill/>
                </a:ln>
                <a:solidFill>
                  <a:srgbClr val="44546A"/>
                </a:solidFill>
                <a:effectLst/>
                <a:uLnTx/>
                <a:uFillTx/>
              </a:rPr>
              <a:t>LatentView</a:t>
            </a:r>
            <a:r>
              <a:rPr kumimoji="0" lang="en-US" sz="1600" b="1" i="0" u="none" strike="noStrike" kern="0" cap="none" spc="0" normalizeH="0" baseline="0" noProof="0" dirty="0">
                <a:ln>
                  <a:noFill/>
                </a:ln>
                <a:solidFill>
                  <a:srgbClr val="44546A"/>
                </a:solidFill>
                <a:effectLst/>
                <a:uLnTx/>
                <a:uFillTx/>
              </a:rPr>
              <a:t> Solution</a:t>
            </a:r>
          </a:p>
        </p:txBody>
      </p:sp>
      <p:sp>
        <p:nvSpPr>
          <p:cNvPr id="43" name="Rectangle 42"/>
          <p:cNvSpPr/>
          <p:nvPr/>
        </p:nvSpPr>
        <p:spPr>
          <a:xfrm>
            <a:off x="8287317" y="1871274"/>
            <a:ext cx="253463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rPr>
              <a:t>The “After” State</a:t>
            </a:r>
          </a:p>
        </p:txBody>
      </p:sp>
      <p:sp>
        <p:nvSpPr>
          <p:cNvPr id="44" name="Rectangle 43"/>
          <p:cNvSpPr/>
          <p:nvPr/>
        </p:nvSpPr>
        <p:spPr>
          <a:xfrm>
            <a:off x="120389" y="650606"/>
            <a:ext cx="4601736"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4546A"/>
                </a:solidFill>
                <a:effectLst/>
                <a:uLnTx/>
                <a:uFillTx/>
                <a:ea typeface="+mn-ea"/>
                <a:cs typeface="+mn-cs"/>
              </a:rPr>
              <a:t>Fortune 500 Technology Hardware Company</a:t>
            </a:r>
          </a:p>
        </p:txBody>
      </p:sp>
      <p:grpSp>
        <p:nvGrpSpPr>
          <p:cNvPr id="45" name="Group 44"/>
          <p:cNvGrpSpPr/>
          <p:nvPr/>
        </p:nvGrpSpPr>
        <p:grpSpPr>
          <a:xfrm>
            <a:off x="718713" y="3877839"/>
            <a:ext cx="10787026" cy="2558330"/>
            <a:chOff x="718713" y="997072"/>
            <a:chExt cx="10787026" cy="2558330"/>
          </a:xfrm>
        </p:grpSpPr>
        <p:pic>
          <p:nvPicPr>
            <p:cNvPr id="46" name="Picture 45"/>
            <p:cNvPicPr>
              <a:picLocks noChangeAspect="1"/>
            </p:cNvPicPr>
            <p:nvPr/>
          </p:nvPicPr>
          <p:blipFill>
            <a:blip r:embed="rId4" cstate="print">
              <a:duotone>
                <a:prstClr val="black"/>
                <a:srgbClr val="14252F">
                  <a:tint val="45000"/>
                  <a:satMod val="400000"/>
                </a:srgbClr>
              </a:duotone>
              <a:extLst>
                <a:ext uri="{BEBA8EAE-BF5A-486C-A8C5-ECC9F3942E4B}">
                  <a14:imgProps xmlns:a14="http://schemas.microsoft.com/office/drawing/2010/main">
                    <a14:imgLayer r:embed="rId5">
                      <a14:imgEffect>
                        <a14:backgroundRemoval t="2229" b="100000" l="3514" r="95676">
                          <a14:backgroundMark x1="20000" y1="50000" x2="20000" y2="50000"/>
                          <a14:backgroundMark x1="27297" y1="46497" x2="21892" y2="54777"/>
                        </a14:backgroundRemoval>
                      </a14:imgEffect>
                    </a14:imgLayer>
                  </a14:imgProps>
                </a:ext>
                <a:ext uri="{28A0092B-C50C-407E-A947-70E740481C1C}">
                  <a14:useLocalDpi xmlns:a14="http://schemas.microsoft.com/office/drawing/2010/main" val="0"/>
                </a:ext>
              </a:extLst>
            </a:blip>
            <a:stretch>
              <a:fillRect/>
            </a:stretch>
          </p:blipFill>
          <p:spPr>
            <a:xfrm>
              <a:off x="1684073" y="1469290"/>
              <a:ext cx="754127" cy="639989"/>
            </a:xfrm>
            <a:prstGeom prst="rect">
              <a:avLst/>
            </a:prstGeom>
          </p:spPr>
        </p:pic>
        <p:pic>
          <p:nvPicPr>
            <p:cNvPr id="47" name="Picture 46"/>
            <p:cNvPicPr>
              <a:picLocks noChangeAspect="1"/>
            </p:cNvPicPr>
            <p:nvPr/>
          </p:nvPicPr>
          <p:blipFill>
            <a:blip r:embed="rId6" cstate="print">
              <a:duotone>
                <a:srgbClr val="F8F8F8">
                  <a:shade val="45000"/>
                  <a:satMod val="135000"/>
                </a:srgbClr>
                <a:prstClr val="white"/>
              </a:duotone>
              <a:extLst>
                <a:ext uri="{28A0092B-C50C-407E-A947-70E740481C1C}">
                  <a14:useLocalDpi xmlns:a14="http://schemas.microsoft.com/office/drawing/2010/main" val="0"/>
                </a:ext>
              </a:extLst>
            </a:blip>
            <a:stretch>
              <a:fillRect/>
            </a:stretch>
          </p:blipFill>
          <p:spPr>
            <a:xfrm>
              <a:off x="1792037" y="2480377"/>
              <a:ext cx="475075" cy="639989"/>
            </a:xfrm>
            <a:prstGeom prst="rect">
              <a:avLst/>
            </a:prstGeom>
          </p:spPr>
        </p:pic>
        <p:sp>
          <p:nvSpPr>
            <p:cNvPr id="49" name="TextBox 48"/>
            <p:cNvSpPr txBox="1"/>
            <p:nvPr/>
          </p:nvSpPr>
          <p:spPr>
            <a:xfrm>
              <a:off x="1959977" y="2533038"/>
              <a:ext cx="705458" cy="461665"/>
            </a:xfrm>
            <a:prstGeom prst="rect">
              <a:avLst/>
            </a:prstGeom>
            <a:noFill/>
          </p:spPr>
          <p:txBody>
            <a:bodyPr wrap="square" rtlCol="0">
              <a:spAutoFit/>
            </a:bodyPr>
            <a:lstStyle/>
            <a:p>
              <a:pPr marL="0" marR="0" lvl="0" indent="0" defTabSz="1210112"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ea typeface="Segoe UI" panose="020B0502040204020203" pitchFamily="34" charset="0"/>
                  <a:cs typeface="Segoe UI" panose="020B0502040204020203" pitchFamily="34" charset="0"/>
                </a:rPr>
                <a:t>Log</a:t>
              </a:r>
            </a:p>
          </p:txBody>
        </p:sp>
        <p:grpSp>
          <p:nvGrpSpPr>
            <p:cNvPr id="50" name="Group 49"/>
            <p:cNvGrpSpPr/>
            <p:nvPr/>
          </p:nvGrpSpPr>
          <p:grpSpPr>
            <a:xfrm rot="16200000">
              <a:off x="382176" y="1889671"/>
              <a:ext cx="1921155" cy="457135"/>
              <a:chOff x="2428323" y="1308570"/>
              <a:chExt cx="1516677" cy="757870"/>
            </a:xfrm>
            <a:solidFill>
              <a:srgbClr val="31635C"/>
            </a:solidFill>
            <a:effectLst/>
            <a:scene3d>
              <a:camera prst="orthographicFront"/>
              <a:lightRig rig="threePt" dir="t">
                <a:rot lat="0" lon="0" rev="3600000"/>
              </a:lightRig>
            </a:scene3d>
          </p:grpSpPr>
          <p:sp>
            <p:nvSpPr>
              <p:cNvPr id="95" name="Rounded Rectangle 74"/>
              <p:cNvSpPr/>
              <p:nvPr/>
            </p:nvSpPr>
            <p:spPr>
              <a:xfrm>
                <a:off x="2429260" y="1308570"/>
                <a:ext cx="1515740" cy="757870"/>
              </a:xfrm>
              <a:prstGeom prst="roundRect">
                <a:avLst/>
              </a:prstGeom>
              <a:solidFill>
                <a:srgbClr val="5B9BD5">
                  <a:lumMod val="50000"/>
                </a:srgbClr>
              </a:solidFill>
              <a:ln w="19050" cap="flat" cmpd="sng" algn="ctr">
                <a:solidFill>
                  <a:srgbClr val="FFFFFF"/>
                </a:solidFill>
                <a:prstDash val="solid"/>
              </a:ln>
              <a:effectLst/>
              <a:sp3d/>
            </p:spPr>
          </p:sp>
          <p:sp>
            <p:nvSpPr>
              <p:cNvPr id="96" name="Rounded Rectangle 8"/>
              <p:cNvSpPr/>
              <p:nvPr/>
            </p:nvSpPr>
            <p:spPr>
              <a:xfrm>
                <a:off x="2428323" y="1379273"/>
                <a:ext cx="1497517" cy="683878"/>
              </a:xfrm>
              <a:prstGeom prst="rect">
                <a:avLst/>
              </a:prstGeom>
              <a:noFill/>
              <a:ln>
                <a:noFill/>
              </a:ln>
              <a:effectLst/>
              <a:sp3d/>
            </p:spPr>
            <p:txBody>
              <a:bodyPr spcFirstLastPara="0" vert="horz" wrap="square" lIns="11850" tIns="11850" rIns="11850" bIns="11850" numCol="1" spcCol="1270" anchor="ctr" anchorCtr="0">
                <a:noAutofit/>
              </a:bodyPr>
              <a:lstStyle/>
              <a:p>
                <a:pPr marL="0" marR="0" lvl="0" indent="0" algn="ctr" defTabSz="632077"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prstClr val="white">
                        <a:lumMod val="95000"/>
                      </a:prstClr>
                    </a:solidFill>
                    <a:effectLst/>
                    <a:uLnTx/>
                    <a:uFillTx/>
                    <a:ea typeface="Segoe UI" panose="020B0502040204020203" pitchFamily="34" charset="0"/>
                    <a:cs typeface="Segoe UI" panose="020B0502040204020203" pitchFamily="34" charset="0"/>
                  </a:rPr>
                  <a:t>Unstructured Data</a:t>
                </a:r>
              </a:p>
            </p:txBody>
          </p:sp>
        </p:grpSp>
        <p:sp>
          <p:nvSpPr>
            <p:cNvPr id="51" name="Left Brace 50"/>
            <p:cNvSpPr/>
            <p:nvPr/>
          </p:nvSpPr>
          <p:spPr>
            <a:xfrm>
              <a:off x="2462587" y="1057705"/>
              <a:ext cx="297389" cy="2194249"/>
            </a:xfrm>
            <a:prstGeom prst="leftBrace">
              <a:avLst>
                <a:gd name="adj1" fmla="val 0"/>
                <a:gd name="adj2" fmla="val 50000"/>
              </a:avLst>
            </a:prstGeom>
            <a:noFill/>
            <a:ln w="9525" cap="flat" cmpd="sng" algn="ctr">
              <a:solidFill>
                <a:srgbClr val="31635C"/>
              </a:solidFill>
              <a:prstDash val="solid"/>
            </a:ln>
            <a:effectLst/>
          </p:spPr>
          <p:txBody>
            <a:bodyPr lIns="92878" tIns="46440" rIns="92878" bIns="46440" rtlCol="0" anchor="ctr"/>
            <a:lstStyle/>
            <a:p>
              <a:pPr marL="0" marR="0" lvl="0" indent="0" algn="ctr" defTabSz="92876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endParaRPr>
            </a:p>
          </p:txBody>
        </p:sp>
        <p:sp>
          <p:nvSpPr>
            <p:cNvPr id="52" name="Rounded Rectangle 77"/>
            <p:cNvSpPr/>
            <p:nvPr/>
          </p:nvSpPr>
          <p:spPr bwMode="auto">
            <a:xfrm>
              <a:off x="2819885" y="1109231"/>
              <a:ext cx="1645687" cy="457135"/>
            </a:xfrm>
            <a:prstGeom prst="roundRect">
              <a:avLst/>
            </a:prstGeom>
            <a:solidFill>
              <a:srgbClr val="5B9BD5">
                <a:lumMod val="40000"/>
                <a:lumOff val="60000"/>
              </a:srgbClr>
            </a:solidFill>
            <a:ln w="12700">
              <a:solidFill>
                <a:srgbClr val="2A79FF">
                  <a:lumMod val="40000"/>
                  <a:lumOff val="60000"/>
                </a:srgbClr>
              </a:solidFill>
              <a:round/>
              <a:headEnd/>
              <a:tailEnd/>
            </a:ln>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ea typeface="Segoe UI" panose="020B0502040204020203" pitchFamily="34" charset="0"/>
                  <a:cs typeface="Segoe UI" panose="020B0502040204020203" pitchFamily="34" charset="0"/>
                </a:rPr>
                <a:t>Keyword Extraction</a:t>
              </a:r>
              <a:endParaRPr kumimoji="0" lang="en-IN" sz="1200" b="0" i="0" u="none" strike="noStrike" kern="0" cap="none" spc="0" normalizeH="0" baseline="0" noProof="0" dirty="0">
                <a:ln>
                  <a:noFill/>
                </a:ln>
                <a:solidFill>
                  <a:prstClr val="black"/>
                </a:solidFill>
                <a:effectLst/>
                <a:uLnTx/>
                <a:uFillTx/>
                <a:ea typeface="Segoe UI" panose="020B0502040204020203" pitchFamily="34" charset="0"/>
                <a:cs typeface="Segoe UI" panose="020B0502040204020203" pitchFamily="34" charset="0"/>
              </a:endParaRPr>
            </a:p>
          </p:txBody>
        </p:sp>
        <p:sp>
          <p:nvSpPr>
            <p:cNvPr id="53" name="Rounded Rectangle 78"/>
            <p:cNvSpPr/>
            <p:nvPr/>
          </p:nvSpPr>
          <p:spPr bwMode="auto">
            <a:xfrm>
              <a:off x="2804646" y="1669067"/>
              <a:ext cx="1645687" cy="457135"/>
            </a:xfrm>
            <a:prstGeom prst="roundRect">
              <a:avLst/>
            </a:prstGeom>
            <a:solidFill>
              <a:srgbClr val="5B9BD5">
                <a:lumMod val="40000"/>
                <a:lumOff val="60000"/>
              </a:srgbClr>
            </a:solidFill>
            <a:ln w="12700">
              <a:solidFill>
                <a:srgbClr val="2A79FF">
                  <a:lumMod val="40000"/>
                  <a:lumOff val="60000"/>
                </a:srgbClr>
              </a:solidFill>
              <a:round/>
              <a:headEnd/>
              <a:tailEnd/>
            </a:ln>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ea typeface="Segoe UI" panose="020B0502040204020203" pitchFamily="34" charset="0"/>
                  <a:cs typeface="Segoe UI" panose="020B0502040204020203" pitchFamily="34" charset="0"/>
                </a:rPr>
                <a:t>Part of Speech Tagging</a:t>
              </a:r>
              <a:endParaRPr kumimoji="0" lang="en-IN" sz="1200" b="0" i="0" u="none" strike="noStrike" kern="0" cap="none" spc="0" normalizeH="0" baseline="0" noProof="0" dirty="0">
                <a:ln>
                  <a:noFill/>
                </a:ln>
                <a:solidFill>
                  <a:prstClr val="black"/>
                </a:solidFill>
                <a:effectLst/>
                <a:uLnTx/>
                <a:uFillTx/>
                <a:ea typeface="Segoe UI" panose="020B0502040204020203" pitchFamily="34" charset="0"/>
                <a:cs typeface="Segoe UI" panose="020B0502040204020203" pitchFamily="34" charset="0"/>
              </a:endParaRPr>
            </a:p>
          </p:txBody>
        </p:sp>
        <p:sp>
          <p:nvSpPr>
            <p:cNvPr id="55" name="Rounded Rectangle 79"/>
            <p:cNvSpPr/>
            <p:nvPr/>
          </p:nvSpPr>
          <p:spPr bwMode="auto">
            <a:xfrm>
              <a:off x="2798606" y="2213227"/>
              <a:ext cx="1645687" cy="457135"/>
            </a:xfrm>
            <a:prstGeom prst="roundRect">
              <a:avLst/>
            </a:prstGeom>
            <a:solidFill>
              <a:srgbClr val="5B9BD5">
                <a:lumMod val="40000"/>
                <a:lumOff val="60000"/>
              </a:srgbClr>
            </a:solidFill>
            <a:ln w="12700">
              <a:solidFill>
                <a:srgbClr val="2A79FF">
                  <a:lumMod val="40000"/>
                  <a:lumOff val="60000"/>
                </a:srgbClr>
              </a:solidFill>
              <a:round/>
              <a:headEnd/>
              <a:tailEnd/>
            </a:ln>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ea typeface="Segoe UI" panose="020B0502040204020203" pitchFamily="34" charset="0"/>
                  <a:cs typeface="Segoe UI" panose="020B0502040204020203" pitchFamily="34" charset="0"/>
                </a:rPr>
                <a:t>Feature Tagging</a:t>
              </a:r>
              <a:endParaRPr kumimoji="0" lang="en-IN" sz="1200" b="0" i="0" u="none" strike="noStrike" kern="0" cap="none" spc="0" normalizeH="0" baseline="0" noProof="0" dirty="0">
                <a:ln>
                  <a:noFill/>
                </a:ln>
                <a:solidFill>
                  <a:prstClr val="black"/>
                </a:solidFill>
                <a:effectLst/>
                <a:uLnTx/>
                <a:uFillTx/>
                <a:ea typeface="Segoe UI" panose="020B0502040204020203" pitchFamily="34" charset="0"/>
                <a:cs typeface="Segoe UI" panose="020B0502040204020203" pitchFamily="34" charset="0"/>
              </a:endParaRPr>
            </a:p>
          </p:txBody>
        </p:sp>
        <p:sp>
          <p:nvSpPr>
            <p:cNvPr id="56" name="Rounded Rectangle 80"/>
            <p:cNvSpPr/>
            <p:nvPr/>
          </p:nvSpPr>
          <p:spPr bwMode="auto">
            <a:xfrm>
              <a:off x="2829082" y="2763083"/>
              <a:ext cx="1645687" cy="457135"/>
            </a:xfrm>
            <a:prstGeom prst="roundRect">
              <a:avLst/>
            </a:prstGeom>
            <a:solidFill>
              <a:srgbClr val="5B9BD5">
                <a:lumMod val="40000"/>
                <a:lumOff val="60000"/>
              </a:srgbClr>
            </a:solidFill>
            <a:ln w="12700">
              <a:solidFill>
                <a:srgbClr val="2A79FF">
                  <a:lumMod val="40000"/>
                  <a:lumOff val="60000"/>
                </a:srgbClr>
              </a:solidFill>
              <a:round/>
              <a:headEnd/>
              <a:tailEnd/>
            </a:ln>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ea typeface="Segoe UI" panose="020B0502040204020203" pitchFamily="34" charset="0"/>
                  <a:cs typeface="Segoe UI" panose="020B0502040204020203" pitchFamily="34" charset="0"/>
                </a:rPr>
                <a:t>Sentiment &amp; Theme Evaluation</a:t>
              </a:r>
              <a:endParaRPr kumimoji="0" lang="en-IN" sz="1200" b="0" i="0" u="none" strike="noStrike" kern="0" cap="none" spc="0" normalizeH="0" baseline="0" noProof="0" dirty="0">
                <a:ln>
                  <a:noFill/>
                </a:ln>
                <a:solidFill>
                  <a:prstClr val="black"/>
                </a:solidFill>
                <a:effectLst/>
                <a:uLnTx/>
                <a:uFillTx/>
                <a:ea typeface="Segoe UI" panose="020B0502040204020203" pitchFamily="34" charset="0"/>
                <a:cs typeface="Segoe UI" panose="020B0502040204020203" pitchFamily="34" charset="0"/>
              </a:endParaRPr>
            </a:p>
          </p:txBody>
        </p:sp>
        <p:sp>
          <p:nvSpPr>
            <p:cNvPr id="57" name="Left Brace 56"/>
            <p:cNvSpPr/>
            <p:nvPr/>
          </p:nvSpPr>
          <p:spPr>
            <a:xfrm flipH="1">
              <a:off x="4568380" y="1082734"/>
              <a:ext cx="297389" cy="2194249"/>
            </a:xfrm>
            <a:prstGeom prst="leftBrace">
              <a:avLst>
                <a:gd name="adj1" fmla="val 0"/>
                <a:gd name="adj2" fmla="val 50000"/>
              </a:avLst>
            </a:prstGeom>
            <a:noFill/>
            <a:ln w="9525" cap="flat" cmpd="sng" algn="ctr">
              <a:solidFill>
                <a:srgbClr val="31635C"/>
              </a:solidFill>
              <a:prstDash val="solid"/>
            </a:ln>
            <a:effectLst/>
          </p:spPr>
          <p:txBody>
            <a:bodyPr lIns="92878" tIns="46440" rIns="92878" bIns="46440" rtlCol="0" anchor="ctr"/>
            <a:lstStyle/>
            <a:p>
              <a:pPr marL="0" marR="0" lvl="0" indent="0" algn="ctr" defTabSz="92876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endParaRPr>
            </a:p>
          </p:txBody>
        </p:sp>
        <p:sp>
          <p:nvSpPr>
            <p:cNvPr id="58" name="Rounded Rectangle 8"/>
            <p:cNvSpPr/>
            <p:nvPr/>
          </p:nvSpPr>
          <p:spPr>
            <a:xfrm rot="16200000">
              <a:off x="4517343" y="1979005"/>
              <a:ext cx="1826243" cy="412504"/>
            </a:xfrm>
            <a:prstGeom prst="rect">
              <a:avLst/>
            </a:prstGeom>
            <a:solidFill>
              <a:srgbClr val="5B9BD5">
                <a:lumMod val="50000"/>
              </a:srgbClr>
            </a:solidFill>
            <a:ln>
              <a:noFill/>
            </a:ln>
            <a:effectLst/>
            <a:scene3d>
              <a:camera prst="orthographicFront"/>
              <a:lightRig rig="threePt" dir="t">
                <a:rot lat="0" lon="0" rev="3600000"/>
              </a:lightRig>
            </a:scene3d>
            <a:sp3d/>
          </p:spPr>
          <p:txBody>
            <a:bodyPr spcFirstLastPara="0" vert="horz" wrap="square" lIns="11850" tIns="11850" rIns="11850" bIns="11850" numCol="1" spcCol="1270" anchor="ctr" anchorCtr="0">
              <a:noAutofit/>
            </a:bodyPr>
            <a:lstStyle/>
            <a:p>
              <a:pPr marL="0" marR="0" lvl="0" indent="0" algn="ctr" defTabSz="632077"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prstClr val="white">
                      <a:lumMod val="95000"/>
                    </a:prstClr>
                  </a:solidFill>
                  <a:effectLst/>
                  <a:uLnTx/>
                  <a:uFillTx/>
                  <a:ea typeface="Segoe UI" panose="020B0502040204020203" pitchFamily="34" charset="0"/>
                  <a:cs typeface="Segoe UI" panose="020B0502040204020203" pitchFamily="34" charset="0"/>
                </a:rPr>
                <a:t>Structured Data</a:t>
              </a:r>
            </a:p>
          </p:txBody>
        </p:sp>
        <p:sp>
          <p:nvSpPr>
            <p:cNvPr id="59" name="Cross 58"/>
            <p:cNvSpPr/>
            <p:nvPr/>
          </p:nvSpPr>
          <p:spPr bwMode="auto">
            <a:xfrm>
              <a:off x="5989335" y="1961053"/>
              <a:ext cx="457135" cy="457135"/>
            </a:xfrm>
            <a:prstGeom prst="plus">
              <a:avLst>
                <a:gd name="adj" fmla="val 40000"/>
              </a:avLst>
            </a:prstGeom>
            <a:solidFill>
              <a:srgbClr val="5B9BD5">
                <a:lumMod val="50000"/>
              </a:srgbClr>
            </a:solidFill>
            <a:ln w="12700">
              <a:solidFill>
                <a:srgbClr val="31635C"/>
              </a:solidFill>
              <a:round/>
              <a:headEnd/>
              <a:tailEnd/>
            </a:ln>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endParaRPr>
            </a:p>
          </p:txBody>
        </p:sp>
        <p:grpSp>
          <p:nvGrpSpPr>
            <p:cNvPr id="60" name="Group 59"/>
            <p:cNvGrpSpPr/>
            <p:nvPr/>
          </p:nvGrpSpPr>
          <p:grpSpPr>
            <a:xfrm rot="16200000">
              <a:off x="5949183" y="1975312"/>
              <a:ext cx="1919968" cy="457135"/>
              <a:chOff x="2429260" y="1308570"/>
              <a:chExt cx="1515740" cy="757870"/>
            </a:xfrm>
            <a:solidFill>
              <a:srgbClr val="31635C"/>
            </a:solidFill>
            <a:effectLst/>
            <a:scene3d>
              <a:camera prst="orthographicFront"/>
              <a:lightRig rig="threePt" dir="t">
                <a:rot lat="0" lon="0" rev="3600000"/>
              </a:lightRig>
            </a:scene3d>
          </p:grpSpPr>
          <p:sp>
            <p:nvSpPr>
              <p:cNvPr id="93" name="Rounded Rectangle 87"/>
              <p:cNvSpPr/>
              <p:nvPr/>
            </p:nvSpPr>
            <p:spPr>
              <a:xfrm>
                <a:off x="2429260" y="1308570"/>
                <a:ext cx="1515740" cy="757870"/>
              </a:xfrm>
              <a:prstGeom prst="roundRect">
                <a:avLst/>
              </a:prstGeom>
              <a:solidFill>
                <a:srgbClr val="5B9BD5">
                  <a:lumMod val="50000"/>
                </a:srgbClr>
              </a:solidFill>
              <a:ln w="19050" cap="flat" cmpd="sng" algn="ctr">
                <a:solidFill>
                  <a:srgbClr val="FFFFFF"/>
                </a:solidFill>
                <a:prstDash val="solid"/>
              </a:ln>
              <a:effectLst/>
              <a:sp3d/>
            </p:spPr>
          </p:sp>
          <p:sp>
            <p:nvSpPr>
              <p:cNvPr id="94" name="Rounded Rectangle 8"/>
              <p:cNvSpPr/>
              <p:nvPr/>
            </p:nvSpPr>
            <p:spPr>
              <a:xfrm>
                <a:off x="2466256" y="1345566"/>
                <a:ext cx="1441748" cy="683878"/>
              </a:xfrm>
              <a:prstGeom prst="rect">
                <a:avLst/>
              </a:prstGeom>
              <a:noFill/>
              <a:ln>
                <a:noFill/>
              </a:ln>
              <a:effectLst/>
              <a:sp3d/>
            </p:spPr>
            <p:txBody>
              <a:bodyPr spcFirstLastPara="0" vert="horz" wrap="square" lIns="11850" tIns="11850" rIns="11850" bIns="11850" numCol="1" spcCol="1270" anchor="ctr" anchorCtr="0">
                <a:noAutofit/>
              </a:bodyPr>
              <a:lstStyle/>
              <a:p>
                <a:pPr marL="0" marR="0" lvl="0" indent="0" algn="ctr" defTabSz="632077"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prstClr val="white">
                        <a:lumMod val="95000"/>
                      </a:prstClr>
                    </a:solidFill>
                    <a:effectLst/>
                    <a:uLnTx/>
                    <a:uFillTx/>
                    <a:ea typeface="Segoe UI" panose="020B0502040204020203" pitchFamily="34" charset="0"/>
                    <a:cs typeface="Segoe UI" panose="020B0502040204020203" pitchFamily="34" charset="0"/>
                  </a:rPr>
                  <a:t>Pre-structured Data</a:t>
                </a:r>
              </a:p>
            </p:txBody>
          </p:sp>
        </p:grpSp>
        <p:grpSp>
          <p:nvGrpSpPr>
            <p:cNvPr id="62" name="Group 61"/>
            <p:cNvGrpSpPr/>
            <p:nvPr/>
          </p:nvGrpSpPr>
          <p:grpSpPr>
            <a:xfrm>
              <a:off x="7431862" y="1842136"/>
              <a:ext cx="914270" cy="731417"/>
              <a:chOff x="3857751" y="4854175"/>
              <a:chExt cx="1015127" cy="772203"/>
            </a:xfrm>
          </p:grpSpPr>
          <p:pic>
            <p:nvPicPr>
              <p:cNvPr id="91" name="Picture 4" descr="http://www.iconsdb.com/icons/download/soylent-red/gear-7-512.png"/>
              <p:cNvPicPr>
                <a:picLocks noChangeAspect="1" noChangeArrowheads="1"/>
              </p:cNvPicPr>
              <p:nvPr/>
            </p:nvPicPr>
            <p:blipFill>
              <a:blip r:embed="rId7" cstate="email">
                <a:duotone>
                  <a:prstClr val="black"/>
                  <a:srgbClr val="4472C4">
                    <a:tint val="45000"/>
                    <a:satMod val="400000"/>
                  </a:srgbClr>
                </a:duotone>
                <a:extLst>
                  <a:ext uri="{BEBA8EAE-BF5A-486C-A8C5-ECC9F3942E4B}">
                    <a14:imgProps xmlns:a14="http://schemas.microsoft.com/office/drawing/2010/main">
                      <a14:imgLayer r:embed="rId8">
                        <a14:imgEffect>
                          <a14:brightnessContrast bright="-21000" contrast="29000"/>
                        </a14:imgEffect>
                      </a14:imgLayer>
                    </a14:imgProps>
                  </a:ext>
                  <a:ext uri="{28A0092B-C50C-407E-A947-70E740481C1C}">
                    <a14:useLocalDpi xmlns:a14="http://schemas.microsoft.com/office/drawing/2010/main"/>
                  </a:ext>
                </a:extLst>
              </a:blip>
              <a:srcRect/>
              <a:stretch>
                <a:fillRect/>
              </a:stretch>
            </p:blipFill>
            <p:spPr bwMode="auto">
              <a:xfrm>
                <a:off x="4221610" y="4854175"/>
                <a:ext cx="651268" cy="651267"/>
              </a:xfrm>
              <a:prstGeom prst="rect">
                <a:avLst/>
              </a:prstGeom>
              <a:noFill/>
            </p:spPr>
          </p:pic>
          <p:pic>
            <p:nvPicPr>
              <p:cNvPr id="92" name="Picture 4" descr="http://www.iconsdb.com/icons/download/soylent-red/gear-7-512.png"/>
              <p:cNvPicPr>
                <a:picLocks noChangeAspect="1" noChangeArrowheads="1"/>
              </p:cNvPicPr>
              <p:nvPr/>
            </p:nvPicPr>
            <p:blipFill>
              <a:blip r:embed="rId9" cstate="email">
                <a:duotone>
                  <a:prstClr val="black"/>
                  <a:srgbClr val="4472C4">
                    <a:tint val="45000"/>
                    <a:satMod val="400000"/>
                  </a:srgb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a:stretch>
                <a:fillRect/>
              </a:stretch>
            </p:blipFill>
            <p:spPr bwMode="auto">
              <a:xfrm>
                <a:off x="3857751" y="5084309"/>
                <a:ext cx="542069" cy="5420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 name="Group 63"/>
            <p:cNvGrpSpPr>
              <a:grpSpLocks noChangeAspect="1"/>
            </p:cNvGrpSpPr>
            <p:nvPr/>
          </p:nvGrpSpPr>
          <p:grpSpPr>
            <a:xfrm>
              <a:off x="8526537" y="1272136"/>
              <a:ext cx="2680816" cy="1900408"/>
              <a:chOff x="5507827" y="2852935"/>
              <a:chExt cx="3445680" cy="2505250"/>
            </a:xfrm>
          </p:grpSpPr>
          <p:grpSp>
            <p:nvGrpSpPr>
              <p:cNvPr id="84" name="Group 83"/>
              <p:cNvGrpSpPr/>
              <p:nvPr/>
            </p:nvGrpSpPr>
            <p:grpSpPr>
              <a:xfrm>
                <a:off x="5507827" y="3351818"/>
                <a:ext cx="3380448" cy="1552278"/>
                <a:chOff x="5051402" y="3642897"/>
                <a:chExt cx="3380448" cy="1552278"/>
              </a:xfrm>
            </p:grpSpPr>
            <p:pic>
              <p:nvPicPr>
                <p:cNvPr id="86" name="Picture 85"/>
                <p:cNvPicPr>
                  <a:picLocks noChangeAspect="1" noChangeArrowheads="1"/>
                </p:cNvPicPr>
                <p:nvPr/>
              </p:nvPicPr>
              <p:blipFill>
                <a:blip r:embed="rId11" cstate="print">
                  <a:duotone>
                    <a:prstClr val="black"/>
                    <a:srgbClr val="CD9F52">
                      <a:tint val="45000"/>
                      <a:satMod val="400000"/>
                    </a:srgbClr>
                  </a:duotone>
                  <a:extLst>
                    <a:ext uri="{BEBA8EAE-BF5A-486C-A8C5-ECC9F3942E4B}">
                      <a14:imgProps xmlns:a14="http://schemas.microsoft.com/office/drawing/2010/main">
                        <a14:imgLayer r:embed="rId12">
                          <a14:imgEffect>
                            <a14:backgroundRemoval t="2273" b="97727" l="0" r="100000">
                              <a14:backgroundMark x1="82353" y1="13636" x2="82353" y2="20455"/>
                            </a14:backgroundRemoval>
                          </a14:imgEffect>
                        </a14:imgLayer>
                      </a14:imgProps>
                    </a:ext>
                  </a:extLst>
                </a:blip>
                <a:srcRect/>
                <a:stretch>
                  <a:fillRect/>
                </a:stretch>
              </p:blipFill>
              <p:spPr bwMode="auto">
                <a:xfrm>
                  <a:off x="5751136" y="3642897"/>
                  <a:ext cx="290817" cy="575904"/>
                </a:xfrm>
                <a:prstGeom prst="rect">
                  <a:avLst/>
                </a:prstGeom>
                <a:noFill/>
                <a:ln w="9525">
                  <a:noFill/>
                  <a:miter lim="800000"/>
                  <a:headEnd/>
                  <a:tailEnd/>
                </a:ln>
                <a:effectLst/>
              </p:spPr>
            </p:pic>
            <p:sp>
              <p:nvSpPr>
                <p:cNvPr id="87" name="Oval 86"/>
                <p:cNvSpPr/>
                <p:nvPr/>
              </p:nvSpPr>
              <p:spPr>
                <a:xfrm>
                  <a:off x="5495147" y="4032715"/>
                  <a:ext cx="800500" cy="266605"/>
                </a:xfrm>
                <a:prstGeom prst="ellipse">
                  <a:avLst/>
                </a:prstGeom>
                <a:noFill/>
                <a:ln w="25400" cap="flat" cmpd="sng" algn="ctr">
                  <a:solidFill>
                    <a:sysClr val="window" lastClr="FFFFFF">
                      <a:lumMod val="65000"/>
                    </a:sysClr>
                  </a:solidFill>
                  <a:prstDash val="dash"/>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endParaRPr>
                </a:p>
              </p:txBody>
            </p:sp>
            <p:sp>
              <p:nvSpPr>
                <p:cNvPr id="88" name="TextBox 184"/>
                <p:cNvSpPr txBox="1"/>
                <p:nvPr/>
              </p:nvSpPr>
              <p:spPr>
                <a:xfrm>
                  <a:off x="5051402" y="4424652"/>
                  <a:ext cx="1494703" cy="5354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ea typeface="Segoe UI" panose="020B0502040204020203" pitchFamily="34" charset="0"/>
                      <a:cs typeface="Segoe UI" panose="020B0502040204020203" pitchFamily="34" charset="0"/>
                    </a:rPr>
                    <a:t>Critical SR probability = 0.6</a:t>
                  </a:r>
                </a:p>
              </p:txBody>
            </p:sp>
            <p:sp>
              <p:nvSpPr>
                <p:cNvPr id="89" name="TextBox 184"/>
                <p:cNvSpPr txBox="1"/>
                <p:nvPr/>
              </p:nvSpPr>
              <p:spPr>
                <a:xfrm>
                  <a:off x="6130408" y="3661943"/>
                  <a:ext cx="1453625" cy="5354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ea typeface="Segoe UI" panose="020B0502040204020203" pitchFamily="34" charset="0"/>
                      <a:cs typeface="Segoe UI" panose="020B0502040204020203" pitchFamily="34" charset="0"/>
                    </a:rPr>
                    <a:t>Critical SR probability = 0.8</a:t>
                  </a:r>
                </a:p>
              </p:txBody>
            </p:sp>
            <p:sp>
              <p:nvSpPr>
                <p:cNvPr id="90" name="TextBox 184"/>
                <p:cNvSpPr txBox="1"/>
                <p:nvPr/>
              </p:nvSpPr>
              <p:spPr>
                <a:xfrm>
                  <a:off x="6957924" y="4659684"/>
                  <a:ext cx="1473926" cy="5354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ea typeface="Segoe UI" panose="020B0502040204020203" pitchFamily="34" charset="0"/>
                      <a:cs typeface="Segoe UI" panose="020B0502040204020203" pitchFamily="34" charset="0"/>
                    </a:rPr>
                    <a:t>Critical SR probability = 0.5</a:t>
                  </a:r>
                </a:p>
              </p:txBody>
            </p:sp>
          </p:grpSp>
          <p:sp>
            <p:nvSpPr>
              <p:cNvPr id="85" name="Rounded Rectangle 84"/>
              <p:cNvSpPr/>
              <p:nvPr/>
            </p:nvSpPr>
            <p:spPr>
              <a:xfrm>
                <a:off x="5631892" y="2852935"/>
                <a:ext cx="3321615" cy="2505250"/>
              </a:xfrm>
              <a:prstGeom prst="roundRect">
                <a:avLst/>
              </a:prstGeom>
              <a:noFill/>
              <a:ln w="25400" cap="flat" cmpd="sng" algn="ctr">
                <a:solidFill>
                  <a:srgbClr val="31635C"/>
                </a:solidFill>
                <a:prstDash val="sysDash"/>
              </a:ln>
              <a:effectLst/>
            </p:spPr>
            <p:txBody>
              <a:bodyPr rtlCol="0" anchor="ctr"/>
              <a:lstStyle/>
              <a:p>
                <a:pPr marL="0" marR="0" lvl="0" indent="0" algn="ctr" defTabSz="92876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endParaRPr>
              </a:p>
            </p:txBody>
          </p:sp>
        </p:grpSp>
        <p:pic>
          <p:nvPicPr>
            <p:cNvPr id="65" name="Picture 64"/>
            <p:cNvPicPr>
              <a:picLocks noChangeAspect="1" noChangeArrowheads="1"/>
            </p:cNvPicPr>
            <p:nvPr/>
          </p:nvPicPr>
          <p:blipFill>
            <a:blip r:embed="rId13" cstate="print">
              <a:duotone>
                <a:prstClr val="black"/>
                <a:srgbClr val="74819C">
                  <a:tint val="45000"/>
                  <a:satMod val="400000"/>
                </a:srgbClr>
              </a:duotone>
              <a:extLst>
                <a:ext uri="{BEBA8EAE-BF5A-486C-A8C5-ECC9F3942E4B}">
                  <a14:imgProps xmlns:a14="http://schemas.microsoft.com/office/drawing/2010/main">
                    <a14:imgLayer r:embed="rId14">
                      <a14:imgEffect>
                        <a14:backgroundRemoval t="0" b="95455" l="6250" r="100000"/>
                      </a14:imgEffect>
                    </a14:imgLayer>
                  </a14:imgProps>
                </a:ext>
              </a:extLst>
            </a:blip>
            <a:srcRect/>
            <a:stretch>
              <a:fillRect/>
            </a:stretch>
          </p:blipFill>
          <p:spPr bwMode="auto">
            <a:xfrm>
              <a:off x="10310282" y="1355225"/>
              <a:ext cx="216012" cy="443138"/>
            </a:xfrm>
            <a:prstGeom prst="rect">
              <a:avLst/>
            </a:prstGeom>
            <a:noFill/>
            <a:ln w="9525">
              <a:noFill/>
              <a:miter lim="800000"/>
              <a:headEnd/>
              <a:tailEnd/>
            </a:ln>
            <a:effectLst/>
          </p:spPr>
        </p:pic>
        <p:pic>
          <p:nvPicPr>
            <p:cNvPr id="67" name="Picture 66"/>
            <p:cNvPicPr>
              <a:picLocks noChangeAspect="1" noChangeArrowheads="1"/>
            </p:cNvPicPr>
            <p:nvPr/>
          </p:nvPicPr>
          <p:blipFill>
            <a:blip r:embed="rId13" cstate="print">
              <a:duotone>
                <a:prstClr val="black"/>
                <a:srgbClr val="74819C">
                  <a:tint val="45000"/>
                  <a:satMod val="400000"/>
                </a:srgbClr>
              </a:duotone>
              <a:extLst>
                <a:ext uri="{BEBA8EAE-BF5A-486C-A8C5-ECC9F3942E4B}">
                  <a14:imgProps xmlns:a14="http://schemas.microsoft.com/office/drawing/2010/main">
                    <a14:imgLayer r:embed="rId14">
                      <a14:imgEffect>
                        <a14:backgroundRemoval t="0" b="95455" l="6250" r="100000"/>
                      </a14:imgEffect>
                    </a14:imgLayer>
                  </a14:imgProps>
                </a:ext>
              </a:extLst>
            </a:blip>
            <a:srcRect/>
            <a:stretch>
              <a:fillRect/>
            </a:stretch>
          </p:blipFill>
          <p:spPr bwMode="auto">
            <a:xfrm>
              <a:off x="9637084" y="2365274"/>
              <a:ext cx="216012" cy="443138"/>
            </a:xfrm>
            <a:prstGeom prst="rect">
              <a:avLst/>
            </a:prstGeom>
            <a:noFill/>
            <a:ln w="9525">
              <a:noFill/>
              <a:miter lim="800000"/>
              <a:headEnd/>
              <a:tailEnd/>
            </a:ln>
            <a:effectLst/>
          </p:spPr>
        </p:pic>
        <p:pic>
          <p:nvPicPr>
            <p:cNvPr id="69" name="Picture 68"/>
            <p:cNvPicPr>
              <a:picLocks noChangeAspect="1" noChangeArrowheads="1"/>
            </p:cNvPicPr>
            <p:nvPr/>
          </p:nvPicPr>
          <p:blipFill>
            <a:blip r:embed="rId13" cstate="print">
              <a:duotone>
                <a:prstClr val="black"/>
                <a:srgbClr val="74819C">
                  <a:tint val="45000"/>
                  <a:satMod val="400000"/>
                </a:srgbClr>
              </a:duotone>
              <a:extLst>
                <a:ext uri="{BEBA8EAE-BF5A-486C-A8C5-ECC9F3942E4B}">
                  <a14:imgProps xmlns:a14="http://schemas.microsoft.com/office/drawing/2010/main">
                    <a14:imgLayer r:embed="rId14">
                      <a14:imgEffect>
                        <a14:backgroundRemoval t="0" b="95455" l="6250" r="100000"/>
                      </a14:imgEffect>
                    </a14:imgLayer>
                  </a14:imgProps>
                </a:ext>
              </a:extLst>
            </a:blip>
            <a:srcRect/>
            <a:stretch>
              <a:fillRect/>
            </a:stretch>
          </p:blipFill>
          <p:spPr bwMode="auto">
            <a:xfrm>
              <a:off x="8623061" y="1760742"/>
              <a:ext cx="216012" cy="443138"/>
            </a:xfrm>
            <a:prstGeom prst="rect">
              <a:avLst/>
            </a:prstGeom>
            <a:noFill/>
            <a:ln w="9525">
              <a:noFill/>
              <a:miter lim="800000"/>
              <a:headEnd/>
              <a:tailEnd/>
            </a:ln>
            <a:effectLst/>
          </p:spPr>
        </p:pic>
        <p:pic>
          <p:nvPicPr>
            <p:cNvPr id="70" name="Picture 69"/>
            <p:cNvPicPr>
              <a:picLocks noChangeAspect="1" noChangeArrowheads="1"/>
            </p:cNvPicPr>
            <p:nvPr/>
          </p:nvPicPr>
          <p:blipFill>
            <a:blip r:embed="rId13" cstate="print">
              <a:duotone>
                <a:prstClr val="black"/>
                <a:srgbClr val="74819C">
                  <a:tint val="45000"/>
                  <a:satMod val="400000"/>
                </a:srgbClr>
              </a:duotone>
              <a:extLst>
                <a:ext uri="{BEBA8EAE-BF5A-486C-A8C5-ECC9F3942E4B}">
                  <a14:imgProps xmlns:a14="http://schemas.microsoft.com/office/drawing/2010/main">
                    <a14:imgLayer r:embed="rId14">
                      <a14:imgEffect>
                        <a14:backgroundRemoval t="0" b="95455" l="6250" r="100000"/>
                      </a14:imgEffect>
                    </a14:imgLayer>
                  </a14:imgProps>
                </a:ext>
              </a:extLst>
            </a:blip>
            <a:srcRect/>
            <a:stretch>
              <a:fillRect/>
            </a:stretch>
          </p:blipFill>
          <p:spPr bwMode="auto">
            <a:xfrm>
              <a:off x="10956650" y="2117646"/>
              <a:ext cx="216012" cy="443138"/>
            </a:xfrm>
            <a:prstGeom prst="rect">
              <a:avLst/>
            </a:prstGeom>
            <a:noFill/>
            <a:ln w="9525">
              <a:noFill/>
              <a:miter lim="800000"/>
              <a:headEnd/>
              <a:tailEnd/>
            </a:ln>
            <a:effectLst/>
          </p:spPr>
        </p:pic>
        <p:pic>
          <p:nvPicPr>
            <p:cNvPr id="71" name="Picture 70"/>
            <p:cNvPicPr>
              <a:picLocks noChangeAspect="1" noChangeArrowheads="1"/>
            </p:cNvPicPr>
            <p:nvPr/>
          </p:nvPicPr>
          <p:blipFill>
            <a:blip r:embed="rId13" cstate="print">
              <a:duotone>
                <a:prstClr val="black"/>
                <a:srgbClr val="74819C">
                  <a:tint val="45000"/>
                  <a:satMod val="400000"/>
                </a:srgbClr>
              </a:duotone>
              <a:extLst>
                <a:ext uri="{BEBA8EAE-BF5A-486C-A8C5-ECC9F3942E4B}">
                  <a14:imgProps xmlns:a14="http://schemas.microsoft.com/office/drawing/2010/main">
                    <a14:imgLayer r:embed="rId14">
                      <a14:imgEffect>
                        <a14:backgroundRemoval t="0" b="95455" l="6250" r="100000"/>
                      </a14:imgEffect>
                    </a14:imgLayer>
                  </a14:imgProps>
                </a:ext>
              </a:extLst>
            </a:blip>
            <a:srcRect/>
            <a:stretch>
              <a:fillRect/>
            </a:stretch>
          </p:blipFill>
          <p:spPr bwMode="auto">
            <a:xfrm>
              <a:off x="10128716" y="1996683"/>
              <a:ext cx="216012" cy="443138"/>
            </a:xfrm>
            <a:prstGeom prst="rect">
              <a:avLst/>
            </a:prstGeom>
            <a:noFill/>
            <a:ln w="9525">
              <a:noFill/>
              <a:miter lim="800000"/>
              <a:headEnd/>
              <a:tailEnd/>
            </a:ln>
            <a:effectLst/>
          </p:spPr>
        </p:pic>
        <p:pic>
          <p:nvPicPr>
            <p:cNvPr id="72" name="Picture 71"/>
            <p:cNvPicPr>
              <a:picLocks noChangeAspect="1" noChangeArrowheads="1"/>
            </p:cNvPicPr>
            <p:nvPr/>
          </p:nvPicPr>
          <p:blipFill>
            <a:blip r:embed="rId13" cstate="print">
              <a:duotone>
                <a:prstClr val="black"/>
                <a:srgbClr val="74819C">
                  <a:tint val="45000"/>
                  <a:satMod val="400000"/>
                </a:srgbClr>
              </a:duotone>
              <a:extLst>
                <a:ext uri="{BEBA8EAE-BF5A-486C-A8C5-ECC9F3942E4B}">
                  <a14:imgProps xmlns:a14="http://schemas.microsoft.com/office/drawing/2010/main">
                    <a14:imgLayer r:embed="rId14">
                      <a14:imgEffect>
                        <a14:backgroundRemoval t="0" b="95455" l="6250" r="100000"/>
                      </a14:imgEffect>
                    </a14:imgLayer>
                  </a14:imgProps>
                </a:ext>
              </a:extLst>
            </a:blip>
            <a:srcRect/>
            <a:stretch>
              <a:fillRect/>
            </a:stretch>
          </p:blipFill>
          <p:spPr bwMode="auto">
            <a:xfrm>
              <a:off x="9500054" y="2034075"/>
              <a:ext cx="216012" cy="443138"/>
            </a:xfrm>
            <a:prstGeom prst="rect">
              <a:avLst/>
            </a:prstGeom>
            <a:noFill/>
            <a:ln w="9525">
              <a:noFill/>
              <a:miter lim="800000"/>
              <a:headEnd/>
              <a:tailEnd/>
            </a:ln>
            <a:effectLst/>
          </p:spPr>
        </p:pic>
        <p:pic>
          <p:nvPicPr>
            <p:cNvPr id="73" name="Picture 72"/>
            <p:cNvPicPr>
              <a:picLocks noChangeAspect="1" noChangeArrowheads="1"/>
            </p:cNvPicPr>
            <p:nvPr/>
          </p:nvPicPr>
          <p:blipFill>
            <a:blip r:embed="rId11" cstate="print">
              <a:duotone>
                <a:prstClr val="black"/>
                <a:srgbClr val="B48900">
                  <a:tint val="45000"/>
                  <a:satMod val="400000"/>
                </a:srgbClr>
              </a:duotone>
              <a:extLst>
                <a:ext uri="{BEBA8EAE-BF5A-486C-A8C5-ECC9F3942E4B}">
                  <a14:imgProps xmlns:a14="http://schemas.microsoft.com/office/drawing/2010/main">
                    <a14:imgLayer r:embed="rId12">
                      <a14:imgEffect>
                        <a14:backgroundRemoval t="2273" b="97727" l="0" r="100000">
                          <a14:backgroundMark x1="82353" y1="13636" x2="82353" y2="20455"/>
                        </a14:backgroundRemoval>
                      </a14:imgEffect>
                    </a14:imgLayer>
                  </a14:imgProps>
                </a:ext>
              </a:extLst>
            </a:blip>
            <a:srcRect/>
            <a:stretch>
              <a:fillRect/>
            </a:stretch>
          </p:blipFill>
          <p:spPr bwMode="auto">
            <a:xfrm>
              <a:off x="10613685" y="1781187"/>
              <a:ext cx="226262" cy="436863"/>
            </a:xfrm>
            <a:prstGeom prst="rect">
              <a:avLst/>
            </a:prstGeom>
            <a:noFill/>
            <a:ln w="9525">
              <a:noFill/>
              <a:miter lim="800000"/>
              <a:headEnd/>
              <a:tailEnd/>
            </a:ln>
            <a:effectLst/>
          </p:spPr>
        </p:pic>
        <p:sp>
          <p:nvSpPr>
            <p:cNvPr id="74" name="Oval 73"/>
            <p:cNvSpPr/>
            <p:nvPr/>
          </p:nvSpPr>
          <p:spPr>
            <a:xfrm>
              <a:off x="10403080" y="2074793"/>
              <a:ext cx="622806" cy="202239"/>
            </a:xfrm>
            <a:prstGeom prst="ellipse">
              <a:avLst/>
            </a:prstGeom>
            <a:noFill/>
            <a:ln w="25400" cap="flat" cmpd="sng" algn="ctr">
              <a:solidFill>
                <a:sysClr val="window" lastClr="FFFFFF">
                  <a:lumMod val="65000"/>
                </a:sysClr>
              </a:solidFill>
              <a:prstDash val="dash"/>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75" name="Oval 74"/>
            <p:cNvSpPr/>
            <p:nvPr/>
          </p:nvSpPr>
          <p:spPr>
            <a:xfrm>
              <a:off x="9605618" y="1496606"/>
              <a:ext cx="622806" cy="202239"/>
            </a:xfrm>
            <a:prstGeom prst="ellipse">
              <a:avLst/>
            </a:prstGeom>
            <a:noFill/>
            <a:ln w="25400" cap="flat" cmpd="sng" algn="ctr">
              <a:solidFill>
                <a:sysClr val="window" lastClr="FFFFFF">
                  <a:lumMod val="65000"/>
                </a:sysClr>
              </a:solidFill>
              <a:prstDash val="dash"/>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pic>
          <p:nvPicPr>
            <p:cNvPr id="76" name="Picture 75"/>
            <p:cNvPicPr>
              <a:picLocks noChangeAspect="1" noChangeArrowheads="1"/>
            </p:cNvPicPr>
            <p:nvPr/>
          </p:nvPicPr>
          <p:blipFill>
            <a:blip r:embed="rId11" cstate="print">
              <a:duotone>
                <a:prstClr val="black"/>
                <a:srgbClr val="B7B7B7">
                  <a:tint val="45000"/>
                  <a:satMod val="400000"/>
                </a:srgbClr>
              </a:duotone>
              <a:extLst>
                <a:ext uri="{BEBA8EAE-BF5A-486C-A8C5-ECC9F3942E4B}">
                  <a14:imgProps xmlns:a14="http://schemas.microsoft.com/office/drawing/2010/main">
                    <a14:imgLayer r:embed="rId12">
                      <a14:imgEffect>
                        <a14:backgroundRemoval t="2273" b="97727" l="0" r="100000">
                          <a14:backgroundMark x1="82353" y1="13636" x2="82353" y2="20455"/>
                        </a14:backgroundRemoval>
                      </a14:imgEffect>
                    </a14:imgLayer>
                  </a14:imgProps>
                </a:ext>
              </a:extLst>
            </a:blip>
            <a:srcRect/>
            <a:stretch>
              <a:fillRect/>
            </a:stretch>
          </p:blipFill>
          <p:spPr bwMode="auto">
            <a:xfrm>
              <a:off x="9828403" y="1265450"/>
              <a:ext cx="226262" cy="436864"/>
            </a:xfrm>
            <a:prstGeom prst="rect">
              <a:avLst/>
            </a:prstGeom>
            <a:noFill/>
            <a:ln w="9525">
              <a:noFill/>
              <a:miter lim="800000"/>
              <a:headEnd/>
              <a:tailEnd/>
            </a:ln>
            <a:effectLst/>
          </p:spPr>
        </p:pic>
        <p:sp>
          <p:nvSpPr>
            <p:cNvPr id="77" name="Rectangle 76"/>
            <p:cNvSpPr/>
            <p:nvPr/>
          </p:nvSpPr>
          <p:spPr bwMode="auto">
            <a:xfrm>
              <a:off x="718713" y="997811"/>
              <a:ext cx="5211341" cy="2557591"/>
            </a:xfrm>
            <a:prstGeom prst="rect">
              <a:avLst/>
            </a:prstGeom>
            <a:noFill/>
            <a:ln w="28575">
              <a:solidFill>
                <a:srgbClr val="74819C"/>
              </a:solidFill>
              <a:prstDash val="lgDashDot"/>
              <a:round/>
              <a:headEnd/>
              <a:tailEnd/>
            </a:ln>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endParaRPr>
            </a:p>
          </p:txBody>
        </p:sp>
        <p:sp>
          <p:nvSpPr>
            <p:cNvPr id="78" name="Rectangle 77"/>
            <p:cNvSpPr/>
            <p:nvPr/>
          </p:nvSpPr>
          <p:spPr bwMode="auto">
            <a:xfrm>
              <a:off x="5151561" y="997072"/>
              <a:ext cx="6354178" cy="2557591"/>
            </a:xfrm>
            <a:prstGeom prst="rect">
              <a:avLst/>
            </a:prstGeom>
            <a:noFill/>
            <a:ln w="28575">
              <a:solidFill>
                <a:srgbClr val="14252F"/>
              </a:solidFill>
              <a:prstDash val="dashDot"/>
              <a:round/>
              <a:headEnd/>
              <a:tailEnd/>
            </a:ln>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black"/>
                  </a:solidFill>
                  <a:effectLst/>
                  <a:uLnTx/>
                  <a:uFillTx/>
                </a:rPr>
                <a:t> </a:t>
              </a:r>
            </a:p>
          </p:txBody>
        </p:sp>
        <p:sp>
          <p:nvSpPr>
            <p:cNvPr id="79" name="TextBox 78"/>
            <p:cNvSpPr txBox="1"/>
            <p:nvPr/>
          </p:nvSpPr>
          <p:spPr>
            <a:xfrm>
              <a:off x="7423945" y="1353047"/>
              <a:ext cx="1026243" cy="523220"/>
            </a:xfrm>
            <a:prstGeom prst="rect">
              <a:avLst/>
            </a:prstGeom>
            <a:noFill/>
          </p:spPr>
          <p:txBody>
            <a:bodyPr wrap="none" rtlCol="0">
              <a:spAutoFit/>
            </a:bodyPr>
            <a:lstStyle/>
            <a:p>
              <a:pPr marL="0" marR="0" lvl="0" indent="0" algn="ctr" defTabSz="121011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969696">
                      <a:lumMod val="75000"/>
                    </a:srgbClr>
                  </a:solidFill>
                  <a:effectLst/>
                  <a:uLnTx/>
                  <a:uFillTx/>
                  <a:ea typeface="Segoe UI" panose="020B0502040204020203" pitchFamily="34" charset="0"/>
                  <a:cs typeface="Segoe UI" panose="020B0502040204020203" pitchFamily="34" charset="0"/>
                </a:rPr>
                <a:t>Supervised </a:t>
              </a:r>
            </a:p>
            <a:p>
              <a:pPr marL="0" marR="0" lvl="0" indent="0" algn="ctr" defTabSz="121011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969696">
                      <a:lumMod val="75000"/>
                    </a:srgbClr>
                  </a:solidFill>
                  <a:effectLst/>
                  <a:uLnTx/>
                  <a:uFillTx/>
                  <a:ea typeface="Segoe UI" panose="020B0502040204020203" pitchFamily="34" charset="0"/>
                  <a:cs typeface="Segoe UI" panose="020B0502040204020203" pitchFamily="34" charset="0"/>
                </a:rPr>
                <a:t>Learning</a:t>
              </a:r>
              <a:endParaRPr kumimoji="0" lang="en-IN" sz="1400" b="0" i="0" u="none" strike="noStrike" kern="0" cap="none" spc="0" normalizeH="0" baseline="0" noProof="0" dirty="0">
                <a:ln>
                  <a:noFill/>
                </a:ln>
                <a:solidFill>
                  <a:srgbClr val="969696">
                    <a:lumMod val="75000"/>
                  </a:srgbClr>
                </a:solidFill>
                <a:effectLst/>
                <a:uLnTx/>
                <a:uFillTx/>
                <a:ea typeface="Segoe UI" panose="020B0502040204020203" pitchFamily="34" charset="0"/>
                <a:cs typeface="Segoe UI" panose="020B0502040204020203" pitchFamily="34" charset="0"/>
              </a:endParaRPr>
            </a:p>
          </p:txBody>
        </p:sp>
        <p:sp>
          <p:nvSpPr>
            <p:cNvPr id="80" name="TextBox 79"/>
            <p:cNvSpPr txBox="1"/>
            <p:nvPr/>
          </p:nvSpPr>
          <p:spPr>
            <a:xfrm>
              <a:off x="2095265" y="3230453"/>
              <a:ext cx="2070741" cy="312029"/>
            </a:xfrm>
            <a:prstGeom prst="rect">
              <a:avLst/>
            </a:prstGeom>
            <a:noFill/>
          </p:spPr>
          <p:txBody>
            <a:bodyPr wrap="square" rtlCol="0">
              <a:spAutoFit/>
            </a:bodyPr>
            <a:lstStyle/>
            <a:p>
              <a:pPr marL="0" marR="0" lvl="0" indent="0" algn="ctr" defTabSz="121011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969696">
                      <a:lumMod val="75000"/>
                    </a:srgbClr>
                  </a:solidFill>
                  <a:effectLst/>
                  <a:uLnTx/>
                  <a:uFillTx/>
                  <a:ea typeface="Segoe UI" panose="020B0502040204020203" pitchFamily="34" charset="0"/>
                  <a:cs typeface="Segoe UI" panose="020B0502040204020203" pitchFamily="34" charset="0"/>
                </a:rPr>
                <a:t>Text Mining Framework</a:t>
              </a:r>
              <a:endParaRPr kumimoji="0" lang="en-IN" sz="1400" b="0" i="0" u="none" strike="noStrike" kern="0" cap="none" spc="0" normalizeH="0" baseline="0" noProof="0" dirty="0">
                <a:ln>
                  <a:noFill/>
                </a:ln>
                <a:solidFill>
                  <a:srgbClr val="969696">
                    <a:lumMod val="75000"/>
                  </a:srgbClr>
                </a:solidFill>
                <a:effectLst/>
                <a:uLnTx/>
                <a:uFillTx/>
                <a:ea typeface="Segoe UI" panose="020B0502040204020203" pitchFamily="34" charset="0"/>
                <a:cs typeface="Segoe UI" panose="020B0502040204020203" pitchFamily="34" charset="0"/>
              </a:endParaRPr>
            </a:p>
          </p:txBody>
        </p:sp>
        <p:sp>
          <p:nvSpPr>
            <p:cNvPr id="81" name="TextBox 80"/>
            <p:cNvSpPr txBox="1"/>
            <p:nvPr/>
          </p:nvSpPr>
          <p:spPr>
            <a:xfrm>
              <a:off x="7236199" y="3213052"/>
              <a:ext cx="2070741" cy="312029"/>
            </a:xfrm>
            <a:prstGeom prst="rect">
              <a:avLst/>
            </a:prstGeom>
            <a:noFill/>
          </p:spPr>
          <p:txBody>
            <a:bodyPr wrap="square" rtlCol="0">
              <a:spAutoFit/>
            </a:bodyPr>
            <a:lstStyle/>
            <a:p>
              <a:pPr marL="0" marR="0" lvl="0" indent="0" algn="ctr" defTabSz="121011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969696">
                      <a:lumMod val="75000"/>
                    </a:srgbClr>
                  </a:solidFill>
                  <a:effectLst/>
                  <a:uLnTx/>
                  <a:uFillTx/>
                  <a:ea typeface="Segoe UI" panose="020B0502040204020203" pitchFamily="34" charset="0"/>
                  <a:cs typeface="Segoe UI" panose="020B0502040204020203" pitchFamily="34" charset="0"/>
                </a:rPr>
                <a:t>Analytical</a:t>
              </a:r>
              <a:r>
                <a:rPr kumimoji="0" lang="en-US" sz="1400" b="0" i="0" u="none" strike="noStrike" kern="0" cap="none" spc="0" normalizeH="0" baseline="0" noProof="0" dirty="0">
                  <a:ln>
                    <a:noFill/>
                  </a:ln>
                  <a:solidFill>
                    <a:prstClr val="white">
                      <a:lumMod val="75000"/>
                    </a:prstClr>
                  </a:solidFill>
                  <a:effectLst/>
                  <a:uLnTx/>
                  <a:uFillTx/>
                  <a:ea typeface="Segoe UI" panose="020B0502040204020203" pitchFamily="34" charset="0"/>
                  <a:cs typeface="Segoe UI" panose="020B0502040204020203" pitchFamily="34" charset="0"/>
                </a:rPr>
                <a:t> </a:t>
              </a:r>
              <a:r>
                <a:rPr kumimoji="0" lang="en-US" sz="1400" b="0" i="0" u="none" strike="noStrike" kern="0" cap="none" spc="0" normalizeH="0" baseline="0" noProof="0" dirty="0">
                  <a:ln>
                    <a:noFill/>
                  </a:ln>
                  <a:solidFill>
                    <a:srgbClr val="969696">
                      <a:lumMod val="75000"/>
                    </a:srgbClr>
                  </a:solidFill>
                  <a:effectLst/>
                  <a:uLnTx/>
                  <a:uFillTx/>
                  <a:ea typeface="Segoe UI" panose="020B0502040204020203" pitchFamily="34" charset="0"/>
                  <a:cs typeface="Segoe UI" panose="020B0502040204020203" pitchFamily="34" charset="0"/>
                </a:rPr>
                <a:t>Approach</a:t>
              </a:r>
              <a:endParaRPr kumimoji="0" lang="en-IN" sz="1400" b="0" i="0" u="none" strike="noStrike" kern="0" cap="none" spc="0" normalizeH="0" baseline="0" noProof="0" dirty="0">
                <a:ln>
                  <a:noFill/>
                </a:ln>
                <a:solidFill>
                  <a:srgbClr val="969696">
                    <a:lumMod val="75000"/>
                  </a:srgbClr>
                </a:solidFill>
                <a:effectLst/>
                <a:uLnTx/>
                <a:uFillTx/>
                <a:ea typeface="Segoe UI" panose="020B0502040204020203" pitchFamily="34" charset="0"/>
                <a:cs typeface="Segoe UI" panose="020B0502040204020203" pitchFamily="34" charset="0"/>
              </a:endParaRPr>
            </a:p>
          </p:txBody>
        </p:sp>
        <p:pic>
          <p:nvPicPr>
            <p:cNvPr id="82" name="Picture 81"/>
            <p:cNvPicPr>
              <a:picLocks noChangeAspect="1"/>
            </p:cNvPicPr>
            <p:nvPr/>
          </p:nvPicPr>
          <p:blipFill>
            <a:blip r:embed="rId15" cstate="print">
              <a:extLst>
                <a:ext uri="{BEBA8EAE-BF5A-486C-A8C5-ECC9F3942E4B}">
                  <a14:imgProps xmlns:a14="http://schemas.microsoft.com/office/drawing/2010/main">
                    <a14:imgLayer r:embed="rId16">
                      <a14:imgEffect>
                        <a14:backgroundRemoval t="586" b="98438" l="14258" r="85352">
                          <a14:backgroundMark x1="23438" y1="85742" x2="23438" y2="85742"/>
                          <a14:backgroundMark x1="48242" y1="10547" x2="48242" y2="10547"/>
                          <a14:backgroundMark x1="50586" y1="8008" x2="50586" y2="8008"/>
                          <a14:backgroundMark x1="51563" y1="10742" x2="51563" y2="10742"/>
                          <a14:backgroundMark x1="47266" y1="7617" x2="47266" y2="7617"/>
                          <a14:backgroundMark x1="56250" y1="2148" x2="56250" y2="2148"/>
                          <a14:backgroundMark x1="48047" y1="6445" x2="48047" y2="6445"/>
                          <a14:backgroundMark x1="41016" y1="5859" x2="41016" y2="5859"/>
                          <a14:backgroundMark x1="45313" y1="1758" x2="38477" y2="8008"/>
                          <a14:backgroundMark x1="29102" y1="13867" x2="27148" y2="15820"/>
                          <a14:backgroundMark x1="53906" y1="977" x2="53125" y2="1758"/>
                          <a14:backgroundMark x1="55664" y1="2930" x2="56641" y2="3320"/>
                          <a14:backgroundMark x1="54102" y1="11523" x2="52539" y2="13477"/>
                          <a14:backgroundMark x1="45703" y1="9375" x2="49805" y2="5078"/>
                        </a14:backgroundRemoval>
                      </a14:imgEffect>
                    </a14:imgLayer>
                  </a14:imgProps>
                </a:ext>
                <a:ext uri="{28A0092B-C50C-407E-A947-70E740481C1C}">
                  <a14:useLocalDpi xmlns:a14="http://schemas.microsoft.com/office/drawing/2010/main" val="0"/>
                </a:ext>
              </a:extLst>
            </a:blip>
            <a:stretch>
              <a:fillRect/>
            </a:stretch>
          </p:blipFill>
          <p:spPr>
            <a:xfrm>
              <a:off x="1736382" y="1074790"/>
              <a:ext cx="639989" cy="639989"/>
            </a:xfrm>
            <a:prstGeom prst="rect">
              <a:avLst/>
            </a:prstGeom>
          </p:spPr>
        </p:pic>
        <p:pic>
          <p:nvPicPr>
            <p:cNvPr id="83" name="Picture 82"/>
            <p:cNvPicPr>
              <a:picLocks noChangeAspect="1"/>
            </p:cNvPicPr>
            <p:nvPr/>
          </p:nvPicPr>
          <p:blipFill>
            <a:blip r:embed="rId17" cstate="print">
              <a:extLst>
                <a:ext uri="{BEBA8EAE-BF5A-486C-A8C5-ECC9F3942E4B}">
                  <a14:imgProps xmlns:a14="http://schemas.microsoft.com/office/drawing/2010/main">
                    <a14:imgLayer r:embed="rId18">
                      <a14:imgEffect>
                        <a14:backgroundRemoval t="586" b="98438" l="14258" r="85352">
                          <a14:backgroundMark x1="23438" y1="85742" x2="23438" y2="85742"/>
                          <a14:backgroundMark x1="48242" y1="10547" x2="48242" y2="10547"/>
                          <a14:backgroundMark x1="50586" y1="8008" x2="50586" y2="8008"/>
                          <a14:backgroundMark x1="51563" y1="10742" x2="51563" y2="10742"/>
                          <a14:backgroundMark x1="47266" y1="7617" x2="47266" y2="7617"/>
                          <a14:backgroundMark x1="56250" y1="2148" x2="56250" y2="2148"/>
                          <a14:backgroundMark x1="48047" y1="6445" x2="48047" y2="6445"/>
                          <a14:backgroundMark x1="41016" y1="5859" x2="41016" y2="5859"/>
                          <a14:backgroundMark x1="45313" y1="1758" x2="38477" y2="8008"/>
                          <a14:backgroundMark x1="29102" y1="13867" x2="27148" y2="15820"/>
                          <a14:backgroundMark x1="53906" y1="977" x2="53125" y2="1758"/>
                          <a14:backgroundMark x1="55664" y1="2930" x2="56641" y2="3320"/>
                          <a14:backgroundMark x1="54102" y1="11523" x2="52539" y2="13477"/>
                          <a14:backgroundMark x1="45703" y1="9375" x2="49805" y2="5078"/>
                        </a14:backgroundRemoval>
                      </a14:imgEffect>
                    </a14:imgLayer>
                  </a14:imgProps>
                </a:ext>
                <a:ext uri="{28A0092B-C50C-407E-A947-70E740481C1C}">
                  <a14:useLocalDpi xmlns:a14="http://schemas.microsoft.com/office/drawing/2010/main" val="0"/>
                </a:ext>
              </a:extLst>
            </a:blip>
            <a:stretch>
              <a:fillRect/>
            </a:stretch>
          </p:blipFill>
          <p:spPr>
            <a:xfrm>
              <a:off x="1749044" y="1181931"/>
              <a:ext cx="544643" cy="544643"/>
            </a:xfrm>
            <a:prstGeom prst="rect">
              <a:avLst/>
            </a:prstGeom>
          </p:spPr>
        </p:pic>
      </p:grpSp>
    </p:spTree>
    <p:extLst>
      <p:ext uri="{BB962C8B-B14F-4D97-AF65-F5344CB8AC3E}">
        <p14:creationId xmlns:p14="http://schemas.microsoft.com/office/powerpoint/2010/main" val="1412580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 y="2237586"/>
            <a:ext cx="12192000" cy="731520"/>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latin typeface="Segoe UI"/>
              <a:cs typeface="Segoe UI"/>
            </a:endParaRPr>
          </a:p>
        </p:txBody>
      </p:sp>
      <p:sp>
        <p:nvSpPr>
          <p:cNvPr id="7" name="Rectangle 6"/>
          <p:cNvSpPr/>
          <p:nvPr/>
        </p:nvSpPr>
        <p:spPr>
          <a:xfrm>
            <a:off x="0" y="2969106"/>
            <a:ext cx="10450035" cy="147430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240189" y="3244031"/>
            <a:ext cx="10209845" cy="546632"/>
          </a:xfrm>
          <a:prstGeom prst="rect">
            <a:avLst/>
          </a:prstGeom>
          <a:noFill/>
        </p:spPr>
        <p:txBody>
          <a:bodyPr vert="horz" lIns="121789" tIns="60895" rIns="121789" bIns="60895" rtlCol="0" anchor="ctr">
            <a:noAutofit/>
          </a:bodyPr>
          <a:lstStyle/>
          <a:p>
            <a:pPr>
              <a:spcBef>
                <a:spcPct val="0"/>
              </a:spcBef>
            </a:pPr>
            <a:r>
              <a:rPr lang="en-IN" sz="2800" b="1" spc="-96" dirty="0">
                <a:ln w="3175">
                  <a:noFill/>
                </a:ln>
                <a:solidFill>
                  <a:srgbClr val="095879"/>
                </a:solidFill>
                <a:ea typeface="Segoe UI" panose="020B0502040204020203" pitchFamily="34" charset="0"/>
                <a:cs typeface="Segoe UI" panose="020B0502040204020203" pitchFamily="34" charset="0"/>
              </a:rPr>
              <a:t>‘Marketing’ Case Studies</a:t>
            </a:r>
          </a:p>
        </p:txBody>
      </p:sp>
      <p:sp>
        <p:nvSpPr>
          <p:cNvPr id="44" name="Slide Number Placeholder 5"/>
          <p:cNvSpPr txBox="1">
            <a:spLocks/>
          </p:cNvSpPr>
          <p:nvPr/>
        </p:nvSpPr>
        <p:spPr>
          <a:xfrm>
            <a:off x="9448802"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solidFill>
                  <a:srgbClr val="000000">
                    <a:tint val="75000"/>
                  </a:srgbClr>
                </a:solidFill>
                <a:latin typeface="Segoe Ul"/>
              </a:rPr>
              <a:t>8</a:t>
            </a:r>
          </a:p>
        </p:txBody>
      </p:sp>
    </p:spTree>
    <p:extLst>
      <p:ext uri="{BB962C8B-B14F-4D97-AF65-F5344CB8AC3E}">
        <p14:creationId xmlns:p14="http://schemas.microsoft.com/office/powerpoint/2010/main" val="1876511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256517" y="109396"/>
            <a:ext cx="8495597" cy="546632"/>
          </a:xfrm>
          <a:prstGeom prst="rect">
            <a:avLst/>
          </a:prstGeom>
          <a:solidFill>
            <a:schemeClr val="bg1"/>
          </a:solidFill>
        </p:spPr>
        <p:txBody>
          <a:bodyPr vert="horz" lIns="121789" tIns="60895" rIns="121789" bIns="60895" rtlCol="0" anchor="ctr">
            <a:noAutofit/>
          </a:bodyPr>
          <a:lstStyle/>
          <a:p>
            <a:pPr>
              <a:spcBef>
                <a:spcPct val="0"/>
              </a:spcBef>
            </a:pPr>
            <a:r>
              <a:rPr lang="en-US" sz="2800" b="1" spc="-96" dirty="0">
                <a:ln w="3175">
                  <a:noFill/>
                </a:ln>
                <a:solidFill>
                  <a:srgbClr val="44546A"/>
                </a:solidFill>
                <a:ea typeface="Segoe UI" panose="020B0502040204020203" pitchFamily="34" charset="0"/>
                <a:cs typeface="Segoe UI" panose="020B0502040204020203" pitchFamily="34" charset="0"/>
              </a:rPr>
              <a:t>Demand Spaces drives Segmentation in the New Digital Age</a:t>
            </a:r>
          </a:p>
        </p:txBody>
      </p:sp>
      <p:sp>
        <p:nvSpPr>
          <p:cNvPr id="53" name="Rectangle 52"/>
          <p:cNvSpPr/>
          <p:nvPr/>
        </p:nvSpPr>
        <p:spPr>
          <a:xfrm>
            <a:off x="1" y="1152802"/>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7" name="Rectangle 56"/>
          <p:cNvSpPr/>
          <p:nvPr/>
        </p:nvSpPr>
        <p:spPr>
          <a:xfrm>
            <a:off x="260343" y="1891128"/>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58" name="Rectangle 57"/>
          <p:cNvSpPr/>
          <p:nvPr/>
        </p:nvSpPr>
        <p:spPr>
          <a:xfrm>
            <a:off x="260343" y="1785945"/>
            <a:ext cx="367588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9" name="Rectangle 58"/>
          <p:cNvSpPr/>
          <p:nvPr/>
        </p:nvSpPr>
        <p:spPr>
          <a:xfrm>
            <a:off x="256518" y="1982590"/>
            <a:ext cx="3670787"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Segmentation, targeting and positioning of products was primarily based on demographic and psychographic attributes thus limiting scope of the brand and product reach</a:t>
            </a:r>
          </a:p>
        </p:txBody>
      </p:sp>
      <p:sp>
        <p:nvSpPr>
          <p:cNvPr id="60" name="Rectangle 59"/>
          <p:cNvSpPr/>
          <p:nvPr/>
        </p:nvSpPr>
        <p:spPr>
          <a:xfrm>
            <a:off x="256518" y="1749739"/>
            <a:ext cx="2534636" cy="338554"/>
          </a:xfrm>
          <a:prstGeom prst="rect">
            <a:avLst/>
          </a:prstGeom>
        </p:spPr>
        <p:txBody>
          <a:bodyPr wrap="square">
            <a:spAutoFit/>
          </a:bodyPr>
          <a:lstStyle/>
          <a:p>
            <a:r>
              <a:rPr lang="en-US" sz="1600" b="1" dirty="0">
                <a:solidFill>
                  <a:srgbClr val="44546A"/>
                </a:solidFill>
              </a:rPr>
              <a:t>The “Before” State</a:t>
            </a:r>
          </a:p>
        </p:txBody>
      </p:sp>
      <p:sp>
        <p:nvSpPr>
          <p:cNvPr id="61" name="Rectangle 60"/>
          <p:cNvSpPr/>
          <p:nvPr/>
        </p:nvSpPr>
        <p:spPr>
          <a:xfrm>
            <a:off x="8301384" y="1785945"/>
            <a:ext cx="367588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62" name="Rectangle 61"/>
          <p:cNvSpPr/>
          <p:nvPr/>
        </p:nvSpPr>
        <p:spPr>
          <a:xfrm>
            <a:off x="8269301" y="1982590"/>
            <a:ext cx="3773552" cy="1384995"/>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Identification of new consumption ‘hot spots’ and activation of occasion-based marketing messages led to an increase of 2-5% in market share across a range of beverage and snack brands</a:t>
            </a:r>
          </a:p>
        </p:txBody>
      </p:sp>
      <p:sp>
        <p:nvSpPr>
          <p:cNvPr id="63" name="Rectangle 62"/>
          <p:cNvSpPr/>
          <p:nvPr/>
        </p:nvSpPr>
        <p:spPr>
          <a:xfrm>
            <a:off x="208121" y="1142572"/>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b="1" dirty="0">
                <a:solidFill>
                  <a:srgbClr val="44546A"/>
                </a:solidFill>
              </a:rPr>
              <a:t>The Problem: </a:t>
            </a:r>
            <a:r>
              <a:rPr lang="en-US" sz="1600" dirty="0">
                <a:solidFill>
                  <a:srgbClr val="44546A"/>
                </a:solidFill>
              </a:rPr>
              <a:t>In the digital age, traditional customer segmentation based on demographic profile is ineffective as consumers no longer fit demographic conventions</a:t>
            </a:r>
          </a:p>
        </p:txBody>
      </p:sp>
      <p:sp>
        <p:nvSpPr>
          <p:cNvPr id="64" name="Rectangle 63"/>
          <p:cNvSpPr/>
          <p:nvPr/>
        </p:nvSpPr>
        <p:spPr>
          <a:xfrm>
            <a:off x="4255290" y="1891128"/>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65" name="Rectangle 64"/>
          <p:cNvSpPr/>
          <p:nvPr/>
        </p:nvSpPr>
        <p:spPr>
          <a:xfrm>
            <a:off x="4280864" y="1785945"/>
            <a:ext cx="367588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6" name="Rectangle 65"/>
          <p:cNvSpPr/>
          <p:nvPr/>
        </p:nvSpPr>
        <p:spPr>
          <a:xfrm>
            <a:off x="4275677" y="1982590"/>
            <a:ext cx="3688875" cy="1384995"/>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Customer segmentation and positioning was based on ‘occasions of use.’ This is modeled as ‘micro spaces’ and ‘demand spaces,’ using a data-driven analytical approach that combines survey &amp; social data</a:t>
            </a:r>
          </a:p>
        </p:txBody>
      </p:sp>
      <p:sp>
        <p:nvSpPr>
          <p:cNvPr id="67" name="Rectangle 66"/>
          <p:cNvSpPr/>
          <p:nvPr/>
        </p:nvSpPr>
        <p:spPr>
          <a:xfrm>
            <a:off x="4275677" y="1749739"/>
            <a:ext cx="2131840" cy="338554"/>
          </a:xfrm>
          <a:prstGeom prst="rect">
            <a:avLst/>
          </a:prstGeom>
        </p:spPr>
        <p:txBody>
          <a:bodyPr wrap="square">
            <a:spAutoFit/>
          </a:bodyPr>
          <a:lstStyle/>
          <a:p>
            <a:r>
              <a:rPr lang="en-US" sz="1600" b="1" dirty="0" err="1">
                <a:solidFill>
                  <a:srgbClr val="44546A"/>
                </a:solidFill>
              </a:rPr>
              <a:t>LatentView</a:t>
            </a:r>
            <a:r>
              <a:rPr lang="en-US" sz="1600" b="1" dirty="0">
                <a:solidFill>
                  <a:srgbClr val="44546A"/>
                </a:solidFill>
              </a:rPr>
              <a:t> Solution</a:t>
            </a:r>
          </a:p>
        </p:txBody>
      </p:sp>
      <p:sp>
        <p:nvSpPr>
          <p:cNvPr id="68" name="Rectangle 67"/>
          <p:cNvSpPr/>
          <p:nvPr/>
        </p:nvSpPr>
        <p:spPr>
          <a:xfrm>
            <a:off x="8269301" y="1749739"/>
            <a:ext cx="2534636" cy="338554"/>
          </a:xfrm>
          <a:prstGeom prst="rect">
            <a:avLst/>
          </a:prstGeom>
        </p:spPr>
        <p:txBody>
          <a:bodyPr wrap="square">
            <a:spAutoFit/>
          </a:bodyPr>
          <a:lstStyle/>
          <a:p>
            <a:r>
              <a:rPr lang="en-US" sz="1600" b="1" dirty="0">
                <a:solidFill>
                  <a:srgbClr val="44546A"/>
                </a:solidFill>
              </a:rPr>
              <a:t>The “After” State</a:t>
            </a:r>
          </a:p>
        </p:txBody>
      </p:sp>
      <p:sp>
        <p:nvSpPr>
          <p:cNvPr id="69" name="Rectangle 68"/>
          <p:cNvSpPr/>
          <p:nvPr/>
        </p:nvSpPr>
        <p:spPr>
          <a:xfrm>
            <a:off x="125062" y="561699"/>
            <a:ext cx="7604485"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Leading Global Food &amp; Beverages Corporation</a:t>
            </a:r>
          </a:p>
        </p:txBody>
      </p:sp>
      <p:sp>
        <p:nvSpPr>
          <p:cNvPr id="54" name="Slide Number Placeholder 5"/>
          <p:cNvSpPr txBox="1">
            <a:spLocks/>
          </p:cNvSpPr>
          <p:nvPr/>
        </p:nvSpPr>
        <p:spPr>
          <a:xfrm>
            <a:off x="9448801" y="650052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0414F87-21CC-45C6-A33F-A15A7E070B6F}" type="slidenum">
              <a:rPr lang="en-US" sz="1200" smtClean="0">
                <a:solidFill>
                  <a:srgbClr val="000000">
                    <a:tint val="75000"/>
                  </a:srgbClr>
                </a:solidFill>
              </a:rPr>
              <a:pPr algn="r"/>
              <a:t>9</a:t>
            </a:fld>
            <a:endParaRPr lang="en-US" sz="1200" dirty="0">
              <a:solidFill>
                <a:srgbClr val="000000">
                  <a:tint val="75000"/>
                </a:srgbClr>
              </a:solidFill>
            </a:endParaRPr>
          </a:p>
        </p:txBody>
      </p:sp>
      <p:pic>
        <p:nvPicPr>
          <p:cNvPr id="56" name="Picture 55"/>
          <p:cNvPicPr>
            <a:picLocks noChangeAspect="1"/>
          </p:cNvPicPr>
          <p:nvPr/>
        </p:nvPicPr>
        <p:blipFill>
          <a:blip r:embed="rId4"/>
          <a:stretch>
            <a:fillRect/>
          </a:stretch>
        </p:blipFill>
        <p:spPr>
          <a:xfrm>
            <a:off x="1318175" y="3406439"/>
            <a:ext cx="9183086" cy="3238015"/>
          </a:xfrm>
          <a:prstGeom prst="rect">
            <a:avLst/>
          </a:prstGeom>
        </p:spPr>
      </p:pic>
    </p:spTree>
    <p:extLst>
      <p:ext uri="{BB962C8B-B14F-4D97-AF65-F5344CB8AC3E}">
        <p14:creationId xmlns:p14="http://schemas.microsoft.com/office/powerpoint/2010/main" val="11091295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4006</TotalTime>
  <Words>8096</Words>
  <Application>Microsoft Office PowerPoint</Application>
  <PresentationFormat>Widescreen</PresentationFormat>
  <Paragraphs>1085</Paragraphs>
  <Slides>32</Slides>
  <Notes>31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32</vt:i4>
      </vt:variant>
    </vt:vector>
  </HeadingPairs>
  <TitlesOfParts>
    <vt:vector size="48" baseType="lpstr">
      <vt:lpstr>ＭＳ Ｐゴシック</vt:lpstr>
      <vt:lpstr>ＭＳ Ｐゴシック</vt:lpstr>
      <vt:lpstr>Arial</vt:lpstr>
      <vt:lpstr>Calibri</vt:lpstr>
      <vt:lpstr>Calibri Light</vt:lpstr>
      <vt:lpstr>Cambria Math</vt:lpstr>
      <vt:lpstr>Mangal</vt:lpstr>
      <vt:lpstr>Noto Sans Symbols</vt:lpstr>
      <vt:lpstr>Segoe UI</vt:lpstr>
      <vt:lpstr>Segoe UI Light</vt:lpstr>
      <vt:lpstr>Segoe UI Semibold</vt:lpstr>
      <vt:lpstr>Segoe Ul</vt:lpstr>
      <vt:lpstr>Times New Roman</vt:lpstr>
      <vt:lpstr>Verdana</vt:lpstr>
      <vt:lpstr>Wingdings</vt:lpstr>
      <vt:lpstr>Office Theme</vt:lpstr>
      <vt:lpstr>LatentView Top 25 Case Studies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Tarunya Suresh</dc:creator>
  <cp:lastModifiedBy>Vivek Soundarapandian</cp:lastModifiedBy>
  <cp:revision>278</cp:revision>
  <dcterms:created xsi:type="dcterms:W3CDTF">2017-05-23T06:26:55Z</dcterms:created>
  <dcterms:modified xsi:type="dcterms:W3CDTF">2018-12-04T09:18:33Z</dcterms:modified>
</cp:coreProperties>
</file>